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handoutMasterIdLst>
    <p:handoutMasterId r:id="rId17"/>
  </p:handoutMasterIdLst>
  <p:sldIdLst>
    <p:sldId id="257" r:id="rId2"/>
    <p:sldId id="296" r:id="rId3"/>
    <p:sldId id="285" r:id="rId4"/>
    <p:sldId id="286" r:id="rId5"/>
    <p:sldId id="287" r:id="rId6"/>
    <p:sldId id="266" r:id="rId7"/>
    <p:sldId id="289" r:id="rId8"/>
    <p:sldId id="298" r:id="rId9"/>
    <p:sldId id="297" r:id="rId10"/>
    <p:sldId id="299" r:id="rId11"/>
    <p:sldId id="304" r:id="rId12"/>
    <p:sldId id="305" r:id="rId13"/>
    <p:sldId id="302" r:id="rId14"/>
    <p:sldId id="301" r:id="rId15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508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15" autoAdjust="0"/>
    <p:restoredTop sz="94660"/>
  </p:normalViewPr>
  <p:slideViewPr>
    <p:cSldViewPr>
      <p:cViewPr varScale="1">
        <p:scale>
          <a:sx n="69" d="100"/>
          <a:sy n="69" d="100"/>
        </p:scale>
        <p:origin x="-5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GASOLINE </c:v>
                </c:pt>
                <c:pt idx="1">
                  <c:v>DIESEL</c:v>
                </c:pt>
                <c:pt idx="2">
                  <c:v>OTHER</c:v>
                </c:pt>
                <c:pt idx="3">
                  <c:v>OTHER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1.2</c:v>
                </c:pt>
                <c:pt idx="2">
                  <c:v>1</c:v>
                </c:pt>
                <c:pt idx="3">
                  <c:v>0.1</c:v>
                </c:pt>
              </c:numCache>
            </c:numRef>
          </c:val>
        </c:ser>
      </c:pie3DChart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6A8E09-7EF8-4C6A-AE70-9FB270E1F15E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2B545-C823-4D34-9376-00CEF41AC0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9E785-A2AD-4FE2-A78F-37242466D7CE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04D11-110D-4FE8-BD9F-F13D63C1E9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870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A5656A-C255-47AF-B136-6C304F08A371}" type="slidenum">
              <a:rPr lang="en-US" smtClean="0">
                <a:latin typeface="Arial" pitchFamily="34" charset="0"/>
              </a:rPr>
              <a:pPr>
                <a:defRPr/>
              </a:pPr>
              <a:t>4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9421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076E7A9-551B-4D5C-8A1E-14E532A9AA9E}" type="slidenum">
              <a:rPr lang="en-US" smtClean="0">
                <a:latin typeface="Arial" pitchFamily="34" charset="0"/>
              </a:rPr>
              <a:pPr>
                <a:defRPr/>
              </a:pPr>
              <a:t>6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</a:endParaRPr>
          </a:p>
        </p:txBody>
      </p:sp>
      <p:sp>
        <p:nvSpPr>
          <p:cNvPr id="921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E564B77-5703-4205-BF65-39E3E993210D}" type="slidenum">
              <a:rPr lang="en-US" smtClean="0">
                <a:latin typeface="Arial" pitchFamily="34" charset="0"/>
              </a:rPr>
              <a:pPr>
                <a:defRPr/>
              </a:pPr>
              <a:t>7</a:t>
            </a:fld>
            <a:endParaRPr 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zoom dir="in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zoom dir="in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  <a:alpha val="23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6F4783B-BD5F-4D61-9CA1-6A327F58165B}" type="datetimeFigureOut">
              <a:rPr lang="en-US" smtClean="0"/>
              <a:pPr/>
              <a:t>2/16/2012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DE14D9-F8E2-496E-BBE9-65B4D337DB2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zoom dir="in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maa.org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 descr="data:image/jpeg;base64,/9j/4AAQSkZJRgABAQAAAQABAAD/2wBDAAkGBwgHBgkIBwgKCgkLDRYPDQwMDRsUFRAWIB0iIiAdHx8kKDQsJCYxJx8fLT0tMTU3Ojo6Iys/RD84QzQ5Ojf/2wBDAQoKCg0MDRoPDxo3JR8lNzc3Nzc3Nzc3Nzc3Nzc3Nzc3Nzc3Nzc3Nzc3Nzc3Nzc3Nzc3Nzc3Nzc3Nzc3Nzc3Nzf/wAARCACcAH0DASIAAhEBAxEB/8QAHAABAAEFAQEAAAAAAAAAAAAAAAgBAwUGBwQC/8QAThAAAQIEAgMIDAoGCwAAAAAAAQACAwQFEQYHITE2EhRBUnWRs9ETIjdRVGFzdIGUscIVFzRTVnGSk6LSIzJisrTBJTNCQ0VjZIKho8P/xAAUAQEAAAAAAAAAAAAAAAAAAAAA/8QAFBEBAAAAAAAAAAAAAAAAAAAAAP/aAAwDAQACEQMRAD8A7iiIgKh1KqFBGjNHFNQrOKalJumI0OQkph8tCl2uLWksO5c5wB7YlwOvgstJc9rf1nNH1lZfF+2Ff5Umulcu6ZOUKmQsDSM2ZOC+YnA6LGixGBznHdEAXPAAAAEEc+yw/nGfaCdlh/OM+0FMT4NkPAZb7lvUnwbIeAy33LepBDvssP5xn2gnZYfzjPtBTE+DZDwGW+5b1J8GyHgMt9y3qQQ8a9jr7lwdbXYrf8oMSVGn4ukaa2ZiRJGecYUSA9xLWnckhzRwG44Nd/qXQM8aLTRg0z8OTgw5uXmIYhxYbA1wDnBrgbawQdXiC5LluQMfUEuNhvrhP7LkEqEVLqqAiIgIiICIiCJOL9sK/wAqTXSuUhso+51RfIn94qPOL9sK/wAqTXSuUhso+51RfIn94oNwREQEREGg549z2a84gdIFHIEggtJBBBBBsQe+pG549z2a84gdIFxLL2Tlqhjejyc9AhzEtGjObEhRWhzXDsb9YKDfst81t7sg0jFkwXQxZkCovNyO8Ip9/n767Wx7XtDmEFpFwQbghQ+qkCHLVSel4QtCgzMWGwE3s0PIAufEFv2VWYE3RajK0WpRTFpEeIIUN0QkulXHQ2x4hNhbgvfgsQkKioNSqgIiICIiCJOL9sK/ypNdK5SGyj7nVF8if3io84v2wr/Kk10rlsuDM0KphWlCmCSl56VY5zoPZHljodzci4BuLk20aEEkUXDvj1qH0flfW3fkT49ah9H5X1t35EHcUXDvj1qH0flfW3fkT49ah9H5X1t35UG5549z2a84gdIFxnK7uhULy7ujevdjfMqp4ukGU+LJy8lKCI2I9sN5e6I4arkgWAOm1vSvDlf3QqF5w7o3oMHXXsbXaoHPaDv2PrP+Y5eCKQYDyLEbk2UuXYZoL3ue+i04ucS5zjLMJJOsnQox5gwYcvi+vwIENkODDmntYxgs1osNAAQSslHF8pBc43c6G0knhNleViR+RS/km+xX0BERAREQRKxfthX+VJrpXLELL4v2wr/Kk10rliUFEVUugoiqiAtnyv7oVC84d0b1rCyeGawcP4gkau2XEwZSIX9hL9xu7tLbbqxtr7yCXCilmYNzjfEQ/wBU4/hC7FhXOCmVuqQKdO06PT4sw4MhRHRWvhlx1AnQRc6Bo1rj+Z4IxziIHwgn8DUEpJH5FL+Sb7FfViR+RS/km+xX0BERAREQRKxfthX+VJrpXLErLYv2wr/Kk10rliSgIERAREQF7KNTJis1aVpkmYYmJqJ2OGYri1t7E6SAe93l4lsuWu39B8691yDGUuBElsUSMs6wiwalChO3JuN02KAbH6wsjmlt1iHy/uNVqUs7MKD4663+IV/NbbzEPlh0bEEoJH5FL+Sb7FfViR+RS/km+xX0BERAREQRKxfthX+VJrpXLErLYv2wr/Kk10rliUBLIiAiIgLZMttv6D517rlra2PLbb6g+de65Bap3b5hyvedXWfxC9GbIDcfYgA4YrT/ANTF5qR22YUlbT/TjDo84XuzfhFuYNcbbS8w3N8YMJg9oKCTMj8il/JN9gV9Y7Ds3DnqBTZuCSYceVhRGki2gtBWRQEREBERBErF+2Ff5UmulcsTdZbF+2Ff5UmulcsSgIiICIiCi2TLfb6hede45a4tjy32+oXnXuOQfGG7fGNTrj/Gf/QrZ8+ZJ8vjWBNbi0ObkmEP4C9jnBw9ALedatQnGDmHIOsCRW2t541v5rruflIM3haWqcNoL6fMAvNtO4f2p/EWoMtkxVW1HAUlCv8ApJFzpV44RudLfwuat6XB8ga0Zauz1FiutCnIXZ4Vz/eM0Eelp/Cu8ICIiAiIgiTi/bCv8qTXSuWKWWxfthX+VJrpXLEoCIiAiKiCupbJltt/Qb+Fe65a2tky22/oPnXuuQWaf2mYct+zXW/xAUnq7TINZo07TZkXhTUF0J3iuNfo1qLc+8yWOJiJqMCsuP2Zg9SllrCCItEqE1hnEMrOxIbmzNNmf00O4v2pLYjdGjVugpcQojYsNsSG4OY8BzXDhB1KNectMbTcfTpYAIc7ChzW5tou67Xc5YT6V2rKqoOqWAaRFiEmJChGA8k3uYZLL/8ACDbURUQVRUT0IIl4v2wr/Kk10rliVlsX7YV/lSa6VyxKAiIgIiIC2TLbb+g+de65a3ZbJlsL4/oIHhXuOQMzaW+m45rUBwcBHjumYbjwiJ21x/uLh6F3jBWN6TXqFAjOnpeBNwYLRNwIsQNdCeBpOnW2+orz5l4ChYwk2R5ZzINVlmkQIr77l7dZY+3B3jwH6yDwSqYNxFTpgwJ2gzpcDYOhy7orT4w5oI/mgzucGIZDEeLWxKXFbGlpWVbL9nZ+rEdunONjwgXA511nJKFEh5eyRiAgRI0Z7L8LTENiuUYSytr9fmIb6hLRaVTt0DFix27mK9veYw6b+M2AvfTqUjJGUgSEnBk5SE2FLwGCHDY3U1oFgEERZidnt8Rhv6bA7I+wEw8WFz418b+nfD5z1h/WvTGk2GYi3c/+sceDv/UvjeUPjP5x1ILO/p3w+c9Yf1pv6d8PnPWH9avbyh8Z/OOpN5Q+M/nHUg8ZJJLnEuc4kkk3JJ1klUXt3nD4z+cdSCThn+0/nHUg8SL27yh8Z/OOpVElDvbdP5x1IPCi928ofGfq746k3lD4z+cdSDwqrXOY4PhvcxwNw5pII+ohezeUPjP5x1JvKHxn846kFnfs74fOesP60E/PDVUJz1l/Wr28ofGfzjqTeUPjP5x1ILO/p3w+c9Yf1rO4TnZx0ScD5yZcAIZG6jONv1u+ViN5Q+M/nHUs5heUZDfNkOcbhg02/aQf/9k="/>
          <p:cNvSpPr>
            <a:spLocks noChangeAspect="1" noChangeArrowheads="1"/>
          </p:cNvSpPr>
          <p:nvPr/>
        </p:nvSpPr>
        <p:spPr bwMode="auto">
          <a:xfrm>
            <a:off x="63500" y="-608013"/>
            <a:ext cx="1000125" cy="1238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436" name="AutoShape 4" descr="data:image/jpeg;base64,/9j/4AAQSkZJRgABAQAAAQABAAD/2wBDAAkGBwgHBgkIBwgKCgkLDRYPDQwMDRsUFRAWIB0iIiAdHx8kKDQsJCYxJx8fLT0tMTU3Ojo6Iys/RD84QzQ5Ojf/2wBDAQoKCg0MDRoPDxo3JR8lNzc3Nzc3Nzc3Nzc3Nzc3Nzc3Nzc3Nzc3Nzc3Nzc3Nzc3Nzc3Nzc3Nzc3Nzc3Nzc3Nzf/wAARCACcAH0DASIAAhEBAxEB/8QAHAABAAEFAQEAAAAAAAAAAAAAAAgBAwUGBwQC/8QAThAAAQIEAgMIDAoGCwAAAAAAAQACAwQFEQYHITE2EhRBUnWRs9ETIjdRVGFzdIGUscIVFzRTVnGSk6LSIzJisrTBJTNCQ0VjZIKho8P/xAAUAQEAAAAAAAAAAAAAAAAAAAAA/8QAFBEBAAAAAAAAAAAAAAAAAAAAAP/aAAwDAQACEQMRAD8A7iiIgKh1KqFBGjNHFNQrOKalJumI0OQkph8tCl2uLWksO5c5wB7YlwOvgstJc9rf1nNH1lZfF+2Ff5Umulcu6ZOUKmQsDSM2ZOC+YnA6LGixGBznHdEAXPAAAAEEc+yw/nGfaCdlh/OM+0FMT4NkPAZb7lvUnwbIeAy33LepBDvssP5xn2gnZYfzjPtBTE+DZDwGW+5b1J8GyHgMt9y3qQQ8a9jr7lwdbXYrf8oMSVGn4ukaa2ZiRJGecYUSA9xLWnckhzRwG44Nd/qXQM8aLTRg0z8OTgw5uXmIYhxYbA1wDnBrgbawQdXiC5LluQMfUEuNhvrhP7LkEqEVLqqAiIgIiICIiCJOL9sK/wAqTXSuUhso+51RfIn94qPOL9sK/wAqTXSuUhso+51RfIn94oNwREQEREGg549z2a84gdIFHIEggtJBBBBBsQe+pG549z2a84gdIFxLL2Tlqhjejyc9AhzEtGjObEhRWhzXDsb9YKDfst81t7sg0jFkwXQxZkCovNyO8Ip9/n767Wx7XtDmEFpFwQbghQ+qkCHLVSel4QtCgzMWGwE3s0PIAufEFv2VWYE3RajK0WpRTFpEeIIUN0QkulXHQ2x4hNhbgvfgsQkKioNSqgIiICIiCJOL9sK/ypNdK5SGyj7nVF8if3io84v2wr/Kk10rlsuDM0KphWlCmCSl56VY5zoPZHljodzci4BuLk20aEEkUXDvj1qH0flfW3fkT49ah9H5X1t35EHcUXDvj1qH0flfW3fkT49ah9H5X1t35UG5549z2a84gdIFxnK7uhULy7ujevdjfMqp4ukGU+LJy8lKCI2I9sN5e6I4arkgWAOm1vSvDlf3QqF5w7o3oMHXXsbXaoHPaDv2PrP+Y5eCKQYDyLEbk2UuXYZoL3ue+i04ucS5zjLMJJOsnQox5gwYcvi+vwIENkODDmntYxgs1osNAAQSslHF8pBc43c6G0knhNleViR+RS/km+xX0BERAREQRKxfthX+VJrpXLELL4v2wr/Kk10rliUFEVUugoiqiAtnyv7oVC84d0b1rCyeGawcP4gkau2XEwZSIX9hL9xu7tLbbqxtr7yCXCilmYNzjfEQ/wBU4/hC7FhXOCmVuqQKdO06PT4sw4MhRHRWvhlx1AnQRc6Bo1rj+Z4IxziIHwgn8DUEpJH5FL+Sb7FfViR+RS/km+xX0BERAREQRKxfthX+VJrpXLErLYv2wr/Kk10rliSgIERAREQF7KNTJis1aVpkmYYmJqJ2OGYri1t7E6SAe93l4lsuWu39B8691yDGUuBElsUSMs6wiwalChO3JuN02KAbH6wsjmlt1iHy/uNVqUs7MKD4663+IV/NbbzEPlh0bEEoJH5FL+Sb7FfViR+RS/km+xX0BERAREQRKxfthX+VJrpXLErLYv2wr/Kk10rliUBLIiAiIgLZMttv6D517rlra2PLbb6g+de65Bap3b5hyvedXWfxC9GbIDcfYgA4YrT/ANTF5qR22YUlbT/TjDo84XuzfhFuYNcbbS8w3N8YMJg9oKCTMj8il/JN9gV9Y7Ds3DnqBTZuCSYceVhRGki2gtBWRQEREBERBErF+2Ff5UmulcsTdZbF+2Ff5UmulcsSgIiICIiCi2TLfb6hede45a4tjy32+oXnXuOQfGG7fGNTrj/Gf/QrZ8+ZJ8vjWBNbi0ObkmEP4C9jnBw9ALedatQnGDmHIOsCRW2t541v5rruflIM3haWqcNoL6fMAvNtO4f2p/EWoMtkxVW1HAUlCv8ApJFzpV44RudLfwuat6XB8ga0Zauz1FiutCnIXZ4Vz/eM0Eelp/Cu8ICIiAiIgiTi/bCv8qTXSuWKWWxfthX+VJrpXLEoCIiAiKiCupbJltt/Qb+Fe65a2tky22/oPnXuuQWaf2mYct+zXW/xAUnq7TINZo07TZkXhTUF0J3iuNfo1qLc+8yWOJiJqMCsuP2Zg9SllrCCItEqE1hnEMrOxIbmzNNmf00O4v2pLYjdGjVugpcQojYsNsSG4OY8BzXDhB1KNectMbTcfTpYAIc7ChzW5tou67Xc5YT6V2rKqoOqWAaRFiEmJChGA8k3uYZLL/8ACDbURUQVRUT0IIl4v2wr/Kk10rliVlsX7YV/lSa6VyxKAiIgIiIC2TLbb+g+de65a3ZbJlsL4/oIHhXuOQMzaW+m45rUBwcBHjumYbjwiJ21x/uLh6F3jBWN6TXqFAjOnpeBNwYLRNwIsQNdCeBpOnW2+orz5l4ChYwk2R5ZzINVlmkQIr77l7dZY+3B3jwH6yDwSqYNxFTpgwJ2gzpcDYOhy7orT4w5oI/mgzucGIZDEeLWxKXFbGlpWVbL9nZ+rEdunONjwgXA511nJKFEh5eyRiAgRI0Z7L8LTENiuUYSytr9fmIb6hLRaVTt0DFix27mK9veYw6b+M2AvfTqUjJGUgSEnBk5SE2FLwGCHDY3U1oFgEERZidnt8Rhv6bA7I+wEw8WFz418b+nfD5z1h/WvTGk2GYi3c/+sceDv/UvjeUPjP5x1ILO/p3w+c9Yf1pv6d8PnPWH9avbyh8Z/OOpN5Q+M/nHUg8ZJJLnEuc4kkk3JJ1klUXt3nD4z+cdSCThn+0/nHUg8SL27yh8Z/OOpVElDvbdP5x1IPCi928ofGfq746k3lD4z+cdSDwqrXOY4PhvcxwNw5pII+ohezeUPjP5x1JvKHxn846kFnfs74fOesP60E/PDVUJz1l/Wr28ofGfzjqTeUPjP5x1ILO/p3w+c9Yf1rO4TnZx0ScD5yZcAIZG6jONv1u+ViN5Q+M/nHUs5heUZDfNkOcbhg02/aQf/9k="/>
          <p:cNvSpPr>
            <a:spLocks noChangeAspect="1" noChangeArrowheads="1"/>
          </p:cNvSpPr>
          <p:nvPr/>
        </p:nvSpPr>
        <p:spPr bwMode="auto">
          <a:xfrm>
            <a:off x="63500" y="-608013"/>
            <a:ext cx="1000125" cy="1238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8438" name="Picture 6" descr="http://www.thegamblinman.com/wp-content/uploads/2011/11/gas-pump-2008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6400" y="685799"/>
            <a:ext cx="3657600" cy="6172201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457200"/>
            <a:ext cx="5334000" cy="5638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 smtClean="0">
                <a:solidFill>
                  <a:srgbClr val="002060"/>
                </a:solidFill>
                <a:latin typeface="Britannic Bold" pitchFamily="34" charset="0"/>
              </a:rPr>
              <a:t>  </a:t>
            </a:r>
            <a:br>
              <a:rPr lang="en-US" sz="3100" b="1" dirty="0" smtClean="0">
                <a:solidFill>
                  <a:srgbClr val="002060"/>
                </a:solidFill>
                <a:latin typeface="Britannic Bold" pitchFamily="34" charset="0"/>
              </a:rPr>
            </a:br>
            <a:r>
              <a:rPr lang="en-US" sz="3100" b="1" dirty="0" smtClean="0">
                <a:solidFill>
                  <a:srgbClr val="002060"/>
                </a:solidFill>
                <a:latin typeface="Britannic Bold" pitchFamily="34" charset="0"/>
              </a:rPr>
              <a:t/>
            </a:r>
            <a:br>
              <a:rPr lang="en-US" sz="3100" b="1" dirty="0" smtClean="0">
                <a:solidFill>
                  <a:srgbClr val="002060"/>
                </a:solidFill>
                <a:latin typeface="Britannic Bold" pitchFamily="34" charset="0"/>
              </a:rPr>
            </a:br>
            <a:r>
              <a:rPr lang="en-US" sz="3100" b="1" dirty="0" smtClean="0">
                <a:solidFill>
                  <a:srgbClr val="002060"/>
                </a:solidFill>
                <a:latin typeface="Britannic Bold" pitchFamily="34" charset="0"/>
              </a:rPr>
              <a:t/>
            </a:r>
            <a:br>
              <a:rPr lang="en-US" sz="3100" b="1" dirty="0" smtClean="0">
                <a:solidFill>
                  <a:srgbClr val="002060"/>
                </a:solidFill>
                <a:latin typeface="Britannic Bold" pitchFamily="34" charset="0"/>
              </a:rPr>
            </a:br>
            <a: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  <a:t>     </a:t>
            </a:r>
            <a:b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</a:br>
            <a: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  <a:t/>
            </a:r>
            <a:b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</a:br>
            <a: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  <a:t>THE FUTURE OF FUELS</a:t>
            </a:r>
            <a:b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</a:br>
            <a: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  <a:t/>
            </a:r>
            <a:b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</a:br>
            <a: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  <a:t/>
            </a:r>
            <a:br>
              <a:rPr lang="en-US" sz="3100" b="1" dirty="0" smtClean="0">
                <a:solidFill>
                  <a:schemeClr val="tx1"/>
                </a:solidFill>
                <a:latin typeface="Britannic Bold" pitchFamily="34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Century" pitchFamily="18" charset="0"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latin typeface="Century" pitchFamily="18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Century" pitchFamily="18" charset="0"/>
              </a:rPr>
              <a:t>     </a:t>
            </a:r>
            <a:r>
              <a:rPr lang="en-US" sz="2200" b="1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en-US" sz="2200" b="1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2000" b="1" dirty="0" smtClean="0">
                <a:solidFill>
                  <a:schemeClr val="tx1"/>
                </a:solidFill>
              </a:rPr>
              <a:t>The National United Voice for Fuel Marketers</a:t>
            </a:r>
            <a:r>
              <a:rPr lang="en-US" sz="2200" b="1" dirty="0" smtClean="0">
                <a:solidFill>
                  <a:schemeClr val="tx1"/>
                </a:solidFill>
                <a:latin typeface="Book Antiqua" pitchFamily="18" charset="0"/>
              </a:rPr>
              <a:t>	</a:t>
            </a:r>
            <a:br>
              <a:rPr lang="en-US" sz="2200" b="1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2200" b="1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en-US" sz="2200" b="1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Century" pitchFamily="18" charset="0"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latin typeface="Century" pitchFamily="18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Century" pitchFamily="18" charset="0"/>
              </a:rPr>
              <a:t/>
            </a:r>
            <a:br>
              <a:rPr lang="en-US" sz="2800" b="1" dirty="0" smtClean="0">
                <a:solidFill>
                  <a:schemeClr val="tx1"/>
                </a:solidFill>
                <a:latin typeface="Century" pitchFamily="18" charset="0"/>
              </a:rPr>
            </a:br>
            <a:r>
              <a:rPr lang="en-US" sz="2800" b="1" dirty="0" smtClean="0">
                <a:solidFill>
                  <a:schemeClr val="tx1"/>
                </a:solidFill>
                <a:latin typeface="Century" pitchFamily="18" charset="0"/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  <a:latin typeface="Book Antiqua" pitchFamily="18" charset="0"/>
              </a:rPr>
              <a:t>DAN GILLIGAN</a:t>
            </a:r>
            <a:br>
              <a:rPr lang="en-US" sz="1800" b="1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1800" b="1" dirty="0" smtClean="0">
                <a:solidFill>
                  <a:schemeClr val="tx1"/>
                </a:solidFill>
                <a:latin typeface="Book Antiqua" pitchFamily="18" charset="0"/>
              </a:rPr>
              <a:t>  PRESIDENT</a:t>
            </a:r>
            <a:br>
              <a:rPr lang="en-US" sz="1800" b="1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2700" b="1" dirty="0" smtClean="0">
                <a:solidFill>
                  <a:schemeClr val="tx1"/>
                </a:solidFill>
                <a:latin typeface="Book Antiqua" pitchFamily="18" charset="0"/>
              </a:rPr>
              <a:t/>
            </a:r>
            <a:br>
              <a:rPr lang="en-US" sz="2700" b="1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2700" b="1" dirty="0" smtClean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en-US" sz="2200" b="1" u="sng" dirty="0" smtClean="0">
                <a:solidFill>
                  <a:schemeClr val="tx1"/>
                </a:solidFill>
                <a:latin typeface="Book Antiqua" pitchFamily="18" charset="0"/>
              </a:rPr>
              <a:t>Petroleum Marketers </a:t>
            </a:r>
            <a:br>
              <a:rPr lang="en-US" sz="2200" b="1" u="sng" dirty="0" smtClean="0">
                <a:solidFill>
                  <a:schemeClr val="tx1"/>
                </a:solidFill>
                <a:latin typeface="Book Antiqua" pitchFamily="18" charset="0"/>
              </a:rPr>
            </a:br>
            <a:r>
              <a:rPr lang="en-US" sz="2200" b="1" u="sng" dirty="0" smtClean="0">
                <a:solidFill>
                  <a:schemeClr val="tx1"/>
                </a:solidFill>
                <a:latin typeface="Book Antiqua" pitchFamily="18" charset="0"/>
              </a:rPr>
              <a:t>Association of America</a:t>
            </a:r>
            <a:endParaRPr lang="en-US" sz="2200" b="1" u="sng" dirty="0">
              <a:solidFill>
                <a:schemeClr val="tx1"/>
              </a:solidFill>
              <a:latin typeface="Book Antiqua" pitchFamily="18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 t="-11441" r="39032" b="27594"/>
          <a:stretch>
            <a:fillRect/>
          </a:stretch>
        </p:blipFill>
        <p:spPr bwMode="auto">
          <a:xfrm>
            <a:off x="1828800" y="2248612"/>
            <a:ext cx="1676400" cy="60095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u="sng" dirty="0" smtClean="0">
                <a:latin typeface="+mn-lt"/>
              </a:rPr>
              <a:t>Gasoline Demand</a:t>
            </a:r>
            <a:endParaRPr lang="en-US" sz="5400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4389120"/>
          </a:xfrm>
        </p:spPr>
        <p:txBody>
          <a:bodyPr>
            <a:normAutofit/>
          </a:bodyPr>
          <a:lstStyle/>
          <a:p>
            <a:pPr algn="ctr"/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</a:rPr>
              <a:t>CAFE</a:t>
            </a:r>
          </a:p>
          <a:p>
            <a:pPr algn="ctr"/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</a:rPr>
              <a:t>Tier 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3</a:t>
            </a:r>
          </a:p>
          <a:p>
            <a:pPr algn="ctr"/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</a:rPr>
              <a:t>RFS</a:t>
            </a:r>
            <a:r>
              <a:rPr lang="en-US" sz="4000" dirty="0" smtClean="0">
                <a:solidFill>
                  <a:schemeClr val="bg2">
                    <a:lumMod val="10000"/>
                  </a:schemeClr>
                </a:solidFill>
                <a:latin typeface="+mj-lt"/>
              </a:rPr>
              <a:t>2</a:t>
            </a:r>
            <a:endParaRPr lang="en-US" sz="4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848601" y="6400800"/>
            <a:ext cx="1295400" cy="457200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24200"/>
            <a:ext cx="8305800" cy="1066800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 smtClean="0">
                <a:latin typeface="+mn-lt"/>
              </a:rPr>
              <a:t/>
            </a:r>
            <a:br>
              <a:rPr lang="en-US" sz="6000" b="1" dirty="0" smtClean="0">
                <a:latin typeface="+mn-lt"/>
              </a:rPr>
            </a:br>
            <a:r>
              <a:rPr lang="en-US" sz="6000" b="1" dirty="0" smtClean="0">
                <a:latin typeface="+mn-lt"/>
              </a:rPr>
              <a:t/>
            </a:r>
            <a:br>
              <a:rPr lang="en-US" sz="6000" b="1" dirty="0" smtClean="0">
                <a:latin typeface="+mn-lt"/>
              </a:rPr>
            </a:br>
            <a:r>
              <a:rPr lang="en-US" sz="6000" b="1" dirty="0" smtClean="0">
                <a:latin typeface="+mn-lt"/>
              </a:rPr>
              <a:t>Diesel</a:t>
            </a:r>
            <a:br>
              <a:rPr lang="en-US" sz="6000" b="1" dirty="0" smtClean="0">
                <a:latin typeface="+mn-lt"/>
              </a:rPr>
            </a:br>
            <a:r>
              <a:rPr lang="en-US" sz="6000" b="1" dirty="0" smtClean="0">
                <a:latin typeface="+mn-lt"/>
              </a:rPr>
              <a:t/>
            </a:r>
            <a:br>
              <a:rPr lang="en-US" sz="6000" b="1" dirty="0" smtClean="0">
                <a:latin typeface="+mn-lt"/>
              </a:rPr>
            </a:br>
            <a:r>
              <a:rPr lang="en-US" sz="6000" b="1" dirty="0" smtClean="0">
                <a:latin typeface="+mn-lt"/>
              </a:rPr>
              <a:t>Biodiesel</a:t>
            </a:r>
            <a:endParaRPr lang="en-US" sz="6000" b="1" dirty="0">
              <a:latin typeface="+mn-lt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848601" y="6400800"/>
            <a:ext cx="1295400" cy="457200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u="sng" dirty="0" smtClean="0">
                <a:solidFill>
                  <a:schemeClr val="tx1"/>
                </a:solidFill>
                <a:latin typeface="+mn-lt"/>
              </a:rPr>
              <a:t>Natural Gas</a:t>
            </a:r>
            <a:endParaRPr lang="en-US" sz="5400" u="sng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8862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CNG</a:t>
            </a:r>
          </a:p>
          <a:p>
            <a:pPr algn="ctr"/>
            <a:r>
              <a:rPr lang="en-US" sz="3600" dirty="0" smtClean="0"/>
              <a:t>LNG</a:t>
            </a:r>
          </a:p>
          <a:p>
            <a:pPr algn="ctr"/>
            <a:r>
              <a:rPr lang="en-US" sz="3600" dirty="0" smtClean="0"/>
              <a:t>Gas to Diesel</a:t>
            </a:r>
            <a:endParaRPr lang="en-US" sz="3600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848601" y="6400800"/>
            <a:ext cx="1295400" cy="457200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33800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b="1" u="sng" dirty="0" smtClean="0"/>
              <a:t>PROPANE</a:t>
            </a:r>
            <a:br>
              <a:rPr lang="en-US" b="1" u="sng" dirty="0" smtClean="0"/>
            </a:br>
            <a:r>
              <a:rPr lang="en-US" b="1" u="sng" dirty="0" smtClean="0"/>
              <a:t/>
            </a:r>
            <a:br>
              <a:rPr lang="en-US" b="1" u="sng" dirty="0" smtClean="0"/>
            </a:br>
            <a:r>
              <a:rPr lang="en-US" dirty="0" smtClean="0"/>
              <a:t>150K Passenger Vehicles</a:t>
            </a:r>
            <a:endParaRPr lang="en-US" b="1" u="sng" dirty="0"/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848601" y="6400800"/>
            <a:ext cx="1295400" cy="457200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00600"/>
            <a:ext cx="83058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smtClean="0"/>
              <a:t>PLEASE SUPPORT THE PMAA PAC</a:t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4000" b="1" dirty="0" smtClean="0"/>
              <a:t>VISIT </a:t>
            </a:r>
            <a:r>
              <a:rPr lang="en-US" sz="4000" b="1" dirty="0" smtClean="0">
                <a:solidFill>
                  <a:srgbClr val="002060"/>
                </a:solidFill>
                <a:hlinkClick r:id="rId2"/>
              </a:rPr>
              <a:t>WWW.PMAA.ORG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>
                <a:solidFill>
                  <a:schemeClr val="tx1"/>
                </a:solidFill>
              </a:rPr>
              <a:t> </a:t>
            </a:r>
            <a:r>
              <a:rPr lang="en-US" sz="2700" b="1" dirty="0" smtClean="0">
                <a:solidFill>
                  <a:schemeClr val="tx1"/>
                </a:solidFill>
              </a:rPr>
              <a:t>PMAA: The National United Voice for Fuel Marketers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b="1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MA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914400"/>
            <a:ext cx="9144000" cy="5943599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      </a:t>
            </a:r>
            <a:r>
              <a:rPr lang="en-US" dirty="0" smtClean="0">
                <a:solidFill>
                  <a:schemeClr val="tx1"/>
                </a:solidFill>
              </a:rPr>
              <a:t>PMAA FEDERATION OF STATES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95400"/>
            <a:ext cx="8229600" cy="426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smtClean="0"/>
              <a:t>    Transportation Fuels Are Liquid Fuels</a:t>
            </a:r>
          </a:p>
          <a:p>
            <a:pPr>
              <a:buNone/>
            </a:pP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    Gasoline </a:t>
            </a:r>
            <a:r>
              <a:rPr lang="en-US" sz="2800" dirty="0" smtClean="0">
                <a:latin typeface="Baskerville Old Face" pitchFamily="18" charset="0"/>
              </a:rPr>
              <a:t>125</a:t>
            </a:r>
            <a:r>
              <a:rPr lang="en-US" sz="2800" dirty="0" smtClean="0"/>
              <a:t> Billion Gallons Per Year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     Diesel </a:t>
            </a:r>
            <a:r>
              <a:rPr lang="en-US" sz="2800" dirty="0" smtClean="0">
                <a:latin typeface="Baskerville Old Face" pitchFamily="18" charset="0"/>
              </a:rPr>
              <a:t>46</a:t>
            </a:r>
            <a:r>
              <a:rPr lang="en-US" sz="2800" dirty="0" smtClean="0"/>
              <a:t> Billion Per Year</a:t>
            </a:r>
            <a:endParaRPr lang="en-US" sz="2800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848601" y="6400800"/>
            <a:ext cx="1295400" cy="457200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57200" y="1070246"/>
            <a:ext cx="731520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280 Million</a:t>
            </a:r>
            <a:r>
              <a:rPr kumimoji="0" lang="en-US" sz="40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Passenger Vehicles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dirty="0" smtClean="0">
              <a:ln>
                <a:noFill/>
              </a:ln>
              <a:solidFill>
                <a:srgbClr val="333333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Estimated Fuel Source: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220 Million Gasoline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aseline="0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60 Million Diesel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120K CNG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aseline="0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150K LPG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Arial" pitchFamily="34" charset="0"/>
                <a:cs typeface="Arial" pitchFamily="34" charset="0"/>
              </a:rPr>
              <a:t>4K LNG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800" baseline="0" dirty="0" smtClean="0">
                <a:solidFill>
                  <a:srgbClr val="333333"/>
                </a:solidFill>
                <a:latin typeface="Arial" pitchFamily="34" charset="0"/>
                <a:cs typeface="Arial" pitchFamily="34" charset="0"/>
              </a:rPr>
              <a:t>10K Electric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3" name="Chart 2"/>
          <p:cNvGraphicFramePr/>
          <p:nvPr/>
        </p:nvGraphicFramePr>
        <p:xfrm>
          <a:off x="3429000" y="2794000"/>
          <a:ext cx="5715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1" y="6454588"/>
            <a:ext cx="1143000" cy="403412"/>
          </a:xfrm>
          <a:prstGeom prst="rect">
            <a:avLst/>
          </a:prstGeom>
        </p:spPr>
      </p:pic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71800" y="838200"/>
            <a:ext cx="2971800" cy="3416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FEDERAL </a:t>
            </a:r>
            <a:r>
              <a:rPr lang="en-US" sz="2800" u="sng" dirty="0" smtClean="0"/>
              <a:t>GOVERNMENT</a:t>
            </a:r>
          </a:p>
          <a:p>
            <a:pPr algn="ctr"/>
            <a:endParaRPr lang="en-US" sz="3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3200" dirty="0" smtClean="0"/>
              <a:t> Deficit</a:t>
            </a:r>
          </a:p>
          <a:p>
            <a:pPr algn="ctr"/>
            <a:endParaRPr lang="en-US" sz="3200" dirty="0" smtClean="0"/>
          </a:p>
          <a:p>
            <a:pPr algn="ctr">
              <a:buFont typeface="Wingdings" pitchFamily="2" charset="2"/>
              <a:buChar char="§"/>
            </a:pPr>
            <a:r>
              <a:rPr lang="en-US" sz="3200" dirty="0" smtClean="0"/>
              <a:t>Earmarks</a:t>
            </a:r>
          </a:p>
          <a:p>
            <a:pPr algn="ctr"/>
            <a:endParaRPr lang="en-US" sz="3200" dirty="0"/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772401" y="6400800"/>
            <a:ext cx="1371600" cy="457200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1371600"/>
            <a:ext cx="60960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 smtClean="0">
                <a:latin typeface="+mj-lt"/>
              </a:rPr>
              <a:t>ELECTRIC REALITIES</a:t>
            </a:r>
          </a:p>
          <a:p>
            <a:endParaRPr lang="en-US" sz="2400" b="1" dirty="0" smtClean="0">
              <a:latin typeface="+mj-lt"/>
            </a:endParaRPr>
          </a:p>
          <a:p>
            <a:r>
              <a:rPr lang="en-US" sz="2400" i="1" dirty="0" smtClean="0">
                <a:latin typeface="+mj-lt"/>
              </a:rPr>
              <a:t>Automotive News, “Sales Do Not Match Hype”</a:t>
            </a:r>
          </a:p>
          <a:p>
            <a:endParaRPr lang="en-US" sz="2400" i="1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220 Volt Chargers at C-stores?</a:t>
            </a:r>
          </a:p>
          <a:p>
            <a:endParaRPr lang="en-US" sz="24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Charger Tax Credit Expired 12-31-2012</a:t>
            </a:r>
          </a:p>
          <a:p>
            <a:r>
              <a:rPr lang="en-US" sz="2400" dirty="0" smtClean="0">
                <a:latin typeface="+mj-lt"/>
              </a:rPr>
              <a:t>$7,500 Tax Credit at Risk in Deficit Negotiators</a:t>
            </a:r>
          </a:p>
          <a:p>
            <a:endParaRPr lang="en-US" sz="2400" i="1" dirty="0" smtClean="0">
              <a:latin typeface="+mj-lt"/>
            </a:endParaRPr>
          </a:p>
          <a:p>
            <a:endParaRPr lang="en-US" sz="2400" i="1" dirty="0" smtClean="0">
              <a:latin typeface="+mj-lt"/>
            </a:endParaRPr>
          </a:p>
          <a:p>
            <a:endParaRPr lang="en-US" sz="2400" i="1" dirty="0" smtClean="0">
              <a:latin typeface="+mj-lt"/>
            </a:endParaRPr>
          </a:p>
          <a:p>
            <a:endParaRPr lang="en-US" sz="2400" i="1" dirty="0" smtClean="0">
              <a:latin typeface="+mj-lt"/>
            </a:endParaRPr>
          </a:p>
          <a:p>
            <a:endParaRPr lang="en-US" sz="2400" i="1" dirty="0">
              <a:latin typeface="+mj-lt"/>
            </a:endParaRPr>
          </a:p>
        </p:txBody>
      </p:sp>
      <p:pic>
        <p:nvPicPr>
          <p:cNvPr id="3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7848601" y="6400800"/>
            <a:ext cx="1295400" cy="457200"/>
          </a:xfrm>
          <a:prstGeom prst="rect">
            <a:avLst/>
          </a:prstGeom>
        </p:spPr>
      </p:pic>
    </p:spTree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 descr="data:image/jpeg;base64,/9j/4AAQSkZJRgABAQAAAQABAAD/2wBDAAkGBwgHBgkIBwgKCgkLDRYPDQwMDRsUFRAWIB0iIiAdHx8kKDQsJCYxJx8fLT0tMTU3Ojo6Iys/RD84QzQ5Ojf/2wBDAQoKCg0MDRoPDxo3JR8lNzc3Nzc3Nzc3Nzc3Nzc3Nzc3Nzc3Nzc3Nzc3Nzc3Nzc3Nzc3Nzc3Nzc3Nzc3Nzc3Nzf/wAARCAB0AOADASIAAhEBAxEB/8QAHAAAAgIDAQEAAAAAAAAAAAAAAAcFBgEECAMC/8QASxAAAQMDAQUEBQgGBwYHAAAAAQIDBAAFEQYHEiExQRNRYXEUIjKRoRUWI1KBk7HSF0JWYsHRJFNVcnOCsjM0VJLC8DU2Y3Sis/H/xAAbAQACAwEBAQAAAAAAAAAAAAADBAACBQYBB//EADIRAAICAQEFCAAGAQUAAAAAAAECAAMRBBIUITFBBRMyM1FhgZEVInGhwfCxIyQ0QuH/2gAMAwEAAhEDEQA/AHfRRRUkhRRRUkhXy44ltBWsgJHMnpWVE4IBwelR0Sc3P9IiOp3H28ocbPUd48DVGcLw6ywGePpNuW+I8Vx/G8GxvEDuHOvC4yuytb0lhQOG99JHWoezzitEmzTVfTthTaFH9dOMY86i7dcyvTsyC8fXaaJbJPMdR9mfjSb6xeQ6g/BEYGnI59CPkGWa6zg3ZHZbRxvNgpPnX1dJ4jWtUhJAUsAI81VUH7hv6ZZhlXrIf3SOu4BkfiPdRdLj6Tb7ZGSf9m2Cv+8PVH4H30uddzI9B9ww0h4A+p+pd5ktESOHF8ckJSO8ngBWwVBCSpZAA61UbpP9Ov8ABhtqy0y6nexyKuGfdy99bztw+U74zBjnMdglbxHJZTyHkDiml1SliPcAfrFzQQB9yxUVHruKVXFMGON9wDedVnghP8zW/mm1cNygCpHOZoooq08hRRRUkhRRRUkhRRRUkhRRRUkhRRRUkhRRRUkhRXOfz81Z/bsn7tr8lHz81Z/bsn7tr8lO7jZ6iLb0k6Mr4U4hK0pUtKVK9kE8TXO/z81Z/bsn7tr8leMjWeppKNx+8vrRwO6W2+B7wd3Irw6GzHAj95Bqq+se93kybU4JjKS7EUfpmuqT9YHp5VBX2S264zeLY7hQwhzHtJPTI+FKg631MWSyq8vqaIwUqQg8PMprRTfrqOAnOYURkbqePwpHUdlahwcMMc+vA+3CM09oUoRtA5/j3jQnzlSZyZjY7J7CSop+uOo+FaZUSVHPtZzjhzrHf50VyDsWJzOjVQAMQrOa8ZUhqIwt99YS2jmTXqCCARyPKvCrYDY4T3aBOM8Z9odW24HEKIWM4V14/wD7W3b7iu3sv+j8H3QEhw/qJ648TWjR5VZXZTkGeMgbnLPZ5cey25UqUd+VJO8lse0U9M/E5qwWj0l5szJ2UrcHqNAYDaf50v40pmK96TLT2iWhkJWrCcjlknoKiL7tIdfd3GAp9sHihKi22ft5mtvs823ABFJx/SSZlawV1nLNjP8AcARzNOtupKm1pWAcZSc8a+65+l7R9SvIDcWSzBZTwSiKyngO7Ks1FOas1G4crv1xz+6+U/hiuhXQ2Y4kTHbVp0E6Worm1nWOpmFBTV+nZ/fWFj3KBqetm1XUMTAloizk9ziezUf8yeHwqNorBy4z0apDzj0oqm6X2jWa+uNxnSYM1fAMvHgo9yVcj5HB8KuQOaVZGQ4YQ6sGGQYUUHlSQ1zrXUEXVdxi2y7PRorCw2htDbahkJGTlSSeeavTS1rYErZYqDJjvornP5+au/aCT9yz+Sj5+au/aCT9yz+Smdwf1EFvSToyiuc/n5q79oJP3LP5KPn5q79oJP3LP5Km4P6iTeknRlFc5/PzV37QSfuWfyUy9kV7ut7h3Jd3nOS1tPJS2VoQnAKc49UCh26V612iZdL1c4ESVFFFa8zIUUUwdO2rSkzTMVc9JRchv76wSQr1jjIz3Y7qX1OpXTpttDU0tc2ysX1HUeY/Gr8qx2MEgNMqHQl0jPxoTY7MVAIYaKum66SfxrJbt6nBGw31NBeybc+Ifcl/50UfZUZf7sm2Q95BBfcyGkn/AFeQrj6qmvtCIOJnSWWrShZuQkFrG5B15Nva9lpW86QeascB9mc+eKkdJXT0qJ6K8rLzA4HqpHT3cqp8WO/cJzMRgF2VIcCEDPFSj/2ST51Zp2jNT6a3rm5FbU3FQXVusvBSUpHPOcHGOfCuzv7Mp3MabOGHEH3/APZzNOus3k3kcOv6S00VqWu4MXOGmQwRg8FJz7Cuorb8TXE2VtW5RxgidQjh1DL1lH1XdVy5q4jaiI7J3SB+soc8+A/hUFXvPbW1PlIcGFpeXnP9414V9H0dKU0KqcsTitRa1trM3PMK+VuIb9taU5+scV9U8dkce2J0qy/EbSqWtSvSnFJG8F7x9XPcBjFEvuFS5IzKVV942IjQUqGUqBHhWaY22eHbI10hOxEtImvJWZKWxjIGN1RHfzpc1apxYgbEq67LYhwx/HFOnZFqiRdYT1quDxdkw0gtOKJKlt8uJPMg9e4iktV92Lx3V6tefQD2TMNSXD4qUndH/wAT7qHqlDVnMJQxDjEeClAJKicADJNcsTphuM2TOOf6U8t7B6byiQPjXSOrZnoGmLpKHNuKsjzxgVzOkYSB3DFLaBeDNDas8QJmiirTobT9rvJnv36YuFAioTh4OpRlasnGVA8gMkeIp52CLkxVVLHAlWopgP2jZkyspVqK5KI6tDfHvDRr0h2HZrMVutaknoPc8sNf6mxQ+/GM4P1Ld03qPuLum9sL/wDD7v8A46P9NbTGyjTEloOx7lcXW1clofbUD9oRVm0npOBpVqQ3bnpLqZCgpRkLScEDHDCRSuo1Fb1lRGKaXV8mc40UUVoxOFYKUk8Ug/ZWa22LTdJLQejWq4vsnk4zDcWg+Sgkg14cdZACeQmnuJ+qPdUppcJF/iEAD2+n7iq1Tbp4ODb5oI5gxljHwqR05CmNXuK47EktoG/lS2VJA9Q9SKS1ttZ01gDDkevtGdNW4uTgeY/zL04tLaFLWcJQMk+FUSMPnDeAXW7g8+8tKUMxGELIRnkSpaQnhnjyzV2nR0y4j8dyU1FQ6gpU+77DYx7R8BU7o+bofS0JbUPUMF154gvPrfBUsjl5AdAK57sHZRHtAy3Kbfa207qh8PORjF+segXVRjpW8sLcJUl94MqKhw4Bzf48uWeFbCtsdpII+RrmoHoey/PU3e77oW+w/RbrdLdIZCt4AvYKVYIyCMEHBPGqQjSOjZMOSiDqcLkpUVJeSO0S0nPAKSOfDrkVuKKmGbFOfmZbF14IRPibrPTs+cl+PZp0KQtIa3kdkEEZ4FYB44yeI76k6XNwtiYhV6PdLdMTx3VxnsqV3HdxwJ5440w94NMb7qgkITlRPTA51g9v6etWrdOZ4TV7JvdldW5CQ9+sCbke3YUG5IG7lXJY6A/zqly4rsR4tPbhUPqLCh7xUhe77IuTim21FuJyDY4bw7z/ACqIwByFbfZWn1NNIFzfHp8zK7QuotsJqX59fiZr2izJUJxTkKU/GWoYUphwoKh3EjnXgSAMngKvGntmV4vEMSpD6LahYyhD7KlLI6HGRj3/AGVpWOiD80RRGY/llKcWt1xTjq1uOLOVLWoqUo95J4mvmrJq3RV00vuOyih+K4rdEhkHAOOSgfZJ6dPGq3VkZWGVPCeMpU4MndMaVn6keCYT0RpAVhSnncKA6kIHrH4edPTSemYWmLb6JDKlrWreeeV7TisYz4DuFc3pJS4haFFC0HKVpOCk+B6U1tmWvJUmW1Zb48p5buRGkqxnIGdxR6+B59DSmrSxlyDw9Izp3QHjzk9tjlej6LcZSrCpMhpseQO8fgmkVT82iaYn6qbgxYb7DLLLinHHHcnjjAAA58z3VX4WxyKlA9PvMh1X/oNJbHx3jQ9NdXXXhjxlr6nd8gcIo6Dx3c8d3iPCng3sm04EjfXNWe8vY/AV4TNkVlcT/RZk1hWOGVBYz45FG32qD3ayJb3UGrRrDRFx0qG3nnUSobqt1MhtBTuq6BSeme/JHDyqr0yjq4yDwgGUqcGbtmu9wscn0i0ynIzhOVbmClf95J4GnhoDW7Op2FRpKUMXNlO842D6rifrp8M8x0pBVI6eubtmvkG4NKKSy6kr/eQThQ9xNBvoWxSesLVayHnwkdRRRTEDCrnZ9bm36fj2lQkJQ1vZLQA38qJ4nOetUyil9Rpk1CbD8vbhC03NS20vOXP54Qf+Gk+5P86x88IP/DSfcn+dU2sK9k+VZ34FovQ/Zjv4vqvUfQjTSUSI4Kk+o6gEg9xFLqfbH4U4wyhS1E/RqA9sd48aYUL/AHOP/hJ/AV8T7fFuDPZS2gtPQ9U+R6VzfZ3aG43Mp8J/ibet0e91gjxCRelNDNyJLMnUU+FFiJVlcVchPaODHAEhXq8cePCmhYkaW07EXGts6Cy2tZWrelJJJPiTnhyFJ9/RY3iY8tIT3ON5PvFekTRjSVhUyT2iU8d1tO7nzP8AKt63tPR2LtNb8YMyKtDqUOyK/nIlg1LpW1uagF2tVxiORXHQ45FaWFkLHE4xwAzg48619RlQsczcJB7PmO7Iz8K3I0dmKylmM2lttPJKRgV9uNodbU04neQsFKh4EVzuo7QN+oSxvCp4f31m1VohVSyDm0VlFb13tT1rfKHApTKj9E7jgodx8a0a72q1LUDocgzknratirDBEMkYIAJBzg10jpnVNqv1ubeiSWkuBA7VhSwFtHuI7uHPka5urBSk+0Accs8aHfQLhxMtVaazyjk2u6ntpsq7NGfbkzHXElxLagrsQkhWSRyPLA59aTlYACRhIAHcBWavTUKl2RPLLDY2TCtuzlxN5t6mc9qJTW5g4474rUJxxPLxpj7KtGyZVxYv1xZU1EYO/GQscXlY4Kx9UZyO846Dj7a6ohJnlalmAE9tpOq7zaNbblqnLZaZithbXBSFKJUSSkjngpGefCsW3bBOb3U3O1NPj9ZyO6UH/lII+Iqna2mifq+7vpzu+kqbHkj1PxTUJQl06GsBhLtc4ckGPGJtY048n6dM2Or6q2d7/TmvSTtV0y22S05LfVjglEdQJ+04FIrrmiqblVmW3qzEuOuteP6pbREZjGJBQvf3VK3luEct7HAY7hnzqnUUUyiKgwsCzFjkwrZtcJy5XKLBZSVLkOpbAHTJ4n7Bk/ZXg2hbrqGmkKccWcJQhOVKPcAKcmzHQrlnULveUbs9SSllgkHsEnmTj9Y/AfbVLrVrXjzlqqy59pVf0S6l/r7Z9+5+Sj9Eupf6+2ffufkp5UVnb5bHd2riN/RLqX+vtn36/wAlY/RLqXOO1tnn26/yU86wam+WybtXEFctnN7tjaFyZFuO+rCUoeWon7NyteXoK9RYzb0hURtLpIQkuKCj443eAp8/J7Spplv4ddHBve5NjwH8ahHIC79dlSHyUwWTuI73MHjjwz1pS7X6seHGTyGP3MPXpNOfFnA58ZS2G1Mx2W180tpHAc8DH8K+zU76Gbve3w2AmIyrdKkjglCeGB54NRMeMuQ0+63wbZRvqJ8+A/77q5SyptrPrn9p0KWLjHpieFFehYWI4fI+jKygHxAzWVx1toZWoYS8Mo8RnFB2TCbQnlWcHG8AcVvNQC3d24MoYy4EEjx5Ee8VJWmAlq5ybRcUgh5OUHxHJSfszRk07OccuOPmDe5VGefX4kb6CtuK3N7BuXCXwdQtG8O4pUP418zdl9kvDQnWWW/B7VOeyGHGgfI8R78eFWeyR3bRPdt8k78eRlTKzyJA4jzwPhUxCt6ITzhjHdZc4lrolXeO7yre7ONtA/IcDqPQzI1nd2n8wz6H1ETcvZNqFlSjFdgSUjl9IpskeRBHxqOXs31Yk4+S0H+7Jb/nXQVFbI1to54madKhiAa2Z6scUAq3st/vLkox8CTUxbdkF1dwblcYkcdUsAuH3kJ/CnOKKja20z0aasSmaf2a2GzLS840ufJSd4OSsKAPgkAD35NXEJxy4eFfVFLM7OcsYZUCjAlFvey2w3N1b8dcqA8tRWosLBSoniSUqB692Kq8/Y9cEFRt91jvD9VLzZQT5kZ/CnFRRV1Nq8jBtRW3SIGRsy1WxkJhx3x17GSn/qxWkrQeqxw+Q3/vGz/1V0XRRRrrB0EGdKk59jbN9WPkA2xDIJ9p6QgAe4k/CrFatj0te6bvdG2h1RETvH/mUMfCnBiiqtrLT7Sy6WsSA07pCy6eSDb4ie3xgyHfWcP+bp5DAr0aYv6LqhTkqKu37yitBR9IRleMEDGACj7QeNTdFLlyTkwwVQOEV+sdqTtsuMi3WaIytcde45IkElO8OYCQRnHLmKhmtqWp4EhAvFtjlCgFdmY7jCyk9RvE8Psx41WNbToF01JMet0T0dC3lJWpbmQ6oHdK8ckg45fbXtre23W2TYab3cmrgtbA3FIdKt1A/V5cPPrWmlNQUKRxP3EGtfJIPKPXTl8jagsrF0ihaGnQcoXjeQoEhQOO4ilVJ2r6hM59mHFt7jYdWlodi4pRSCccl88Crfoy629ezt52C0i1txW3UL7dZUltfE75VzIJINUq2aG9HjG4WzXFqQptBBdaVgAY4gr3+HupetK1Zw4/SHsLso2TJbT20LUlzvsGBOt8ZuPIeDbikxnEkJPiVYqW11rafZ7uxYbFDaXLcQn13RkDeJCUpAI4+JOKXVi1jfbNc2ii5SJjAe3XGludql5OceqTk8eYxjpTX1loKLqeS1cG5bkKehAR2qU7wUAcjIyOIyeIIq1iVpYC4GJWt3ZCFPGVzROr5fbztP3SA2zLbaeUHGRzWkYKVDJ4+I4cK+YVxnzXptttHYptMJomfJUjf7Z36iDnhjl9h7xUbcNPJ0tLRa7PLcuOp7ogtpcUN0R2lH1l444JxzJJwCR44avs2zKc0lpC1sSERN4PuPAqU+pPFxWN4YGeAGeQAApezR1vlqx/1wOgHqYdNS6YDnrk+/tL7c7b6NpFpJH0jag6o+J5/j8Kze7bjT8FSU+vGCd7h0OM/GtLQ2qxre3zosthLMhlKd/s8lK0qzukZ5eyeFXN9hL8dbK+KVpKSPCs2zQhCykdAPqOJqiwDe+YtNqt7k2O7WZcJpgrW0tZLqSclCkY5EfWNVte0TUc99iSm2xFrjrylbMZw4PUE73wqS26DF1sYJ5R3+P+Zuqtpj5b9Df+SL7GtrXbeu29OSwVq3R6wB5jGBnw8K2adLR3O0UGTxP6zNtvs7zG0cCPXTUt+76dt024soRJeaS44gIKQlXgDxFVvVm0ZrTd6XbV25cgobQvtEuhIO9nhjHhVq08ta7Fb1PSESHfR0Bx5twOJWoAZIUOfHPGkBrm1OWbVM+O68l1TripOUgjAcUpQTx7qpp6kssIaXusZUBWP/T10TerLDuSWy0JLQc7MqyU56GlZtK1VfrVq5+Jbrm9HjpZbUG0pQQCQcniDVl2Q2J+2WVVwdkIcRcUNutoAIKAAeBz/CqFtc4a5kf+3a/A1ahF78rzErczd0DyMb+jJ7szSlplT5AckPxkLW4sgFaiOdToIPI1zVf7XLYtNjmzpgktTIuYzRSf6O2kABI6ciOXx504tksyRM0awZDinFNOraSpRyd0HgKpfRsrtg9Zau7abZIlxWtCBla0pHeTijtEYHrJ48uNc67QbvLvOpbi3NWox4slbDDC/YQlBKc47zgknxrW1RZDY3YcRV1j3FCmO0b7E5SyCfZAycA8/wCAq66PIGW4mVOpxnA5TpQKBGQQR4VguIBwVJz51TdkKd3QUED+tf8A/tXSk2ipHz2vJUAfp+79wUOvT7djJnlL2XbCBsTo0uthQSVoCjyGRk19ZrmnV1pl227M/KUpMyU/Hakh/BykHIA49270+FO7QFwkTtD2+ZLWp17s1pUo81bq1JGfHCRUt0+wgYHOZK7ttiuJZ1LSgZWoJHeTisIWhYyhaVDwOa5smXGdrG9spuk4NpkvBKUvq+ijgngMcuHKiW3L0XfXWLTdGy6yQS9E4IUcclJyQT3g5ou5dNrjKbz1xwnR8xakRHloOFJbUQR0OKR+jtZajn6ltUaXd33GHnglxtSEYUMeCab9vmquemGZ7jfZrkw0uqR9UqRnHxpB6A/832X/AB0/hXmmQbL5HESXsdpcS7bUtIWqB2l2hJdZeeUVONoUOzUo8SrGMgnwPWqLpO0MXu7NxJLjzbaiAS0QDj7QaKKapJNGTA2gd6BHpI0tbWNJSLDFDseG42QpTahvkk5JyQeNITUFtZttwWwypawg4CnME/ACiihaMk5zLaoAKIydmej7S+yzeJSHJEhshTaHFDcQrvAA/HNNRfBKj3CiildSSbDmMUABOEXey6Om5TLtqCcVPXJx4tdqr9RBAO6kdBy9wqr7WrRHtF9ROt63mXZ2S6ErwM44kY4jPXjiiimaj/uCIKwf6UvWyuyQ7bpxuZHSoyJyQt5ayMnGcAY5AZPvq54oopO45saHrH5BFPtqjIfulnKlKBSw9jGPrIpdG3NfWX8OHwoorS03lLEb/GY+9nzYa0bakJJISzgZ86We1aGh7WT61KWD6M3yx4+FFFK6fz2+Yxd5QjP0EkI0ZZ0jOBFSONK7alEQ/rWSpSlg+jtcsdx8KKK8o89vmS7yhMathtr0tpBJUsBENYGMfu+FXvZG2GdJltJJAkOc6KKvf5Pz/Jnlfm/EqW2axQYUtm7RkqRIlqw+AfVWQB62O/l16VVrnYYkO2Wl5lTu/LYU67kjnvY4cOFFFGoJ7tYG4Dbb4jc2VIDWiYTaSSA88Mnn/tFUrtfwm3NXXhZWsEvchj6o8KKKFR/yH+f8wt3kr/ekktpcNDt4tq1KWD8mMjhjoVeHjTG2aNJZ0TbG0klI7Tn/AIqqKKrf5Cz2rzjKDtT0rbLWv5QgocaXIJU40FDs8niSBjIz51H7NNLW2/zFKuQdW2yc9ilQShfgeGcfbRRR1Y7vnMCQO/xHfKbQi3vNoASlLSgAOgxSC0TCbZ1VZlpWskPp4EjuPhRRS+m8Dw9/iWf/2Q=="/>
          <p:cNvSpPr>
            <a:spLocks noChangeAspect="1" noChangeArrowheads="1"/>
          </p:cNvSpPr>
          <p:nvPr/>
        </p:nvSpPr>
        <p:spPr bwMode="auto">
          <a:xfrm>
            <a:off x="63500" y="-393700"/>
            <a:ext cx="1533525" cy="800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96" name="AutoShape 4" descr="data:image/jpeg;base64,/9j/4AAQSkZJRgABAQAAAQABAAD/2wBDAAkGBwgHBgkIBwgKCgkLDRYPDQwMDRsUFRAWIB0iIiAdHx8kKDQsJCYxJx8fLT0tMTU3Ojo6Iys/RD84QzQ5Ojf/2wBDAQoKCg0MDRoPDxo3JR8lNzc3Nzc3Nzc3Nzc3Nzc3Nzc3Nzc3Nzc3Nzc3Nzc3Nzc3Nzc3Nzc3Nzc3Nzc3Nzc3Nzf/wAARCAB0AOADASIAAhEBAxEB/8QAHAAAAgIDAQEAAAAAAAAAAAAAAAcFBgEECAMC/8QASxAAAQMDAQUEBQgGBwYHAAAAAQIDBAAFEQYHEiExQRNRYXEUIjKRoRUWI1KBk7HSF0JWYsHRJFNVcnOCsjM0VJLC8DU2Y3Sis/H/xAAbAQACAwEBAQAAAAAAAAAAAAADBAACBQYBB//EADIRAAICAQEFCAAGAQUAAAAAAAECAAMRBBIUITFBBRMyM1FhgZEVInGhwfCxIyQ0QuH/2gAMAwEAAhEDEQA/AHfRRRUkhRRRUkhXy44ltBWsgJHMnpWVE4IBwelR0Sc3P9IiOp3H28ocbPUd48DVGcLw6ywGePpNuW+I8Vx/G8GxvEDuHOvC4yuytb0lhQOG99JHWoezzitEmzTVfTthTaFH9dOMY86i7dcyvTsyC8fXaaJbJPMdR9mfjSb6xeQ6g/BEYGnI59CPkGWa6zg3ZHZbRxvNgpPnX1dJ4jWtUhJAUsAI81VUH7hv6ZZhlXrIf3SOu4BkfiPdRdLj6Tb7ZGSf9m2Cv+8PVH4H30uddzI9B9ww0h4A+p+pd5ktESOHF8ckJSO8ngBWwVBCSpZAA61UbpP9Ov8ABhtqy0y6nexyKuGfdy99bztw+U74zBjnMdglbxHJZTyHkDiml1SliPcAfrFzQQB9yxUVHruKVXFMGON9wDedVnghP8zW/mm1cNygCpHOZoooq08hRRRUkhRRRUkhRRRUkhRRRUkhRRRUkhRRRUkhRXOfz81Z/bsn7tr8lHz81Z/bsn7tr8lO7jZ6iLb0k6Mr4U4hK0pUtKVK9kE8TXO/z81Z/bsn7tr8leMjWeppKNx+8vrRwO6W2+B7wd3Irw6GzHAj95Bqq+se93kybU4JjKS7EUfpmuqT9YHp5VBX2S264zeLY7hQwhzHtJPTI+FKg631MWSyq8vqaIwUqQg8PMprRTfrqOAnOYURkbqePwpHUdlahwcMMc+vA+3CM09oUoRtA5/j3jQnzlSZyZjY7J7CSop+uOo+FaZUSVHPtZzjhzrHf50VyDsWJzOjVQAMQrOa8ZUhqIwt99YS2jmTXqCCARyPKvCrYDY4T3aBOM8Z9odW24HEKIWM4V14/wD7W3b7iu3sv+j8H3QEhw/qJ648TWjR5VZXZTkGeMgbnLPZ5cey25UqUd+VJO8lse0U9M/E5qwWj0l5szJ2UrcHqNAYDaf50v40pmK96TLT2iWhkJWrCcjlknoKiL7tIdfd3GAp9sHihKi22ft5mtvs823ABFJx/SSZlawV1nLNjP8AcARzNOtupKm1pWAcZSc8a+65+l7R9SvIDcWSzBZTwSiKyngO7Ks1FOas1G4crv1xz+6+U/hiuhXQ2Y4kTHbVp0E6Worm1nWOpmFBTV+nZ/fWFj3KBqetm1XUMTAloizk9ziezUf8yeHwqNorBy4z0apDzj0oqm6X2jWa+uNxnSYM1fAMvHgo9yVcj5HB8KuQOaVZGQ4YQ6sGGQYUUHlSQ1zrXUEXVdxi2y7PRorCw2htDbahkJGTlSSeeavTS1rYErZYqDJjvornP5+au/aCT9yz+Sj5+au/aCT9yz+Smdwf1EFvSToyiuc/n5q79oJP3LP5KPn5q79oJP3LP5Km4P6iTeknRlFc5/PzV37QSfuWfyUy9kV7ut7h3Jd3nOS1tPJS2VoQnAKc49UCh26V612iZdL1c4ESVFFFa8zIUUUwdO2rSkzTMVc9JRchv76wSQr1jjIz3Y7qX1OpXTpttDU0tc2ysX1HUeY/Gr8qx2MEgNMqHQl0jPxoTY7MVAIYaKum66SfxrJbt6nBGw31NBeybc+Ifcl/50UfZUZf7sm2Q95BBfcyGkn/AFeQrj6qmvtCIOJnSWWrShZuQkFrG5B15Nva9lpW86QeascB9mc+eKkdJXT0qJ6K8rLzA4HqpHT3cqp8WO/cJzMRgF2VIcCEDPFSj/2ST51Zp2jNT6a3rm5FbU3FQXVusvBSUpHPOcHGOfCuzv7Mp3MabOGHEH3/APZzNOus3k3kcOv6S00VqWu4MXOGmQwRg8FJz7Cuorb8TXE2VtW5RxgidQjh1DL1lH1XdVy5q4jaiI7J3SB+soc8+A/hUFXvPbW1PlIcGFpeXnP9414V9H0dKU0KqcsTitRa1trM3PMK+VuIb9taU5+scV9U8dkce2J0qy/EbSqWtSvSnFJG8F7x9XPcBjFEvuFS5IzKVV942IjQUqGUqBHhWaY22eHbI10hOxEtImvJWZKWxjIGN1RHfzpc1apxYgbEq67LYhwx/HFOnZFqiRdYT1quDxdkw0gtOKJKlt8uJPMg9e4iktV92Lx3V6tefQD2TMNSXD4qUndH/wAT7qHqlDVnMJQxDjEeClAJKicADJNcsTphuM2TOOf6U8t7B6byiQPjXSOrZnoGmLpKHNuKsjzxgVzOkYSB3DFLaBeDNDas8QJmiirTobT9rvJnv36YuFAioTh4OpRlasnGVA8gMkeIp52CLkxVVLHAlWopgP2jZkyspVqK5KI6tDfHvDRr0h2HZrMVutaknoPc8sNf6mxQ+/GM4P1Ld03qPuLum9sL/wDD7v8A46P9NbTGyjTEloOx7lcXW1clofbUD9oRVm0npOBpVqQ3bnpLqZCgpRkLScEDHDCRSuo1Fb1lRGKaXV8mc40UUVoxOFYKUk8Ug/ZWa22LTdJLQejWq4vsnk4zDcWg+Sgkg14cdZACeQmnuJ+qPdUppcJF/iEAD2+n7iq1Tbp4ODb5oI5gxljHwqR05CmNXuK47EktoG/lS2VJA9Q9SKS1ttZ01gDDkevtGdNW4uTgeY/zL04tLaFLWcJQMk+FUSMPnDeAXW7g8+8tKUMxGELIRnkSpaQnhnjyzV2nR0y4j8dyU1FQ6gpU+77DYx7R8BU7o+bofS0JbUPUMF154gvPrfBUsjl5AdAK57sHZRHtAy3Kbfa207qh8PORjF+segXVRjpW8sLcJUl94MqKhw4Bzf48uWeFbCtsdpII+RrmoHoey/PU3e77oW+w/RbrdLdIZCt4AvYKVYIyCMEHBPGqQjSOjZMOSiDqcLkpUVJeSO0S0nPAKSOfDrkVuKKmGbFOfmZbF14IRPibrPTs+cl+PZp0KQtIa3kdkEEZ4FYB44yeI76k6XNwtiYhV6PdLdMTx3VxnsqV3HdxwJ5440w94NMb7qgkITlRPTA51g9v6etWrdOZ4TV7JvdldW5CQ9+sCbke3YUG5IG7lXJY6A/zqly4rsR4tPbhUPqLCh7xUhe77IuTim21FuJyDY4bw7z/ACqIwByFbfZWn1NNIFzfHp8zK7QuotsJqX59fiZr2izJUJxTkKU/GWoYUphwoKh3EjnXgSAMngKvGntmV4vEMSpD6LahYyhD7KlLI6HGRj3/AGVpWOiD80RRGY/llKcWt1xTjq1uOLOVLWoqUo95J4mvmrJq3RV00vuOyih+K4rdEhkHAOOSgfZJ6dPGq3VkZWGVPCeMpU4MndMaVn6keCYT0RpAVhSnncKA6kIHrH4edPTSemYWmLb6JDKlrWreeeV7TisYz4DuFc3pJS4haFFC0HKVpOCk+B6U1tmWvJUmW1Zb48p5buRGkqxnIGdxR6+B59DSmrSxlyDw9Izp3QHjzk9tjlej6LcZSrCpMhpseQO8fgmkVT82iaYn6qbgxYb7DLLLinHHHcnjjAAA58z3VX4WxyKlA9PvMh1X/oNJbHx3jQ9NdXXXhjxlr6nd8gcIo6Dx3c8d3iPCng3sm04EjfXNWe8vY/AV4TNkVlcT/RZk1hWOGVBYz45FG32qD3ayJb3UGrRrDRFx0qG3nnUSobqt1MhtBTuq6BSeme/JHDyqr0yjq4yDwgGUqcGbtmu9wscn0i0ynIzhOVbmClf95J4GnhoDW7Op2FRpKUMXNlO842D6rifrp8M8x0pBVI6eubtmvkG4NKKSy6kr/eQThQ9xNBvoWxSesLVayHnwkdRRRTEDCrnZ9bm36fj2lQkJQ1vZLQA38qJ4nOetUyil9Rpk1CbD8vbhC03NS20vOXP54Qf+Gk+5P86x88IP/DSfcn+dU2sK9k+VZ34FovQ/Zjv4vqvUfQjTSUSI4Kk+o6gEg9xFLqfbH4U4wyhS1E/RqA9sd48aYUL/AHOP/hJ/AV8T7fFuDPZS2gtPQ9U+R6VzfZ3aG43Mp8J/ibet0e91gjxCRelNDNyJLMnUU+FFiJVlcVchPaODHAEhXq8cePCmhYkaW07EXGts6Cy2tZWrelJJJPiTnhyFJ9/RY3iY8tIT3ON5PvFekTRjSVhUyT2iU8d1tO7nzP8AKt63tPR2LtNb8YMyKtDqUOyK/nIlg1LpW1uagF2tVxiORXHQ45FaWFkLHE4xwAzg48619RlQsczcJB7PmO7Iz8K3I0dmKylmM2lttPJKRgV9uNodbU04neQsFKh4EVzuo7QN+oSxvCp4f31m1VohVSyDm0VlFb13tT1rfKHApTKj9E7jgodx8a0a72q1LUDocgzknratirDBEMkYIAJBzg10jpnVNqv1ubeiSWkuBA7VhSwFtHuI7uHPka5urBSk+0Accs8aHfQLhxMtVaazyjk2u6ntpsq7NGfbkzHXElxLagrsQkhWSRyPLA59aTlYACRhIAHcBWavTUKl2RPLLDY2TCtuzlxN5t6mc9qJTW5g4474rUJxxPLxpj7KtGyZVxYv1xZU1EYO/GQscXlY4Kx9UZyO846Dj7a6ohJnlalmAE9tpOq7zaNbblqnLZaZithbXBSFKJUSSkjngpGefCsW3bBOb3U3O1NPj9ZyO6UH/lII+Iqna2mifq+7vpzu+kqbHkj1PxTUJQl06GsBhLtc4ckGPGJtY048n6dM2Or6q2d7/TmvSTtV0y22S05LfVjglEdQJ+04FIrrmiqblVmW3qzEuOuteP6pbREZjGJBQvf3VK3luEct7HAY7hnzqnUUUyiKgwsCzFjkwrZtcJy5XKLBZSVLkOpbAHTJ4n7Bk/ZXg2hbrqGmkKccWcJQhOVKPcAKcmzHQrlnULveUbs9SSllgkHsEnmTj9Y/AfbVLrVrXjzlqqy59pVf0S6l/r7Z9+5+Sj9Eupf6+2ffufkp5UVnb5bHd2riN/RLqX+vtn36/wAlY/RLqXOO1tnn26/yU86wam+WybtXEFctnN7tjaFyZFuO+rCUoeWon7NyteXoK9RYzb0hURtLpIQkuKCj443eAp8/J7Spplv4ddHBve5NjwH8ahHIC79dlSHyUwWTuI73MHjjwz1pS7X6seHGTyGP3MPXpNOfFnA58ZS2G1Mx2W180tpHAc8DH8K+zU76Gbve3w2AmIyrdKkjglCeGB54NRMeMuQ0+63wbZRvqJ8+A/77q5SyptrPrn9p0KWLjHpieFFehYWI4fI+jKygHxAzWVx1toZWoYS8Mo8RnFB2TCbQnlWcHG8AcVvNQC3d24MoYy4EEjx5Ee8VJWmAlq5ybRcUgh5OUHxHJSfszRk07OccuOPmDe5VGefX4kb6CtuK3N7BuXCXwdQtG8O4pUP418zdl9kvDQnWWW/B7VOeyGHGgfI8R78eFWeyR3bRPdt8k78eRlTKzyJA4jzwPhUxCt6ITzhjHdZc4lrolXeO7yre7ONtA/IcDqPQzI1nd2n8wz6H1ETcvZNqFlSjFdgSUjl9IpskeRBHxqOXs31Yk4+S0H+7Jb/nXQVFbI1to54madKhiAa2Z6scUAq3st/vLkox8CTUxbdkF1dwblcYkcdUsAuH3kJ/CnOKKja20z0aasSmaf2a2GzLS840ufJSd4OSsKAPgkAD35NXEJxy4eFfVFLM7OcsYZUCjAlFvey2w3N1b8dcqA8tRWosLBSoniSUqB692Kq8/Y9cEFRt91jvD9VLzZQT5kZ/CnFRRV1Nq8jBtRW3SIGRsy1WxkJhx3x17GSn/qxWkrQeqxw+Q3/vGz/1V0XRRRrrB0EGdKk59jbN9WPkA2xDIJ9p6QgAe4k/CrFatj0te6bvdG2h1RETvH/mUMfCnBiiqtrLT7Sy6WsSA07pCy6eSDb4ie3xgyHfWcP+bp5DAr0aYv6LqhTkqKu37yitBR9IRleMEDGACj7QeNTdFLlyTkwwVQOEV+sdqTtsuMi3WaIytcde45IkElO8OYCQRnHLmKhmtqWp4EhAvFtjlCgFdmY7jCyk9RvE8Psx41WNbToF01JMet0T0dC3lJWpbmQ6oHdK8ckg45fbXtre23W2TYab3cmrgtbA3FIdKt1A/V5cPPrWmlNQUKRxP3EGtfJIPKPXTl8jagsrF0ihaGnQcoXjeQoEhQOO4ilVJ2r6hM59mHFt7jYdWlodi4pRSCccl88Crfoy629ezt52C0i1txW3UL7dZUltfE75VzIJINUq2aG9HjG4WzXFqQptBBdaVgAY4gr3+HupetK1Zw4/SHsLso2TJbT20LUlzvsGBOt8ZuPIeDbikxnEkJPiVYqW11rafZ7uxYbFDaXLcQn13RkDeJCUpAI4+JOKXVi1jfbNc2ii5SJjAe3XGludql5OceqTk8eYxjpTX1loKLqeS1cG5bkKehAR2qU7wUAcjIyOIyeIIq1iVpYC4GJWt3ZCFPGVzROr5fbztP3SA2zLbaeUHGRzWkYKVDJ4+I4cK+YVxnzXptttHYptMJomfJUjf7Z36iDnhjl9h7xUbcNPJ0tLRa7PLcuOp7ogtpcUN0R2lH1l444JxzJJwCR44avs2zKc0lpC1sSERN4PuPAqU+pPFxWN4YGeAGeQAApezR1vlqx/1wOgHqYdNS6YDnrk+/tL7c7b6NpFpJH0jag6o+J5/j8Kze7bjT8FSU+vGCd7h0OM/GtLQ2qxre3zosthLMhlKd/s8lK0qzukZ5eyeFXN9hL8dbK+KVpKSPCs2zQhCykdAPqOJqiwDe+YtNqt7k2O7WZcJpgrW0tZLqSclCkY5EfWNVte0TUc99iSm2xFrjrylbMZw4PUE73wqS26DF1sYJ5R3+P+Zuqtpj5b9Df+SL7GtrXbeu29OSwVq3R6wB5jGBnw8K2adLR3O0UGTxP6zNtvs7zG0cCPXTUt+76dt024soRJeaS44gIKQlXgDxFVvVm0ZrTd6XbV25cgobQvtEuhIO9nhjHhVq08ta7Fb1PSESHfR0Bx5twOJWoAZIUOfHPGkBrm1OWbVM+O68l1TripOUgjAcUpQTx7qpp6kssIaXusZUBWP/T10TerLDuSWy0JLQc7MqyU56GlZtK1VfrVq5+Jbrm9HjpZbUG0pQQCQcniDVl2Q2J+2WVVwdkIcRcUNutoAIKAAeBz/CqFtc4a5kf+3a/A1ahF78rzErczd0DyMb+jJ7szSlplT5AckPxkLW4sgFaiOdToIPI1zVf7XLYtNjmzpgktTIuYzRSf6O2kABI6ciOXx504tksyRM0awZDinFNOraSpRyd0HgKpfRsrtg9Zau7abZIlxWtCBla0pHeTijtEYHrJ48uNc67QbvLvOpbi3NWox4slbDDC/YQlBKc47zgknxrW1RZDY3YcRV1j3FCmO0b7E5SyCfZAycA8/wCAq66PIGW4mVOpxnA5TpQKBGQQR4VguIBwVJz51TdkKd3QUED+tf8A/tXSk2ipHz2vJUAfp+79wUOvT7djJnlL2XbCBsTo0uthQSVoCjyGRk19ZrmnV1pl227M/KUpMyU/Hakh/BykHIA49270+FO7QFwkTtD2+ZLWp17s1pUo81bq1JGfHCRUt0+wgYHOZK7ttiuJZ1LSgZWoJHeTisIWhYyhaVDwOa5smXGdrG9spuk4NpkvBKUvq+ijgngMcuHKiW3L0XfXWLTdGy6yQS9E4IUcclJyQT3g5ou5dNrjKbz1xwnR8xakRHloOFJbUQR0OKR+jtZajn6ltUaXd33GHnglxtSEYUMeCab9vmquemGZ7jfZrkw0uqR9UqRnHxpB6A/832X/AB0/hXmmQbL5HESXsdpcS7bUtIWqB2l2hJdZeeUVONoUOzUo8SrGMgnwPWqLpO0MXu7NxJLjzbaiAS0QDj7QaKKapJNGTA2gd6BHpI0tbWNJSLDFDseG42QpTahvkk5JyQeNITUFtZttwWwypawg4CnME/ACiihaMk5zLaoAKIydmej7S+yzeJSHJEhshTaHFDcQrvAA/HNNRfBKj3CiildSSbDmMUABOEXey6Om5TLtqCcVPXJx4tdqr9RBAO6kdBy9wqr7WrRHtF9ROt63mXZ2S6ErwM44kY4jPXjiiimaj/uCIKwf6UvWyuyQ7bpxuZHSoyJyQt5ayMnGcAY5AZPvq54oopO45saHrH5BFPtqjIfulnKlKBSw9jGPrIpdG3NfWX8OHwoorS03lLEb/GY+9nzYa0bakJJISzgZ86We1aGh7WT61KWD6M3yx4+FFFK6fz2+Yxd5QjP0EkI0ZZ0jOBFSONK7alEQ/rWSpSlg+jtcsdx8KKK8o89vmS7yhMathtr0tpBJUsBENYGMfu+FXvZG2GdJltJJAkOc6KKvf5Pz/Jnlfm/EqW2axQYUtm7RkqRIlqw+AfVWQB62O/l16VVrnYYkO2Wl5lTu/LYU67kjnvY4cOFFFGoJ7tYG4Dbb4jc2VIDWiYTaSSA88Mnn/tFUrtfwm3NXXhZWsEvchj6o8KKKFR/yH+f8wt3kr/ekktpcNDt4tq1KWD8mMjhjoVeHjTG2aNJZ0TbG0klI7Tn/AIqqKKrf5Cz2rzjKDtT0rbLWv5QgocaXIJU40FDs8niSBjIz51H7NNLW2/zFKuQdW2yc9ilQShfgeGcfbRRR1Y7vnMCQO/xHfKbQi3vNoASlLSgAOgxSC0TCbZ1VZlpWskPp4EjuPhRRS+m8Dw9/iWf/2Q=="/>
          <p:cNvSpPr>
            <a:spLocks noChangeAspect="1" noChangeArrowheads="1"/>
          </p:cNvSpPr>
          <p:nvPr/>
        </p:nvSpPr>
        <p:spPr bwMode="auto">
          <a:xfrm>
            <a:off x="63500" y="-393700"/>
            <a:ext cx="1533525" cy="8001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198" name="Picture 6" descr="http://t3.gstatic.com/images?q=tbn:ANd9GcTNennGb6OtJkEez1QcdqTVK5x6tjnFilr8ALGonrdEaub8ZA_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133600"/>
            <a:ext cx="3200400" cy="1695450"/>
          </a:xfrm>
          <a:prstGeom prst="rect">
            <a:avLst/>
          </a:prstGeom>
          <a:noFill/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7848601" y="6400800"/>
            <a:ext cx="1295400" cy="457200"/>
          </a:xfrm>
          <a:prstGeom prst="rect">
            <a:avLst/>
          </a:prstGeom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Arial Black" pitchFamily="34" charset="0"/>
                <a:cs typeface="Times New Roman" pitchFamily="18" charset="0"/>
              </a:rPr>
              <a:t>  </a:t>
            </a:r>
            <a:r>
              <a:rPr lang="en-US" u="sng" dirty="0" smtClean="0">
                <a:latin typeface="Arial Black" pitchFamily="34" charset="0"/>
                <a:cs typeface="Times New Roman" pitchFamily="18" charset="0"/>
              </a:rPr>
              <a:t>E-15</a:t>
            </a:r>
            <a:endParaRPr lang="en-US" u="sng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09800"/>
            <a:ext cx="7543800" cy="4114800"/>
          </a:xfrm>
        </p:spPr>
        <p:txBody>
          <a:bodyPr/>
          <a:lstStyle/>
          <a:p>
            <a:pPr algn="ctr"/>
            <a:r>
              <a:rPr lang="en-US" dirty="0" smtClean="0"/>
              <a:t>Liability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Quality Control</a:t>
            </a:r>
          </a:p>
          <a:p>
            <a:pPr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Infrastructure</a:t>
            </a:r>
            <a:endParaRPr lang="en-US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848601" y="6400800"/>
            <a:ext cx="1295400" cy="457200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6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305800" cy="371475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b="1" dirty="0" smtClean="0"/>
              <a:t>Cellulosic Ethanol</a:t>
            </a:r>
            <a:br>
              <a:rPr lang="en-US" b="1" dirty="0" smtClean="0"/>
            </a:br>
            <a:endParaRPr lang="en-US" b="1" dirty="0" smtClean="0"/>
          </a:p>
          <a:p>
            <a:pPr lvl="0" algn="ctr"/>
            <a:r>
              <a:rPr lang="en-US" b="1" dirty="0" err="1" smtClean="0"/>
              <a:t>Isobutanol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b="1" dirty="0" smtClean="0"/>
          </a:p>
          <a:p>
            <a:pPr lvl="0" algn="ctr"/>
            <a:r>
              <a:rPr lang="en-US" b="1" dirty="0" err="1" smtClean="0">
                <a:latin typeface="+mj-lt"/>
              </a:rPr>
              <a:t>Biobutanol</a:t>
            </a:r>
            <a:endParaRPr lang="en-US" b="1" dirty="0" smtClean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7848601" y="6400800"/>
            <a:ext cx="1295400" cy="457200"/>
          </a:xfrm>
          <a:prstGeom prst="rect">
            <a:avLst/>
          </a:prstGeom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Air">
      <a:dk1>
        <a:sysClr val="windowText" lastClr="000000"/>
      </a:dk1>
      <a:lt1>
        <a:sysClr val="window" lastClr="FFFFFF"/>
      </a:lt1>
      <a:dk2>
        <a:srgbClr val="17375D"/>
      </a:dk2>
      <a:lt2>
        <a:srgbClr val="BEDBFE"/>
      </a:lt2>
      <a:accent1>
        <a:srgbClr val="686F3A"/>
      </a:accent1>
      <a:accent2>
        <a:srgbClr val="165996"/>
      </a:accent2>
      <a:accent3>
        <a:srgbClr val="7276A0"/>
      </a:accent3>
      <a:accent4>
        <a:srgbClr val="7DB434"/>
      </a:accent4>
      <a:accent5>
        <a:srgbClr val="D28300"/>
      </a:accent5>
      <a:accent6>
        <a:srgbClr val="2B62CB"/>
      </a:accent6>
      <a:hlink>
        <a:srgbClr val="B58900"/>
      </a:hlink>
      <a:folHlink>
        <a:srgbClr val="B55C39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752</TotalTime>
  <Words>115</Words>
  <Application>Microsoft Office PowerPoint</Application>
  <PresentationFormat>On-screen Show (4:3)</PresentationFormat>
  <Paragraphs>56</Paragraphs>
  <Slides>14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            THE FUTURE OF FUELS          The National United Voice for Fuel Marketers      DAN GILLIGAN   PRESIDENT   Petroleum Marketers  Association of America</vt:lpstr>
      <vt:lpstr>Slide 2</vt:lpstr>
      <vt:lpstr>Slide 3</vt:lpstr>
      <vt:lpstr>Slide 4</vt:lpstr>
      <vt:lpstr>Slide 5</vt:lpstr>
      <vt:lpstr>Slide 6</vt:lpstr>
      <vt:lpstr>Slide 7</vt:lpstr>
      <vt:lpstr>  E-15</vt:lpstr>
      <vt:lpstr>Cellulosic Ethanol  Isobutanol  Biobutanol</vt:lpstr>
      <vt:lpstr>Gasoline Demand</vt:lpstr>
      <vt:lpstr>  Diesel  Biodiesel</vt:lpstr>
      <vt:lpstr>Natural Gas</vt:lpstr>
      <vt:lpstr>   PROPANE  150K Passenger Vehicles</vt:lpstr>
      <vt:lpstr>PLEASE SUPPORT THE PMAA PAC  VISIT WWW.PMAA.ORG   PMAA: The National United Voice for Fuel Marketers 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WASHINGTON WATCH 2010        CONVENIENCE  AND PETROLEUM RETAILERS AT RISK        DAN GILLIGAN   PRESIDENT  Petroleum Marketers Association of America</dc:title>
  <dc:creator>Abellfield</dc:creator>
  <cp:lastModifiedBy>Dgilligan</cp:lastModifiedBy>
  <cp:revision>86</cp:revision>
  <dcterms:created xsi:type="dcterms:W3CDTF">2010-01-08T17:16:45Z</dcterms:created>
  <dcterms:modified xsi:type="dcterms:W3CDTF">2012-02-16T18:20:12Z</dcterms:modified>
</cp:coreProperties>
</file>