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Default Extension="jpeg" ContentType="image/jpeg"/>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309" r:id="rId2"/>
    <p:sldId id="422" r:id="rId3"/>
    <p:sldId id="418" r:id="rId4"/>
    <p:sldId id="560" r:id="rId5"/>
    <p:sldId id="423" r:id="rId6"/>
    <p:sldId id="427" r:id="rId7"/>
    <p:sldId id="500" r:id="rId8"/>
    <p:sldId id="429" r:id="rId9"/>
    <p:sldId id="435" r:id="rId10"/>
    <p:sldId id="474" r:id="rId11"/>
    <p:sldId id="522" r:id="rId12"/>
    <p:sldId id="523" r:id="rId13"/>
    <p:sldId id="428" r:id="rId14"/>
    <p:sldId id="558" r:id="rId15"/>
    <p:sldId id="432" r:id="rId16"/>
    <p:sldId id="431" r:id="rId17"/>
    <p:sldId id="485" r:id="rId18"/>
    <p:sldId id="525" r:id="rId19"/>
    <p:sldId id="484" r:id="rId20"/>
    <p:sldId id="438" r:id="rId21"/>
    <p:sldId id="520" r:id="rId22"/>
    <p:sldId id="462" r:id="rId23"/>
    <p:sldId id="458" r:id="rId24"/>
    <p:sldId id="459" r:id="rId25"/>
    <p:sldId id="460" r:id="rId26"/>
    <p:sldId id="461" r:id="rId27"/>
    <p:sldId id="447" r:id="rId28"/>
    <p:sldId id="448" r:id="rId29"/>
    <p:sldId id="450" r:id="rId30"/>
    <p:sldId id="451" r:id="rId31"/>
    <p:sldId id="490" r:id="rId32"/>
    <p:sldId id="465" r:id="rId33"/>
    <p:sldId id="466" r:id="rId34"/>
    <p:sldId id="467" r:id="rId35"/>
    <p:sldId id="492" r:id="rId36"/>
    <p:sldId id="330" r:id="rId37"/>
    <p:sldId id="331" r:id="rId38"/>
    <p:sldId id="332" r:id="rId39"/>
    <p:sldId id="333" r:id="rId40"/>
    <p:sldId id="334" r:id="rId41"/>
    <p:sldId id="335" r:id="rId42"/>
    <p:sldId id="336" r:id="rId43"/>
    <p:sldId id="337" r:id="rId44"/>
    <p:sldId id="338" r:id="rId45"/>
    <p:sldId id="533" r:id="rId46"/>
    <p:sldId id="430" r:id="rId47"/>
    <p:sldId id="436" r:id="rId48"/>
    <p:sldId id="545" r:id="rId49"/>
    <p:sldId id="549" r:id="rId50"/>
    <p:sldId id="550" r:id="rId51"/>
    <p:sldId id="477" r:id="rId52"/>
    <p:sldId id="552" r:id="rId53"/>
    <p:sldId id="478" r:id="rId54"/>
    <p:sldId id="479" r:id="rId55"/>
    <p:sldId id="480" r:id="rId56"/>
    <p:sldId id="482" r:id="rId57"/>
    <p:sldId id="481" r:id="rId58"/>
    <p:sldId id="483" r:id="rId59"/>
    <p:sldId id="473" r:id="rId60"/>
    <p:sldId id="495" r:id="rId61"/>
    <p:sldId id="524" r:id="rId62"/>
    <p:sldId id="472" r:id="rId63"/>
    <p:sldId id="553" r:id="rId64"/>
  </p:sldIdLst>
  <p:sldSz cx="16257588" cy="10158413"/>
  <p:notesSz cx="6858000" cy="9144000"/>
  <p:defaultTextStyle>
    <a:defPPr>
      <a:defRPr lang="en-US"/>
    </a:defPPr>
    <a:lvl1pPr marL="0" algn="l" defTabSz="1690254" rtl="0" eaLnBrk="1" latinLnBrk="0" hangingPunct="1">
      <a:defRPr sz="3300" kern="1200">
        <a:solidFill>
          <a:schemeClr val="tx1"/>
        </a:solidFill>
        <a:latin typeface="+mn-lt"/>
        <a:ea typeface="+mn-ea"/>
        <a:cs typeface="+mn-cs"/>
      </a:defRPr>
    </a:lvl1pPr>
    <a:lvl2pPr marL="845127" algn="l" defTabSz="1690254" rtl="0" eaLnBrk="1" latinLnBrk="0" hangingPunct="1">
      <a:defRPr sz="3300" kern="1200">
        <a:solidFill>
          <a:schemeClr val="tx1"/>
        </a:solidFill>
        <a:latin typeface="+mn-lt"/>
        <a:ea typeface="+mn-ea"/>
        <a:cs typeface="+mn-cs"/>
      </a:defRPr>
    </a:lvl2pPr>
    <a:lvl3pPr marL="1690254" algn="l" defTabSz="1690254" rtl="0" eaLnBrk="1" latinLnBrk="0" hangingPunct="1">
      <a:defRPr sz="3300" kern="1200">
        <a:solidFill>
          <a:schemeClr val="tx1"/>
        </a:solidFill>
        <a:latin typeface="+mn-lt"/>
        <a:ea typeface="+mn-ea"/>
        <a:cs typeface="+mn-cs"/>
      </a:defRPr>
    </a:lvl3pPr>
    <a:lvl4pPr marL="2535381" algn="l" defTabSz="1690254" rtl="0" eaLnBrk="1" latinLnBrk="0" hangingPunct="1">
      <a:defRPr sz="3300" kern="1200">
        <a:solidFill>
          <a:schemeClr val="tx1"/>
        </a:solidFill>
        <a:latin typeface="+mn-lt"/>
        <a:ea typeface="+mn-ea"/>
        <a:cs typeface="+mn-cs"/>
      </a:defRPr>
    </a:lvl4pPr>
    <a:lvl5pPr marL="3380506" algn="l" defTabSz="1690254" rtl="0" eaLnBrk="1" latinLnBrk="0" hangingPunct="1">
      <a:defRPr sz="3300" kern="1200">
        <a:solidFill>
          <a:schemeClr val="tx1"/>
        </a:solidFill>
        <a:latin typeface="+mn-lt"/>
        <a:ea typeface="+mn-ea"/>
        <a:cs typeface="+mn-cs"/>
      </a:defRPr>
    </a:lvl5pPr>
    <a:lvl6pPr marL="4225634" algn="l" defTabSz="1690254" rtl="0" eaLnBrk="1" latinLnBrk="0" hangingPunct="1">
      <a:defRPr sz="3300" kern="1200">
        <a:solidFill>
          <a:schemeClr val="tx1"/>
        </a:solidFill>
        <a:latin typeface="+mn-lt"/>
        <a:ea typeface="+mn-ea"/>
        <a:cs typeface="+mn-cs"/>
      </a:defRPr>
    </a:lvl6pPr>
    <a:lvl7pPr marL="5070761" algn="l" defTabSz="1690254" rtl="0" eaLnBrk="1" latinLnBrk="0" hangingPunct="1">
      <a:defRPr sz="3300" kern="1200">
        <a:solidFill>
          <a:schemeClr val="tx1"/>
        </a:solidFill>
        <a:latin typeface="+mn-lt"/>
        <a:ea typeface="+mn-ea"/>
        <a:cs typeface="+mn-cs"/>
      </a:defRPr>
    </a:lvl7pPr>
    <a:lvl8pPr marL="5915888" algn="l" defTabSz="1690254" rtl="0" eaLnBrk="1" latinLnBrk="0" hangingPunct="1">
      <a:defRPr sz="3300" kern="1200">
        <a:solidFill>
          <a:schemeClr val="tx1"/>
        </a:solidFill>
        <a:latin typeface="+mn-lt"/>
        <a:ea typeface="+mn-ea"/>
        <a:cs typeface="+mn-cs"/>
      </a:defRPr>
    </a:lvl8pPr>
    <a:lvl9pPr marL="6761015" algn="l" defTabSz="1690254" rtl="0" eaLnBrk="1" latinLnBrk="0" hangingPunct="1">
      <a:defRPr sz="33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200">
          <p15:clr>
            <a:srgbClr val="A4A3A4"/>
          </p15:clr>
        </p15:guide>
        <p15:guide id="2" pos="512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4F4F"/>
    <a:srgbClr val="0065A4"/>
    <a:srgbClr val="D6E41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31" autoAdjust="0"/>
    <p:restoredTop sz="94660" autoAdjust="0"/>
  </p:normalViewPr>
  <p:slideViewPr>
    <p:cSldViewPr>
      <p:cViewPr>
        <p:scale>
          <a:sx n="70" d="100"/>
          <a:sy n="70" d="100"/>
        </p:scale>
        <p:origin x="-1014" y="-378"/>
      </p:cViewPr>
      <p:guideLst>
        <p:guide orient="horz" pos="3200"/>
        <p:guide pos="5121"/>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intah%20Partners\Documents\Uinta%20Resources\Crude%20Supply\3-2-1%20Crack%20Risk%20V2%209-6-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25"/>
  <c:chart>
    <c:plotArea>
      <c:layout/>
      <c:scatterChart>
        <c:scatterStyle val="lineMarker"/>
        <c:ser>
          <c:idx val="0"/>
          <c:order val="0"/>
          <c:xVal>
            <c:numRef>
              <c:f>'Additional Guaranteed'!$A$16:$A$102</c:f>
              <c:numCache>
                <c:formatCode>mmm\-yy</c:formatCode>
                <c:ptCount val="87"/>
                <c:pt idx="0">
                  <c:v>38718</c:v>
                </c:pt>
                <c:pt idx="1">
                  <c:v>38749</c:v>
                </c:pt>
                <c:pt idx="2">
                  <c:v>38778</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39143</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39874</c:v>
                </c:pt>
                <c:pt idx="39">
                  <c:v>39905</c:v>
                </c:pt>
                <c:pt idx="40">
                  <c:v>39935</c:v>
                </c:pt>
                <c:pt idx="41">
                  <c:v>39966</c:v>
                </c:pt>
                <c:pt idx="42">
                  <c:v>39996</c:v>
                </c:pt>
                <c:pt idx="43">
                  <c:v>40027</c:v>
                </c:pt>
                <c:pt idx="44">
                  <c:v>40058</c:v>
                </c:pt>
                <c:pt idx="45">
                  <c:v>40088</c:v>
                </c:pt>
                <c:pt idx="46">
                  <c:v>40119</c:v>
                </c:pt>
                <c:pt idx="47">
                  <c:v>40149</c:v>
                </c:pt>
                <c:pt idx="48">
                  <c:v>40180</c:v>
                </c:pt>
                <c:pt idx="49">
                  <c:v>40211</c:v>
                </c:pt>
                <c:pt idx="50">
                  <c:v>40240</c:v>
                </c:pt>
                <c:pt idx="51">
                  <c:v>40271</c:v>
                </c:pt>
                <c:pt idx="52">
                  <c:v>40301</c:v>
                </c:pt>
                <c:pt idx="53">
                  <c:v>40332</c:v>
                </c:pt>
                <c:pt idx="54">
                  <c:v>40362</c:v>
                </c:pt>
                <c:pt idx="55">
                  <c:v>40393</c:v>
                </c:pt>
                <c:pt idx="56">
                  <c:v>40424</c:v>
                </c:pt>
                <c:pt idx="57">
                  <c:v>40454</c:v>
                </c:pt>
                <c:pt idx="58">
                  <c:v>40485</c:v>
                </c:pt>
                <c:pt idx="59">
                  <c:v>40515</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pt idx="84">
                  <c:v>41275</c:v>
                </c:pt>
                <c:pt idx="85">
                  <c:v>41306</c:v>
                </c:pt>
                <c:pt idx="86">
                  <c:v>41334</c:v>
                </c:pt>
              </c:numCache>
            </c:numRef>
          </c:xVal>
          <c:yVal>
            <c:numRef>
              <c:f>'Additional Guaranteed'!$B$16:$B$102</c:f>
              <c:numCache>
                <c:formatCode>#,##0.00_);\(#,##0.00\)</c:formatCode>
                <c:ptCount val="87"/>
                <c:pt idx="0">
                  <c:v>5.207499999999996</c:v>
                </c:pt>
                <c:pt idx="1">
                  <c:v>9.4090000000000025</c:v>
                </c:pt>
                <c:pt idx="2">
                  <c:v>10.0777</c:v>
                </c:pt>
                <c:pt idx="3">
                  <c:v>10.145800000000001</c:v>
                </c:pt>
                <c:pt idx="4">
                  <c:v>10.0974</c:v>
                </c:pt>
                <c:pt idx="5">
                  <c:v>9.9445000000000014</c:v>
                </c:pt>
                <c:pt idx="6">
                  <c:v>10.008399999999996</c:v>
                </c:pt>
                <c:pt idx="7">
                  <c:v>10.529000000000003</c:v>
                </c:pt>
                <c:pt idx="8">
                  <c:v>10.440300000000001</c:v>
                </c:pt>
                <c:pt idx="9">
                  <c:v>12.420000000000002</c:v>
                </c:pt>
                <c:pt idx="10">
                  <c:v>13.246299999999998</c:v>
                </c:pt>
                <c:pt idx="11">
                  <c:v>13.680400000000002</c:v>
                </c:pt>
                <c:pt idx="12">
                  <c:v>13.907400000000004</c:v>
                </c:pt>
                <c:pt idx="13">
                  <c:v>14.050794736842132</c:v>
                </c:pt>
                <c:pt idx="14">
                  <c:v>13.306000000000004</c:v>
                </c:pt>
                <c:pt idx="15">
                  <c:v>13.173700000000004</c:v>
                </c:pt>
                <c:pt idx="16">
                  <c:v>13.275700000000002</c:v>
                </c:pt>
                <c:pt idx="17">
                  <c:v>13.4542</c:v>
                </c:pt>
                <c:pt idx="18">
                  <c:v>13.374400000000024</c:v>
                </c:pt>
                <c:pt idx="19">
                  <c:v>13.312200000000002</c:v>
                </c:pt>
                <c:pt idx="20">
                  <c:v>13.8703</c:v>
                </c:pt>
                <c:pt idx="21">
                  <c:v>13.173500000000002</c:v>
                </c:pt>
                <c:pt idx="22">
                  <c:v>12.794399999999996</c:v>
                </c:pt>
                <c:pt idx="23">
                  <c:v>14.162800000000004</c:v>
                </c:pt>
                <c:pt idx="24">
                  <c:v>14.467147619047674</c:v>
                </c:pt>
                <c:pt idx="25">
                  <c:v>14.933100000000001</c:v>
                </c:pt>
                <c:pt idx="26">
                  <c:v>14.772900000000007</c:v>
                </c:pt>
                <c:pt idx="27">
                  <c:v>14.384727272727327</c:v>
                </c:pt>
                <c:pt idx="28">
                  <c:v>14.2912</c:v>
                </c:pt>
                <c:pt idx="29">
                  <c:v>13.911000000000016</c:v>
                </c:pt>
                <c:pt idx="30">
                  <c:v>13.566100000000002</c:v>
                </c:pt>
                <c:pt idx="31">
                  <c:v>15.133600000000001</c:v>
                </c:pt>
                <c:pt idx="32">
                  <c:v>16.123800000000031</c:v>
                </c:pt>
                <c:pt idx="33">
                  <c:v>16.455800000000004</c:v>
                </c:pt>
                <c:pt idx="34">
                  <c:v>16.397100000000005</c:v>
                </c:pt>
                <c:pt idx="35">
                  <c:v>17.328799999999916</c:v>
                </c:pt>
                <c:pt idx="36">
                  <c:v>16.437699999999989</c:v>
                </c:pt>
                <c:pt idx="37">
                  <c:v>15.558400000000002</c:v>
                </c:pt>
                <c:pt idx="38">
                  <c:v>14.165300000000002</c:v>
                </c:pt>
                <c:pt idx="39">
                  <c:v>13.7182</c:v>
                </c:pt>
                <c:pt idx="40">
                  <c:v>14.165100000000002</c:v>
                </c:pt>
                <c:pt idx="41">
                  <c:v>14.222754545454563</c:v>
                </c:pt>
                <c:pt idx="42">
                  <c:v>14.103181818181802</c:v>
                </c:pt>
                <c:pt idx="43">
                  <c:v>14.325671428571418</c:v>
                </c:pt>
                <c:pt idx="44">
                  <c:v>14.465095238095296</c:v>
                </c:pt>
                <c:pt idx="45">
                  <c:v>13.634236363636353</c:v>
                </c:pt>
                <c:pt idx="46">
                  <c:v>13.696300000000001</c:v>
                </c:pt>
                <c:pt idx="47">
                  <c:v>13.242900000000001</c:v>
                </c:pt>
                <c:pt idx="48">
                  <c:v>13.5181</c:v>
                </c:pt>
                <c:pt idx="49">
                  <c:v>13.403200000000005</c:v>
                </c:pt>
                <c:pt idx="50">
                  <c:v>13.362300000000022</c:v>
                </c:pt>
                <c:pt idx="51">
                  <c:v>13.425000000000002</c:v>
                </c:pt>
                <c:pt idx="52">
                  <c:v>12.851300000000002</c:v>
                </c:pt>
                <c:pt idx="53">
                  <c:v>13.264700000000005</c:v>
                </c:pt>
                <c:pt idx="54">
                  <c:v>13.470300000000009</c:v>
                </c:pt>
                <c:pt idx="55">
                  <c:v>13.305200000000006</c:v>
                </c:pt>
                <c:pt idx="56">
                  <c:v>13.716000000000001</c:v>
                </c:pt>
                <c:pt idx="57">
                  <c:v>14.73</c:v>
                </c:pt>
                <c:pt idx="58">
                  <c:v>15.527700000000001</c:v>
                </c:pt>
                <c:pt idx="59">
                  <c:v>12</c:v>
                </c:pt>
                <c:pt idx="60">
                  <c:v>14</c:v>
                </c:pt>
                <c:pt idx="61">
                  <c:v>14</c:v>
                </c:pt>
                <c:pt idx="62">
                  <c:v>14</c:v>
                </c:pt>
                <c:pt idx="63">
                  <c:v>14</c:v>
                </c:pt>
                <c:pt idx="64">
                  <c:v>14</c:v>
                </c:pt>
                <c:pt idx="65">
                  <c:v>14</c:v>
                </c:pt>
                <c:pt idx="66">
                  <c:v>14</c:v>
                </c:pt>
                <c:pt idx="67">
                  <c:v>14</c:v>
                </c:pt>
                <c:pt idx="68">
                  <c:v>14</c:v>
                </c:pt>
                <c:pt idx="69">
                  <c:v>14</c:v>
                </c:pt>
                <c:pt idx="70">
                  <c:v>14</c:v>
                </c:pt>
                <c:pt idx="71">
                  <c:v>13.41</c:v>
                </c:pt>
                <c:pt idx="72">
                  <c:v>14.11</c:v>
                </c:pt>
                <c:pt idx="73">
                  <c:v>14.73</c:v>
                </c:pt>
                <c:pt idx="74">
                  <c:v>15.66</c:v>
                </c:pt>
                <c:pt idx="75">
                  <c:v>16.25</c:v>
                </c:pt>
                <c:pt idx="76">
                  <c:v>16.5</c:v>
                </c:pt>
                <c:pt idx="77">
                  <c:v>16.5</c:v>
                </c:pt>
                <c:pt idx="78">
                  <c:v>16.370000000000005</c:v>
                </c:pt>
                <c:pt idx="79">
                  <c:v>16.25</c:v>
                </c:pt>
                <c:pt idx="80" formatCode="General">
                  <c:v>14.73</c:v>
                </c:pt>
                <c:pt idx="81" formatCode="General">
                  <c:v>14.930000000000001</c:v>
                </c:pt>
                <c:pt idx="82" formatCode="General">
                  <c:v>15.11</c:v>
                </c:pt>
                <c:pt idx="83" formatCode="General">
                  <c:v>15.120000000000005</c:v>
                </c:pt>
                <c:pt idx="84" formatCode="General">
                  <c:v>16.10000000000003</c:v>
                </c:pt>
                <c:pt idx="85" formatCode="General">
                  <c:v>16.129999999999992</c:v>
                </c:pt>
                <c:pt idx="86" formatCode="General">
                  <c:v>15.75</c:v>
                </c:pt>
              </c:numCache>
            </c:numRef>
          </c:yVal>
        </c:ser>
        <c:axId val="61412480"/>
        <c:axId val="61414016"/>
      </c:scatterChart>
      <c:valAx>
        <c:axId val="61412480"/>
        <c:scaling>
          <c:orientation val="minMax"/>
          <c:min val="38718"/>
        </c:scaling>
        <c:axPos val="b"/>
        <c:majorGridlines/>
        <c:numFmt formatCode="mmm\-yy" sourceLinked="1"/>
        <c:tickLblPos val="nextTo"/>
        <c:crossAx val="61414016"/>
        <c:crosses val="autoZero"/>
        <c:crossBetween val="midCat"/>
        <c:majorUnit val="366"/>
      </c:valAx>
      <c:valAx>
        <c:axId val="61414016"/>
        <c:scaling>
          <c:orientation val="minMax"/>
          <c:min val="4"/>
        </c:scaling>
        <c:axPos val="l"/>
        <c:majorGridlines/>
        <c:numFmt formatCode="&quot;$&quot;#,##0.00" sourceLinked="0"/>
        <c:tickLblPos val="nextTo"/>
        <c:crossAx val="61412480"/>
        <c:crosses val="autoZero"/>
        <c:crossBetween val="midCat"/>
      </c:valAx>
    </c:plotArea>
    <c:plotVisOnly val="1"/>
    <c:dispBlanksAs val="gap"/>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D66646D-33F2-4F33-BE99-57C6CE1B1C48}" type="datetimeFigureOut">
              <a:rPr lang="en-US" smtClean="0"/>
              <a:pPr/>
              <a:t>9/12/2013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7815446-B340-4651-B7B8-403F1C973139}" type="slidenum">
              <a:rPr lang="en-US" smtClean="0"/>
              <a:pPr/>
              <a:t>‹#›</a:t>
            </a:fld>
            <a:endParaRPr lang="en-US"/>
          </a:p>
        </p:txBody>
      </p:sp>
    </p:spTree>
    <p:extLst>
      <p:ext uri="{BB962C8B-B14F-4D97-AF65-F5344CB8AC3E}">
        <p14:creationId xmlns="" xmlns:p14="http://schemas.microsoft.com/office/powerpoint/2010/main" val="294877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AAB67E-AB63-4CE5-85B1-F7ACBA62E012}" type="datetimeFigureOut">
              <a:rPr lang="en-US" smtClean="0"/>
              <a:pPr/>
              <a:t>9/12/2013</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27AEC8-5BF2-4D90-B6F5-961C3AEB15F1}" type="slidenum">
              <a:rPr lang="en-US" smtClean="0"/>
              <a:pPr/>
              <a:t>‹#›</a:t>
            </a:fld>
            <a:endParaRPr lang="en-US"/>
          </a:p>
        </p:txBody>
      </p:sp>
    </p:spTree>
    <p:extLst>
      <p:ext uri="{BB962C8B-B14F-4D97-AF65-F5344CB8AC3E}">
        <p14:creationId xmlns="" xmlns:p14="http://schemas.microsoft.com/office/powerpoint/2010/main" val="837676449"/>
      </p:ext>
    </p:extLst>
  </p:cSld>
  <p:clrMap bg1="lt1" tx1="dk1" bg2="lt2" tx2="dk2" accent1="accent1" accent2="accent2" accent3="accent3" accent4="accent4" accent5="accent5" accent6="accent6" hlink="hlink" folHlink="folHlink"/>
  <p:notesStyle>
    <a:lvl1pPr marL="0" algn="l" defTabSz="1690254" rtl="0" eaLnBrk="1" latinLnBrk="0" hangingPunct="1">
      <a:defRPr sz="2100" kern="1200">
        <a:solidFill>
          <a:schemeClr val="tx1"/>
        </a:solidFill>
        <a:latin typeface="+mn-lt"/>
        <a:ea typeface="+mn-ea"/>
        <a:cs typeface="+mn-cs"/>
      </a:defRPr>
    </a:lvl1pPr>
    <a:lvl2pPr marL="845127" algn="l" defTabSz="1690254" rtl="0" eaLnBrk="1" latinLnBrk="0" hangingPunct="1">
      <a:defRPr sz="2100" kern="1200">
        <a:solidFill>
          <a:schemeClr val="tx1"/>
        </a:solidFill>
        <a:latin typeface="+mn-lt"/>
        <a:ea typeface="+mn-ea"/>
        <a:cs typeface="+mn-cs"/>
      </a:defRPr>
    </a:lvl2pPr>
    <a:lvl3pPr marL="1690254" algn="l" defTabSz="1690254" rtl="0" eaLnBrk="1" latinLnBrk="0" hangingPunct="1">
      <a:defRPr sz="2100" kern="1200">
        <a:solidFill>
          <a:schemeClr val="tx1"/>
        </a:solidFill>
        <a:latin typeface="+mn-lt"/>
        <a:ea typeface="+mn-ea"/>
        <a:cs typeface="+mn-cs"/>
      </a:defRPr>
    </a:lvl3pPr>
    <a:lvl4pPr marL="2535381" algn="l" defTabSz="1690254" rtl="0" eaLnBrk="1" latinLnBrk="0" hangingPunct="1">
      <a:defRPr sz="2100" kern="1200">
        <a:solidFill>
          <a:schemeClr val="tx1"/>
        </a:solidFill>
        <a:latin typeface="+mn-lt"/>
        <a:ea typeface="+mn-ea"/>
        <a:cs typeface="+mn-cs"/>
      </a:defRPr>
    </a:lvl4pPr>
    <a:lvl5pPr marL="3380506" algn="l" defTabSz="1690254" rtl="0" eaLnBrk="1" latinLnBrk="0" hangingPunct="1">
      <a:defRPr sz="2100" kern="1200">
        <a:solidFill>
          <a:schemeClr val="tx1"/>
        </a:solidFill>
        <a:latin typeface="+mn-lt"/>
        <a:ea typeface="+mn-ea"/>
        <a:cs typeface="+mn-cs"/>
      </a:defRPr>
    </a:lvl5pPr>
    <a:lvl6pPr marL="4225634" algn="l" defTabSz="1690254" rtl="0" eaLnBrk="1" latinLnBrk="0" hangingPunct="1">
      <a:defRPr sz="2100" kern="1200">
        <a:solidFill>
          <a:schemeClr val="tx1"/>
        </a:solidFill>
        <a:latin typeface="+mn-lt"/>
        <a:ea typeface="+mn-ea"/>
        <a:cs typeface="+mn-cs"/>
      </a:defRPr>
    </a:lvl6pPr>
    <a:lvl7pPr marL="5070761" algn="l" defTabSz="1690254" rtl="0" eaLnBrk="1" latinLnBrk="0" hangingPunct="1">
      <a:defRPr sz="2100" kern="1200">
        <a:solidFill>
          <a:schemeClr val="tx1"/>
        </a:solidFill>
        <a:latin typeface="+mn-lt"/>
        <a:ea typeface="+mn-ea"/>
        <a:cs typeface="+mn-cs"/>
      </a:defRPr>
    </a:lvl7pPr>
    <a:lvl8pPr marL="5915888" algn="l" defTabSz="1690254" rtl="0" eaLnBrk="1" latinLnBrk="0" hangingPunct="1">
      <a:defRPr sz="2100" kern="1200">
        <a:solidFill>
          <a:schemeClr val="tx1"/>
        </a:solidFill>
        <a:latin typeface="+mn-lt"/>
        <a:ea typeface="+mn-ea"/>
        <a:cs typeface="+mn-cs"/>
      </a:defRPr>
    </a:lvl8pPr>
    <a:lvl9pPr marL="6761015" algn="l" defTabSz="1690254"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1</a:t>
            </a:fld>
            <a:endParaRPr lang="en-US" dirty="0"/>
          </a:p>
        </p:txBody>
      </p:sp>
    </p:spTree>
    <p:extLst>
      <p:ext uri="{BB962C8B-B14F-4D97-AF65-F5344CB8AC3E}">
        <p14:creationId xmlns="" xmlns:p14="http://schemas.microsoft.com/office/powerpoint/2010/main" val="3835154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11</a:t>
            </a:fld>
            <a:endParaRPr lang="en-US" dirty="0"/>
          </a:p>
        </p:txBody>
      </p:sp>
    </p:spTree>
    <p:extLst>
      <p:ext uri="{BB962C8B-B14F-4D97-AF65-F5344CB8AC3E}">
        <p14:creationId xmlns="" xmlns:p14="http://schemas.microsoft.com/office/powerpoint/2010/main" val="3786581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12</a:t>
            </a:fld>
            <a:endParaRPr lang="en-US" dirty="0"/>
          </a:p>
        </p:txBody>
      </p:sp>
    </p:spTree>
    <p:extLst>
      <p:ext uri="{BB962C8B-B14F-4D97-AF65-F5344CB8AC3E}">
        <p14:creationId xmlns="" xmlns:p14="http://schemas.microsoft.com/office/powerpoint/2010/main" val="2283240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13</a:t>
            </a:fld>
            <a:endParaRPr lang="en-US" dirty="0"/>
          </a:p>
        </p:txBody>
      </p:sp>
    </p:spTree>
    <p:extLst>
      <p:ext uri="{BB962C8B-B14F-4D97-AF65-F5344CB8AC3E}">
        <p14:creationId xmlns="" xmlns:p14="http://schemas.microsoft.com/office/powerpoint/2010/main" val="3903779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14</a:t>
            </a:fld>
            <a:endParaRPr lang="en-US" dirty="0"/>
          </a:p>
        </p:txBody>
      </p:sp>
    </p:spTree>
    <p:extLst>
      <p:ext uri="{BB962C8B-B14F-4D97-AF65-F5344CB8AC3E}">
        <p14:creationId xmlns="" xmlns:p14="http://schemas.microsoft.com/office/powerpoint/2010/main" val="353027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15</a:t>
            </a:fld>
            <a:endParaRPr lang="en-US" dirty="0"/>
          </a:p>
        </p:txBody>
      </p:sp>
    </p:spTree>
    <p:extLst>
      <p:ext uri="{BB962C8B-B14F-4D97-AF65-F5344CB8AC3E}">
        <p14:creationId xmlns="" xmlns:p14="http://schemas.microsoft.com/office/powerpoint/2010/main" val="4132770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16</a:t>
            </a:fld>
            <a:endParaRPr lang="en-US" dirty="0"/>
          </a:p>
        </p:txBody>
      </p:sp>
    </p:spTree>
    <p:extLst>
      <p:ext uri="{BB962C8B-B14F-4D97-AF65-F5344CB8AC3E}">
        <p14:creationId xmlns="" xmlns:p14="http://schemas.microsoft.com/office/powerpoint/2010/main" val="3235920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17</a:t>
            </a:fld>
            <a:endParaRPr lang="en-US" dirty="0"/>
          </a:p>
        </p:txBody>
      </p:sp>
    </p:spTree>
    <p:extLst>
      <p:ext uri="{BB962C8B-B14F-4D97-AF65-F5344CB8AC3E}">
        <p14:creationId xmlns="" xmlns:p14="http://schemas.microsoft.com/office/powerpoint/2010/main" val="2707002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18</a:t>
            </a:fld>
            <a:endParaRPr lang="en-US" dirty="0"/>
          </a:p>
        </p:txBody>
      </p:sp>
    </p:spTree>
    <p:extLst>
      <p:ext uri="{BB962C8B-B14F-4D97-AF65-F5344CB8AC3E}">
        <p14:creationId xmlns="" xmlns:p14="http://schemas.microsoft.com/office/powerpoint/2010/main" val="2501621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19</a:t>
            </a:fld>
            <a:endParaRPr lang="en-US" dirty="0"/>
          </a:p>
        </p:txBody>
      </p:sp>
    </p:spTree>
    <p:extLst>
      <p:ext uri="{BB962C8B-B14F-4D97-AF65-F5344CB8AC3E}">
        <p14:creationId xmlns="" xmlns:p14="http://schemas.microsoft.com/office/powerpoint/2010/main" val="2212531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20</a:t>
            </a:fld>
            <a:endParaRPr lang="en-US" dirty="0"/>
          </a:p>
        </p:txBody>
      </p:sp>
    </p:spTree>
    <p:extLst>
      <p:ext uri="{BB962C8B-B14F-4D97-AF65-F5344CB8AC3E}">
        <p14:creationId xmlns="" xmlns:p14="http://schemas.microsoft.com/office/powerpoint/2010/main" val="1100367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2</a:t>
            </a:fld>
            <a:endParaRPr lang="en-US" dirty="0"/>
          </a:p>
        </p:txBody>
      </p:sp>
    </p:spTree>
    <p:extLst>
      <p:ext uri="{BB962C8B-B14F-4D97-AF65-F5344CB8AC3E}">
        <p14:creationId xmlns="" xmlns:p14="http://schemas.microsoft.com/office/powerpoint/2010/main" val="2848099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21</a:t>
            </a:fld>
            <a:endParaRPr lang="en-US" dirty="0"/>
          </a:p>
        </p:txBody>
      </p:sp>
    </p:spTree>
    <p:extLst>
      <p:ext uri="{BB962C8B-B14F-4D97-AF65-F5344CB8AC3E}">
        <p14:creationId xmlns="" xmlns:p14="http://schemas.microsoft.com/office/powerpoint/2010/main" val="1399682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22</a:t>
            </a:fld>
            <a:endParaRPr lang="en-US" dirty="0"/>
          </a:p>
        </p:txBody>
      </p:sp>
    </p:spTree>
    <p:extLst>
      <p:ext uri="{BB962C8B-B14F-4D97-AF65-F5344CB8AC3E}">
        <p14:creationId xmlns="" xmlns:p14="http://schemas.microsoft.com/office/powerpoint/2010/main" val="1714612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23</a:t>
            </a:fld>
            <a:endParaRPr lang="en-US" dirty="0"/>
          </a:p>
        </p:txBody>
      </p:sp>
    </p:spTree>
    <p:extLst>
      <p:ext uri="{BB962C8B-B14F-4D97-AF65-F5344CB8AC3E}">
        <p14:creationId xmlns="" xmlns:p14="http://schemas.microsoft.com/office/powerpoint/2010/main" val="3386544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24</a:t>
            </a:fld>
            <a:endParaRPr lang="en-US" dirty="0"/>
          </a:p>
        </p:txBody>
      </p:sp>
    </p:spTree>
    <p:extLst>
      <p:ext uri="{BB962C8B-B14F-4D97-AF65-F5344CB8AC3E}">
        <p14:creationId xmlns="" xmlns:p14="http://schemas.microsoft.com/office/powerpoint/2010/main" val="3504449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25</a:t>
            </a:fld>
            <a:endParaRPr lang="en-US" dirty="0"/>
          </a:p>
        </p:txBody>
      </p:sp>
    </p:spTree>
    <p:extLst>
      <p:ext uri="{BB962C8B-B14F-4D97-AF65-F5344CB8AC3E}">
        <p14:creationId xmlns="" xmlns:p14="http://schemas.microsoft.com/office/powerpoint/2010/main" val="2820381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26</a:t>
            </a:fld>
            <a:endParaRPr lang="en-US" dirty="0"/>
          </a:p>
        </p:txBody>
      </p:sp>
    </p:spTree>
    <p:extLst>
      <p:ext uri="{BB962C8B-B14F-4D97-AF65-F5344CB8AC3E}">
        <p14:creationId xmlns="" xmlns:p14="http://schemas.microsoft.com/office/powerpoint/2010/main" val="3134270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27</a:t>
            </a:fld>
            <a:endParaRPr lang="en-US" dirty="0"/>
          </a:p>
        </p:txBody>
      </p:sp>
    </p:spTree>
    <p:extLst>
      <p:ext uri="{BB962C8B-B14F-4D97-AF65-F5344CB8AC3E}">
        <p14:creationId xmlns="" xmlns:p14="http://schemas.microsoft.com/office/powerpoint/2010/main" val="1841581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28</a:t>
            </a:fld>
            <a:endParaRPr lang="en-US" dirty="0"/>
          </a:p>
        </p:txBody>
      </p:sp>
    </p:spTree>
    <p:extLst>
      <p:ext uri="{BB962C8B-B14F-4D97-AF65-F5344CB8AC3E}">
        <p14:creationId xmlns="" xmlns:p14="http://schemas.microsoft.com/office/powerpoint/2010/main" val="4036053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29</a:t>
            </a:fld>
            <a:endParaRPr lang="en-US" dirty="0"/>
          </a:p>
        </p:txBody>
      </p:sp>
    </p:spTree>
    <p:extLst>
      <p:ext uri="{BB962C8B-B14F-4D97-AF65-F5344CB8AC3E}">
        <p14:creationId xmlns="" xmlns:p14="http://schemas.microsoft.com/office/powerpoint/2010/main" val="2451113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30</a:t>
            </a:fld>
            <a:endParaRPr lang="en-US" dirty="0"/>
          </a:p>
        </p:txBody>
      </p:sp>
    </p:spTree>
    <p:extLst>
      <p:ext uri="{BB962C8B-B14F-4D97-AF65-F5344CB8AC3E}">
        <p14:creationId xmlns="" xmlns:p14="http://schemas.microsoft.com/office/powerpoint/2010/main" val="3130005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3</a:t>
            </a:fld>
            <a:endParaRPr lang="en-US" dirty="0"/>
          </a:p>
        </p:txBody>
      </p:sp>
    </p:spTree>
    <p:extLst>
      <p:ext uri="{BB962C8B-B14F-4D97-AF65-F5344CB8AC3E}">
        <p14:creationId xmlns="" xmlns:p14="http://schemas.microsoft.com/office/powerpoint/2010/main" val="2287823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31</a:t>
            </a:fld>
            <a:endParaRPr lang="en-US" dirty="0"/>
          </a:p>
        </p:txBody>
      </p:sp>
    </p:spTree>
    <p:extLst>
      <p:ext uri="{BB962C8B-B14F-4D97-AF65-F5344CB8AC3E}">
        <p14:creationId xmlns="" xmlns:p14="http://schemas.microsoft.com/office/powerpoint/2010/main" val="1591560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32</a:t>
            </a:fld>
            <a:endParaRPr lang="en-US" dirty="0"/>
          </a:p>
        </p:txBody>
      </p:sp>
    </p:spTree>
    <p:extLst>
      <p:ext uri="{BB962C8B-B14F-4D97-AF65-F5344CB8AC3E}">
        <p14:creationId xmlns="" xmlns:p14="http://schemas.microsoft.com/office/powerpoint/2010/main" val="394147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33</a:t>
            </a:fld>
            <a:endParaRPr lang="en-US" dirty="0"/>
          </a:p>
        </p:txBody>
      </p:sp>
    </p:spTree>
    <p:extLst>
      <p:ext uri="{BB962C8B-B14F-4D97-AF65-F5344CB8AC3E}">
        <p14:creationId xmlns="" xmlns:p14="http://schemas.microsoft.com/office/powerpoint/2010/main" val="2622384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34</a:t>
            </a:fld>
            <a:endParaRPr lang="en-US" dirty="0"/>
          </a:p>
        </p:txBody>
      </p:sp>
    </p:spTree>
    <p:extLst>
      <p:ext uri="{BB962C8B-B14F-4D97-AF65-F5344CB8AC3E}">
        <p14:creationId xmlns="" xmlns:p14="http://schemas.microsoft.com/office/powerpoint/2010/main" val="3141112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35</a:t>
            </a:fld>
            <a:endParaRPr lang="en-US" dirty="0"/>
          </a:p>
        </p:txBody>
      </p:sp>
    </p:spTree>
    <p:extLst>
      <p:ext uri="{BB962C8B-B14F-4D97-AF65-F5344CB8AC3E}">
        <p14:creationId xmlns="" xmlns:p14="http://schemas.microsoft.com/office/powerpoint/2010/main" val="3817021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45</a:t>
            </a:fld>
            <a:endParaRPr lang="en-US" dirty="0"/>
          </a:p>
        </p:txBody>
      </p:sp>
    </p:spTree>
    <p:extLst>
      <p:ext uri="{BB962C8B-B14F-4D97-AF65-F5344CB8AC3E}">
        <p14:creationId xmlns="" xmlns:p14="http://schemas.microsoft.com/office/powerpoint/2010/main" val="380803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46</a:t>
            </a:fld>
            <a:endParaRPr lang="en-US" dirty="0"/>
          </a:p>
        </p:txBody>
      </p:sp>
    </p:spTree>
    <p:extLst>
      <p:ext uri="{BB962C8B-B14F-4D97-AF65-F5344CB8AC3E}">
        <p14:creationId xmlns="" xmlns:p14="http://schemas.microsoft.com/office/powerpoint/2010/main" val="4050753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47</a:t>
            </a:fld>
            <a:endParaRPr lang="en-US" dirty="0"/>
          </a:p>
        </p:txBody>
      </p:sp>
    </p:spTree>
    <p:extLst>
      <p:ext uri="{BB962C8B-B14F-4D97-AF65-F5344CB8AC3E}">
        <p14:creationId xmlns="" xmlns:p14="http://schemas.microsoft.com/office/powerpoint/2010/main" val="2564026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48</a:t>
            </a:fld>
            <a:endParaRPr lang="en-US" dirty="0"/>
          </a:p>
        </p:txBody>
      </p:sp>
    </p:spTree>
    <p:extLst>
      <p:ext uri="{BB962C8B-B14F-4D97-AF65-F5344CB8AC3E}">
        <p14:creationId xmlns="" xmlns:p14="http://schemas.microsoft.com/office/powerpoint/2010/main" val="5971674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49</a:t>
            </a:fld>
            <a:endParaRPr lang="en-US" dirty="0"/>
          </a:p>
        </p:txBody>
      </p:sp>
    </p:spTree>
    <p:extLst>
      <p:ext uri="{BB962C8B-B14F-4D97-AF65-F5344CB8AC3E}">
        <p14:creationId xmlns="" xmlns:p14="http://schemas.microsoft.com/office/powerpoint/2010/main" val="3710915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4</a:t>
            </a:fld>
            <a:endParaRPr lang="en-US" dirty="0"/>
          </a:p>
        </p:txBody>
      </p:sp>
    </p:spTree>
    <p:extLst>
      <p:ext uri="{BB962C8B-B14F-4D97-AF65-F5344CB8AC3E}">
        <p14:creationId xmlns="" xmlns:p14="http://schemas.microsoft.com/office/powerpoint/2010/main" val="1275383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50</a:t>
            </a:fld>
            <a:endParaRPr lang="en-US" dirty="0"/>
          </a:p>
        </p:txBody>
      </p:sp>
    </p:spTree>
    <p:extLst>
      <p:ext uri="{BB962C8B-B14F-4D97-AF65-F5344CB8AC3E}">
        <p14:creationId xmlns="" xmlns:p14="http://schemas.microsoft.com/office/powerpoint/2010/main" val="2751719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51</a:t>
            </a:fld>
            <a:endParaRPr lang="en-US" dirty="0"/>
          </a:p>
        </p:txBody>
      </p:sp>
    </p:spTree>
    <p:extLst>
      <p:ext uri="{BB962C8B-B14F-4D97-AF65-F5344CB8AC3E}">
        <p14:creationId xmlns="" xmlns:p14="http://schemas.microsoft.com/office/powerpoint/2010/main" val="24362386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52</a:t>
            </a:fld>
            <a:endParaRPr lang="en-US" dirty="0"/>
          </a:p>
        </p:txBody>
      </p:sp>
    </p:spTree>
    <p:extLst>
      <p:ext uri="{BB962C8B-B14F-4D97-AF65-F5344CB8AC3E}">
        <p14:creationId xmlns="" xmlns:p14="http://schemas.microsoft.com/office/powerpoint/2010/main" val="42436344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53</a:t>
            </a:fld>
            <a:endParaRPr lang="en-US" dirty="0"/>
          </a:p>
        </p:txBody>
      </p:sp>
    </p:spTree>
    <p:extLst>
      <p:ext uri="{BB962C8B-B14F-4D97-AF65-F5344CB8AC3E}">
        <p14:creationId xmlns="" xmlns:p14="http://schemas.microsoft.com/office/powerpoint/2010/main" val="41560211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54</a:t>
            </a:fld>
            <a:endParaRPr lang="en-US" dirty="0"/>
          </a:p>
        </p:txBody>
      </p:sp>
    </p:spTree>
    <p:extLst>
      <p:ext uri="{BB962C8B-B14F-4D97-AF65-F5344CB8AC3E}">
        <p14:creationId xmlns="" xmlns:p14="http://schemas.microsoft.com/office/powerpoint/2010/main" val="33768670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55</a:t>
            </a:fld>
            <a:endParaRPr lang="en-US" dirty="0"/>
          </a:p>
        </p:txBody>
      </p:sp>
    </p:spTree>
    <p:extLst>
      <p:ext uri="{BB962C8B-B14F-4D97-AF65-F5344CB8AC3E}">
        <p14:creationId xmlns="" xmlns:p14="http://schemas.microsoft.com/office/powerpoint/2010/main" val="41269118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56</a:t>
            </a:fld>
            <a:endParaRPr lang="en-US" dirty="0"/>
          </a:p>
        </p:txBody>
      </p:sp>
    </p:spTree>
    <p:extLst>
      <p:ext uri="{BB962C8B-B14F-4D97-AF65-F5344CB8AC3E}">
        <p14:creationId xmlns="" xmlns:p14="http://schemas.microsoft.com/office/powerpoint/2010/main" val="38682143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57</a:t>
            </a:fld>
            <a:endParaRPr lang="en-US" dirty="0"/>
          </a:p>
        </p:txBody>
      </p:sp>
    </p:spTree>
    <p:extLst>
      <p:ext uri="{BB962C8B-B14F-4D97-AF65-F5344CB8AC3E}">
        <p14:creationId xmlns="" xmlns:p14="http://schemas.microsoft.com/office/powerpoint/2010/main" val="13599901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58</a:t>
            </a:fld>
            <a:endParaRPr lang="en-US" dirty="0"/>
          </a:p>
        </p:txBody>
      </p:sp>
    </p:spTree>
    <p:extLst>
      <p:ext uri="{BB962C8B-B14F-4D97-AF65-F5344CB8AC3E}">
        <p14:creationId xmlns="" xmlns:p14="http://schemas.microsoft.com/office/powerpoint/2010/main" val="15944003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59</a:t>
            </a:fld>
            <a:endParaRPr lang="en-US" dirty="0"/>
          </a:p>
        </p:txBody>
      </p:sp>
    </p:spTree>
    <p:extLst>
      <p:ext uri="{BB962C8B-B14F-4D97-AF65-F5344CB8AC3E}">
        <p14:creationId xmlns="" xmlns:p14="http://schemas.microsoft.com/office/powerpoint/2010/main" val="2815075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5</a:t>
            </a:fld>
            <a:endParaRPr lang="en-US" dirty="0"/>
          </a:p>
        </p:txBody>
      </p:sp>
    </p:spTree>
    <p:extLst>
      <p:ext uri="{BB962C8B-B14F-4D97-AF65-F5344CB8AC3E}">
        <p14:creationId xmlns="" xmlns:p14="http://schemas.microsoft.com/office/powerpoint/2010/main" val="14984490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60</a:t>
            </a:fld>
            <a:endParaRPr lang="en-US" dirty="0"/>
          </a:p>
        </p:txBody>
      </p:sp>
    </p:spTree>
    <p:extLst>
      <p:ext uri="{BB962C8B-B14F-4D97-AF65-F5344CB8AC3E}">
        <p14:creationId xmlns="" xmlns:p14="http://schemas.microsoft.com/office/powerpoint/2010/main" val="963280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61</a:t>
            </a:fld>
            <a:endParaRPr lang="en-US" dirty="0"/>
          </a:p>
        </p:txBody>
      </p:sp>
    </p:spTree>
    <p:extLst>
      <p:ext uri="{BB962C8B-B14F-4D97-AF65-F5344CB8AC3E}">
        <p14:creationId xmlns="" xmlns:p14="http://schemas.microsoft.com/office/powerpoint/2010/main" val="40190929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62</a:t>
            </a:fld>
            <a:endParaRPr lang="en-US" dirty="0"/>
          </a:p>
        </p:txBody>
      </p:sp>
    </p:spTree>
    <p:extLst>
      <p:ext uri="{BB962C8B-B14F-4D97-AF65-F5344CB8AC3E}">
        <p14:creationId xmlns="" xmlns:p14="http://schemas.microsoft.com/office/powerpoint/2010/main" val="37593492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63</a:t>
            </a:fld>
            <a:endParaRPr lang="en-US" dirty="0"/>
          </a:p>
        </p:txBody>
      </p:sp>
    </p:spTree>
    <p:extLst>
      <p:ext uri="{BB962C8B-B14F-4D97-AF65-F5344CB8AC3E}">
        <p14:creationId xmlns="" xmlns:p14="http://schemas.microsoft.com/office/powerpoint/2010/main" val="3273947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6</a:t>
            </a:fld>
            <a:endParaRPr lang="en-US" dirty="0"/>
          </a:p>
        </p:txBody>
      </p:sp>
    </p:spTree>
    <p:extLst>
      <p:ext uri="{BB962C8B-B14F-4D97-AF65-F5344CB8AC3E}">
        <p14:creationId xmlns="" xmlns:p14="http://schemas.microsoft.com/office/powerpoint/2010/main" val="73712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7</a:t>
            </a:fld>
            <a:endParaRPr lang="en-US" dirty="0"/>
          </a:p>
        </p:txBody>
      </p:sp>
    </p:spTree>
    <p:extLst>
      <p:ext uri="{BB962C8B-B14F-4D97-AF65-F5344CB8AC3E}">
        <p14:creationId xmlns="" xmlns:p14="http://schemas.microsoft.com/office/powerpoint/2010/main" val="4242635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8</a:t>
            </a:fld>
            <a:endParaRPr lang="en-US" dirty="0"/>
          </a:p>
        </p:txBody>
      </p:sp>
    </p:spTree>
    <p:extLst>
      <p:ext uri="{BB962C8B-B14F-4D97-AF65-F5344CB8AC3E}">
        <p14:creationId xmlns="" xmlns:p14="http://schemas.microsoft.com/office/powerpoint/2010/main" val="2326509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4213"/>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23E6D5-2718-4F14-B9E4-2ADDEF135036}" type="slidenum">
              <a:rPr lang="en-US" smtClean="0"/>
              <a:pPr/>
              <a:t>10</a:t>
            </a:fld>
            <a:endParaRPr lang="en-US" dirty="0"/>
          </a:p>
        </p:txBody>
      </p:sp>
    </p:spTree>
    <p:extLst>
      <p:ext uri="{BB962C8B-B14F-4D97-AF65-F5344CB8AC3E}">
        <p14:creationId xmlns="" xmlns:p14="http://schemas.microsoft.com/office/powerpoint/2010/main" val="3239911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319" y="3155696"/>
            <a:ext cx="13818950" cy="2177475"/>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638" y="5756434"/>
            <a:ext cx="11380312" cy="2596039"/>
          </a:xfrm>
        </p:spPr>
        <p:txBody>
          <a:bodyPr/>
          <a:lstStyle>
            <a:lvl1pPr marL="0" indent="0" algn="ctr">
              <a:buNone/>
              <a:defRPr>
                <a:solidFill>
                  <a:schemeClr val="tx1">
                    <a:tint val="75000"/>
                  </a:schemeClr>
                </a:solidFill>
              </a:defRPr>
            </a:lvl1pPr>
            <a:lvl2pPr marL="845127" indent="0" algn="ctr">
              <a:buNone/>
              <a:defRPr>
                <a:solidFill>
                  <a:schemeClr val="tx1">
                    <a:tint val="75000"/>
                  </a:schemeClr>
                </a:solidFill>
              </a:defRPr>
            </a:lvl2pPr>
            <a:lvl3pPr marL="1690254" indent="0" algn="ctr">
              <a:buNone/>
              <a:defRPr>
                <a:solidFill>
                  <a:schemeClr val="tx1">
                    <a:tint val="75000"/>
                  </a:schemeClr>
                </a:solidFill>
              </a:defRPr>
            </a:lvl3pPr>
            <a:lvl4pPr marL="2535381" indent="0" algn="ctr">
              <a:buNone/>
              <a:defRPr>
                <a:solidFill>
                  <a:schemeClr val="tx1">
                    <a:tint val="75000"/>
                  </a:schemeClr>
                </a:solidFill>
              </a:defRPr>
            </a:lvl4pPr>
            <a:lvl5pPr marL="3380506" indent="0" algn="ctr">
              <a:buNone/>
              <a:defRPr>
                <a:solidFill>
                  <a:schemeClr val="tx1">
                    <a:tint val="75000"/>
                  </a:schemeClr>
                </a:solidFill>
              </a:defRPr>
            </a:lvl5pPr>
            <a:lvl6pPr marL="4225634" indent="0" algn="ctr">
              <a:buNone/>
              <a:defRPr>
                <a:solidFill>
                  <a:schemeClr val="tx1">
                    <a:tint val="75000"/>
                  </a:schemeClr>
                </a:solidFill>
              </a:defRPr>
            </a:lvl6pPr>
            <a:lvl7pPr marL="5070761" indent="0" algn="ctr">
              <a:buNone/>
              <a:defRPr>
                <a:solidFill>
                  <a:schemeClr val="tx1">
                    <a:tint val="75000"/>
                  </a:schemeClr>
                </a:solidFill>
              </a:defRPr>
            </a:lvl7pPr>
            <a:lvl8pPr marL="5915888" indent="0" algn="ctr">
              <a:buNone/>
              <a:defRPr>
                <a:solidFill>
                  <a:schemeClr val="tx1">
                    <a:tint val="75000"/>
                  </a:schemeClr>
                </a:solidFill>
              </a:defRPr>
            </a:lvl8pPr>
            <a:lvl9pPr marL="6761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4048DC-611D-4841-BCC7-A31CEE75FBE1}" type="datetime1">
              <a:rPr lang="en-US" smtClean="0"/>
              <a:pPr/>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A5D357-6D99-412A-943B-9478DBAD72E5}" type="slidenum">
              <a:rPr lang="en-US" smtClean="0"/>
              <a:pPr/>
              <a:t>‹#›</a:t>
            </a:fld>
            <a:endParaRPr lang="en-US"/>
          </a:p>
        </p:txBody>
      </p:sp>
    </p:spTree>
    <p:extLst>
      <p:ext uri="{BB962C8B-B14F-4D97-AF65-F5344CB8AC3E}">
        <p14:creationId xmlns="" xmlns:p14="http://schemas.microsoft.com/office/powerpoint/2010/main" val="79003221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3EE421-DBC2-4251-B8A6-AD27A308DC8D}" type="datetime1">
              <a:rPr lang="en-US" smtClean="0"/>
              <a:pPr/>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A5D357-6D99-412A-943B-9478DBAD72E5}" type="slidenum">
              <a:rPr lang="en-US" smtClean="0"/>
              <a:pPr/>
              <a:t>‹#›</a:t>
            </a:fld>
            <a:endParaRPr lang="en-US"/>
          </a:p>
        </p:txBody>
      </p:sp>
    </p:spTree>
    <p:extLst>
      <p:ext uri="{BB962C8B-B14F-4D97-AF65-F5344CB8AC3E}">
        <p14:creationId xmlns="" xmlns:p14="http://schemas.microsoft.com/office/powerpoint/2010/main" val="412633702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6751" y="406810"/>
            <a:ext cx="3657957" cy="866757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79" y="406810"/>
            <a:ext cx="10702912" cy="866757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B396BF-1983-4D3E-B1C1-C15B28BD713C}" type="datetime1">
              <a:rPr lang="en-US" smtClean="0"/>
              <a:pPr/>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A5D357-6D99-412A-943B-9478DBAD72E5}" type="slidenum">
              <a:rPr lang="en-US" smtClean="0"/>
              <a:pPr/>
              <a:t>‹#›</a:t>
            </a:fld>
            <a:endParaRPr lang="en-US"/>
          </a:p>
        </p:txBody>
      </p:sp>
    </p:spTree>
    <p:extLst>
      <p:ext uri="{BB962C8B-B14F-4D97-AF65-F5344CB8AC3E}">
        <p14:creationId xmlns="" xmlns:p14="http://schemas.microsoft.com/office/powerpoint/2010/main" val="335504082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731069-D5B8-49E7-9031-63F5C42E2E46}" type="datetime1">
              <a:rPr lang="en-US" smtClean="0"/>
              <a:pPr/>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A5D357-6D99-412A-943B-9478DBAD72E5}" type="slidenum">
              <a:rPr lang="en-US" smtClean="0"/>
              <a:pPr/>
              <a:t>‹#›</a:t>
            </a:fld>
            <a:endParaRPr lang="en-US"/>
          </a:p>
        </p:txBody>
      </p:sp>
    </p:spTree>
    <p:extLst>
      <p:ext uri="{BB962C8B-B14F-4D97-AF65-F5344CB8AC3E}">
        <p14:creationId xmlns="" xmlns:p14="http://schemas.microsoft.com/office/powerpoint/2010/main" val="261905385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37" y="6527723"/>
            <a:ext cx="13818950" cy="2017574"/>
          </a:xfrm>
        </p:spPr>
        <p:txBody>
          <a:bodyPr anchor="t"/>
          <a:lstStyle>
            <a:lvl1pPr algn="l">
              <a:defRPr sz="7400" b="1" cap="all"/>
            </a:lvl1pPr>
          </a:lstStyle>
          <a:p>
            <a:r>
              <a:rPr lang="en-US" smtClean="0"/>
              <a:t>Click to edit Master title style</a:t>
            </a:r>
            <a:endParaRPr lang="en-US"/>
          </a:p>
        </p:txBody>
      </p:sp>
      <p:sp>
        <p:nvSpPr>
          <p:cNvPr id="3" name="Text Placeholder 2"/>
          <p:cNvSpPr>
            <a:spLocks noGrp="1"/>
          </p:cNvSpPr>
          <p:nvPr>
            <p:ph type="body" idx="1"/>
          </p:nvPr>
        </p:nvSpPr>
        <p:spPr>
          <a:xfrm>
            <a:off x="1284237" y="4305570"/>
            <a:ext cx="13818950" cy="2222152"/>
          </a:xfrm>
        </p:spPr>
        <p:txBody>
          <a:bodyPr anchor="b"/>
          <a:lstStyle>
            <a:lvl1pPr marL="0" indent="0">
              <a:buNone/>
              <a:defRPr sz="3600">
                <a:solidFill>
                  <a:schemeClr val="tx1">
                    <a:tint val="75000"/>
                  </a:schemeClr>
                </a:solidFill>
              </a:defRPr>
            </a:lvl1pPr>
            <a:lvl2pPr marL="845127" indent="0">
              <a:buNone/>
              <a:defRPr sz="3300">
                <a:solidFill>
                  <a:schemeClr val="tx1">
                    <a:tint val="75000"/>
                  </a:schemeClr>
                </a:solidFill>
              </a:defRPr>
            </a:lvl2pPr>
            <a:lvl3pPr marL="1690254" indent="0">
              <a:buNone/>
              <a:defRPr sz="3000">
                <a:solidFill>
                  <a:schemeClr val="tx1">
                    <a:tint val="75000"/>
                  </a:schemeClr>
                </a:solidFill>
              </a:defRPr>
            </a:lvl3pPr>
            <a:lvl4pPr marL="2535381" indent="0">
              <a:buNone/>
              <a:defRPr sz="2600">
                <a:solidFill>
                  <a:schemeClr val="tx1">
                    <a:tint val="75000"/>
                  </a:schemeClr>
                </a:solidFill>
              </a:defRPr>
            </a:lvl4pPr>
            <a:lvl5pPr marL="3380506" indent="0">
              <a:buNone/>
              <a:defRPr sz="2600">
                <a:solidFill>
                  <a:schemeClr val="tx1">
                    <a:tint val="75000"/>
                  </a:schemeClr>
                </a:solidFill>
              </a:defRPr>
            </a:lvl5pPr>
            <a:lvl6pPr marL="4225634" indent="0">
              <a:buNone/>
              <a:defRPr sz="2600">
                <a:solidFill>
                  <a:schemeClr val="tx1">
                    <a:tint val="75000"/>
                  </a:schemeClr>
                </a:solidFill>
              </a:defRPr>
            </a:lvl6pPr>
            <a:lvl7pPr marL="5070761" indent="0">
              <a:buNone/>
              <a:defRPr sz="2600">
                <a:solidFill>
                  <a:schemeClr val="tx1">
                    <a:tint val="75000"/>
                  </a:schemeClr>
                </a:solidFill>
              </a:defRPr>
            </a:lvl7pPr>
            <a:lvl8pPr marL="5915888" indent="0">
              <a:buNone/>
              <a:defRPr sz="2600">
                <a:solidFill>
                  <a:schemeClr val="tx1">
                    <a:tint val="75000"/>
                  </a:schemeClr>
                </a:solidFill>
              </a:defRPr>
            </a:lvl8pPr>
            <a:lvl9pPr marL="6761015" indent="0">
              <a:buNone/>
              <a:defRPr sz="2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4B9E50-7CA9-447E-9799-02000D3859F4}" type="datetime1">
              <a:rPr lang="en-US" smtClean="0"/>
              <a:pPr/>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A5D357-6D99-412A-943B-9478DBAD72E5}" type="slidenum">
              <a:rPr lang="en-US" smtClean="0"/>
              <a:pPr/>
              <a:t>‹#›</a:t>
            </a:fld>
            <a:endParaRPr lang="en-US"/>
          </a:p>
        </p:txBody>
      </p:sp>
    </p:spTree>
    <p:extLst>
      <p:ext uri="{BB962C8B-B14F-4D97-AF65-F5344CB8AC3E}">
        <p14:creationId xmlns="" xmlns:p14="http://schemas.microsoft.com/office/powerpoint/2010/main" val="356332316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79" y="2370299"/>
            <a:ext cx="7180435" cy="6704083"/>
          </a:xfrm>
        </p:spPr>
        <p:txBody>
          <a:bodyPr/>
          <a:lstStyle>
            <a:lvl1pPr>
              <a:defRPr sz="5100"/>
            </a:lvl1pPr>
            <a:lvl2pPr>
              <a:defRPr sz="4500"/>
            </a:lvl2pPr>
            <a:lvl3pPr>
              <a:defRPr sz="3600"/>
            </a:lvl3pPr>
            <a:lvl4pPr>
              <a:defRPr sz="3300"/>
            </a:lvl4pPr>
            <a:lvl5pPr>
              <a:defRPr sz="3300"/>
            </a:lvl5pPr>
            <a:lvl6pPr>
              <a:defRPr sz="3300"/>
            </a:lvl6pPr>
            <a:lvl7pPr>
              <a:defRPr sz="3300"/>
            </a:lvl7pPr>
            <a:lvl8pPr>
              <a:defRPr sz="3300"/>
            </a:lvl8pPr>
            <a:lvl9pPr>
              <a:defRPr sz="3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4274" y="2370299"/>
            <a:ext cx="7180435" cy="6704083"/>
          </a:xfrm>
        </p:spPr>
        <p:txBody>
          <a:bodyPr/>
          <a:lstStyle>
            <a:lvl1pPr>
              <a:defRPr sz="5100"/>
            </a:lvl1pPr>
            <a:lvl2pPr>
              <a:defRPr sz="4500"/>
            </a:lvl2pPr>
            <a:lvl3pPr>
              <a:defRPr sz="3600"/>
            </a:lvl3pPr>
            <a:lvl4pPr>
              <a:defRPr sz="3300"/>
            </a:lvl4pPr>
            <a:lvl5pPr>
              <a:defRPr sz="3300"/>
            </a:lvl5pPr>
            <a:lvl6pPr>
              <a:defRPr sz="3300"/>
            </a:lvl6pPr>
            <a:lvl7pPr>
              <a:defRPr sz="3300"/>
            </a:lvl7pPr>
            <a:lvl8pPr>
              <a:defRPr sz="3300"/>
            </a:lvl8pPr>
            <a:lvl9pPr>
              <a:defRPr sz="3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01CDB5-7D8D-4A6A-888B-08237707EB9F}" type="datetime1">
              <a:rPr lang="en-US" smtClean="0"/>
              <a:pPr/>
              <a:t>9/12/2013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A5D357-6D99-412A-943B-9478DBAD72E5}" type="slidenum">
              <a:rPr lang="en-US" smtClean="0"/>
              <a:pPr/>
              <a:t>‹#›</a:t>
            </a:fld>
            <a:endParaRPr lang="en-US"/>
          </a:p>
        </p:txBody>
      </p:sp>
    </p:spTree>
    <p:extLst>
      <p:ext uri="{BB962C8B-B14F-4D97-AF65-F5344CB8AC3E}">
        <p14:creationId xmlns="" xmlns:p14="http://schemas.microsoft.com/office/powerpoint/2010/main" val="412849164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79" y="2273887"/>
            <a:ext cx="7183258" cy="947648"/>
          </a:xfrm>
        </p:spPr>
        <p:txBody>
          <a:bodyPr anchor="b"/>
          <a:lstStyle>
            <a:lvl1pPr marL="0" indent="0">
              <a:buNone/>
              <a:defRPr sz="4500" b="1"/>
            </a:lvl1pPr>
            <a:lvl2pPr marL="845127" indent="0">
              <a:buNone/>
              <a:defRPr sz="3600" b="1"/>
            </a:lvl2pPr>
            <a:lvl3pPr marL="1690254" indent="0">
              <a:buNone/>
              <a:defRPr sz="3300" b="1"/>
            </a:lvl3pPr>
            <a:lvl4pPr marL="2535381" indent="0">
              <a:buNone/>
              <a:defRPr sz="3000" b="1"/>
            </a:lvl4pPr>
            <a:lvl5pPr marL="3380506" indent="0">
              <a:buNone/>
              <a:defRPr sz="3000" b="1"/>
            </a:lvl5pPr>
            <a:lvl6pPr marL="4225634" indent="0">
              <a:buNone/>
              <a:defRPr sz="3000" b="1"/>
            </a:lvl6pPr>
            <a:lvl7pPr marL="5070761" indent="0">
              <a:buNone/>
              <a:defRPr sz="3000" b="1"/>
            </a:lvl7pPr>
            <a:lvl8pPr marL="5915888" indent="0">
              <a:buNone/>
              <a:defRPr sz="3000" b="1"/>
            </a:lvl8pPr>
            <a:lvl9pPr marL="6761015" indent="0">
              <a:buNone/>
              <a:defRPr sz="3000" b="1"/>
            </a:lvl9pPr>
          </a:lstStyle>
          <a:p>
            <a:pPr lvl="0"/>
            <a:r>
              <a:rPr lang="en-US" smtClean="0"/>
              <a:t>Click to edit Master text styles</a:t>
            </a:r>
          </a:p>
        </p:txBody>
      </p:sp>
      <p:sp>
        <p:nvSpPr>
          <p:cNvPr id="4" name="Content Placeholder 3"/>
          <p:cNvSpPr>
            <a:spLocks noGrp="1"/>
          </p:cNvSpPr>
          <p:nvPr>
            <p:ph sz="half" idx="2"/>
          </p:nvPr>
        </p:nvSpPr>
        <p:spPr>
          <a:xfrm>
            <a:off x="812879" y="3221534"/>
            <a:ext cx="7183258" cy="5852846"/>
          </a:xfrm>
        </p:spPr>
        <p:txBody>
          <a:bodyPr/>
          <a:lstStyle>
            <a:lvl1pPr>
              <a:defRPr sz="4500"/>
            </a:lvl1pPr>
            <a:lvl2pPr>
              <a:defRPr sz="3600"/>
            </a:lvl2pPr>
            <a:lvl3pPr>
              <a:defRPr sz="33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631" y="2273887"/>
            <a:ext cx="7186080" cy="947648"/>
          </a:xfrm>
        </p:spPr>
        <p:txBody>
          <a:bodyPr anchor="b"/>
          <a:lstStyle>
            <a:lvl1pPr marL="0" indent="0">
              <a:buNone/>
              <a:defRPr sz="4500" b="1"/>
            </a:lvl1pPr>
            <a:lvl2pPr marL="845127" indent="0">
              <a:buNone/>
              <a:defRPr sz="3600" b="1"/>
            </a:lvl2pPr>
            <a:lvl3pPr marL="1690254" indent="0">
              <a:buNone/>
              <a:defRPr sz="3300" b="1"/>
            </a:lvl3pPr>
            <a:lvl4pPr marL="2535381" indent="0">
              <a:buNone/>
              <a:defRPr sz="3000" b="1"/>
            </a:lvl4pPr>
            <a:lvl5pPr marL="3380506" indent="0">
              <a:buNone/>
              <a:defRPr sz="3000" b="1"/>
            </a:lvl5pPr>
            <a:lvl6pPr marL="4225634" indent="0">
              <a:buNone/>
              <a:defRPr sz="3000" b="1"/>
            </a:lvl6pPr>
            <a:lvl7pPr marL="5070761" indent="0">
              <a:buNone/>
              <a:defRPr sz="3000" b="1"/>
            </a:lvl7pPr>
            <a:lvl8pPr marL="5915888" indent="0">
              <a:buNone/>
              <a:defRPr sz="3000" b="1"/>
            </a:lvl8pPr>
            <a:lvl9pPr marL="6761015" indent="0">
              <a:buNone/>
              <a:defRPr sz="3000" b="1"/>
            </a:lvl9pPr>
          </a:lstStyle>
          <a:p>
            <a:pPr lvl="0"/>
            <a:r>
              <a:rPr lang="en-US" smtClean="0"/>
              <a:t>Click to edit Master text styles</a:t>
            </a:r>
          </a:p>
        </p:txBody>
      </p:sp>
      <p:sp>
        <p:nvSpPr>
          <p:cNvPr id="6" name="Content Placeholder 5"/>
          <p:cNvSpPr>
            <a:spLocks noGrp="1"/>
          </p:cNvSpPr>
          <p:nvPr>
            <p:ph sz="quarter" idx="4"/>
          </p:nvPr>
        </p:nvSpPr>
        <p:spPr>
          <a:xfrm>
            <a:off x="8258631" y="3221534"/>
            <a:ext cx="7186080" cy="5852846"/>
          </a:xfrm>
        </p:spPr>
        <p:txBody>
          <a:bodyPr/>
          <a:lstStyle>
            <a:lvl1pPr>
              <a:defRPr sz="4500"/>
            </a:lvl1pPr>
            <a:lvl2pPr>
              <a:defRPr sz="3600"/>
            </a:lvl2pPr>
            <a:lvl3pPr>
              <a:defRPr sz="33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02B718-2D5A-46DF-988D-A0E242DD6DBA}" type="datetime1">
              <a:rPr lang="en-US" smtClean="0"/>
              <a:pPr/>
              <a:t>9/12/2013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A5D357-6D99-412A-943B-9478DBAD72E5}" type="slidenum">
              <a:rPr lang="en-US" smtClean="0"/>
              <a:pPr/>
              <a:t>‹#›</a:t>
            </a:fld>
            <a:endParaRPr lang="en-US"/>
          </a:p>
        </p:txBody>
      </p:sp>
    </p:spTree>
    <p:extLst>
      <p:ext uri="{BB962C8B-B14F-4D97-AF65-F5344CB8AC3E}">
        <p14:creationId xmlns="" xmlns:p14="http://schemas.microsoft.com/office/powerpoint/2010/main" val="298912027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77D47F-1F0D-4DA2-91DE-F4EA95A05EC2}" type="datetime1">
              <a:rPr lang="en-US" smtClean="0"/>
              <a:pPr/>
              <a:t>9/12/2013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A5D357-6D99-412A-943B-9478DBAD72E5}" type="slidenum">
              <a:rPr lang="en-US" smtClean="0"/>
              <a:pPr/>
              <a:t>‹#›</a:t>
            </a:fld>
            <a:endParaRPr lang="en-US"/>
          </a:p>
        </p:txBody>
      </p:sp>
    </p:spTree>
    <p:extLst>
      <p:ext uri="{BB962C8B-B14F-4D97-AF65-F5344CB8AC3E}">
        <p14:creationId xmlns="" xmlns:p14="http://schemas.microsoft.com/office/powerpoint/2010/main" val="386848608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1D2A05-3951-4187-9293-652F7B3F77D8}" type="datetime1">
              <a:rPr lang="en-US" smtClean="0"/>
              <a:pPr/>
              <a:t>9/12/2013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A5D357-6D99-412A-943B-9478DBAD72E5}" type="slidenum">
              <a:rPr lang="en-US" smtClean="0"/>
              <a:pPr/>
              <a:t>‹#›</a:t>
            </a:fld>
            <a:endParaRPr lang="en-US"/>
          </a:p>
        </p:txBody>
      </p:sp>
    </p:spTree>
    <p:extLst>
      <p:ext uri="{BB962C8B-B14F-4D97-AF65-F5344CB8AC3E}">
        <p14:creationId xmlns="" xmlns:p14="http://schemas.microsoft.com/office/powerpoint/2010/main" val="197544554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82" y="404455"/>
            <a:ext cx="5348634" cy="1721288"/>
          </a:xfrm>
        </p:spPr>
        <p:txBody>
          <a:bodyPr anchor="b"/>
          <a:lstStyle>
            <a:lvl1pPr algn="l">
              <a:defRPr sz="3600" b="1"/>
            </a:lvl1pPr>
          </a:lstStyle>
          <a:p>
            <a:r>
              <a:rPr lang="en-US" smtClean="0"/>
              <a:t>Click to edit Master title style</a:t>
            </a:r>
            <a:endParaRPr lang="en-US"/>
          </a:p>
        </p:txBody>
      </p:sp>
      <p:sp>
        <p:nvSpPr>
          <p:cNvPr id="3" name="Content Placeholder 2"/>
          <p:cNvSpPr>
            <a:spLocks noGrp="1"/>
          </p:cNvSpPr>
          <p:nvPr>
            <p:ph idx="1"/>
          </p:nvPr>
        </p:nvSpPr>
        <p:spPr>
          <a:xfrm>
            <a:off x="6356265" y="404457"/>
            <a:ext cx="9088443" cy="8669926"/>
          </a:xfrm>
        </p:spPr>
        <p:txBody>
          <a:bodyPr/>
          <a:lstStyle>
            <a:lvl1pPr>
              <a:defRPr sz="5900"/>
            </a:lvl1pPr>
            <a:lvl2pPr>
              <a:defRPr sz="5100"/>
            </a:lvl2pPr>
            <a:lvl3pPr>
              <a:defRPr sz="45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82" y="2125746"/>
            <a:ext cx="5348634" cy="6948637"/>
          </a:xfrm>
        </p:spPr>
        <p:txBody>
          <a:bodyPr/>
          <a:lstStyle>
            <a:lvl1pPr marL="0" indent="0">
              <a:buNone/>
              <a:defRPr sz="2600"/>
            </a:lvl1pPr>
            <a:lvl2pPr marL="845127" indent="0">
              <a:buNone/>
              <a:defRPr sz="2100"/>
            </a:lvl2pPr>
            <a:lvl3pPr marL="1690254" indent="0">
              <a:buNone/>
              <a:defRPr sz="1800"/>
            </a:lvl3pPr>
            <a:lvl4pPr marL="2535381" indent="0">
              <a:buNone/>
              <a:defRPr sz="1700"/>
            </a:lvl4pPr>
            <a:lvl5pPr marL="3380506" indent="0">
              <a:buNone/>
              <a:defRPr sz="1700"/>
            </a:lvl5pPr>
            <a:lvl6pPr marL="4225634" indent="0">
              <a:buNone/>
              <a:defRPr sz="1700"/>
            </a:lvl6pPr>
            <a:lvl7pPr marL="5070761" indent="0">
              <a:buNone/>
              <a:defRPr sz="1700"/>
            </a:lvl7pPr>
            <a:lvl8pPr marL="5915888" indent="0">
              <a:buNone/>
              <a:defRPr sz="1700"/>
            </a:lvl8pPr>
            <a:lvl9pPr marL="6761015" indent="0">
              <a:buNone/>
              <a:defRPr sz="1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00B0B6-5CB3-44AF-A9AE-B9BFD2C2E003}" type="datetime1">
              <a:rPr lang="en-US" smtClean="0"/>
              <a:pPr/>
              <a:t>9/12/2013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A5D357-6D99-412A-943B-9478DBAD72E5}" type="slidenum">
              <a:rPr lang="en-US" smtClean="0"/>
              <a:pPr/>
              <a:t>‹#›</a:t>
            </a:fld>
            <a:endParaRPr lang="en-US"/>
          </a:p>
        </p:txBody>
      </p:sp>
    </p:spTree>
    <p:extLst>
      <p:ext uri="{BB962C8B-B14F-4D97-AF65-F5344CB8AC3E}">
        <p14:creationId xmlns="" xmlns:p14="http://schemas.microsoft.com/office/powerpoint/2010/main" val="167514136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601" y="7110890"/>
            <a:ext cx="9754553" cy="839482"/>
          </a:xfrm>
        </p:spPr>
        <p:txBody>
          <a:bodyPr anchor="b"/>
          <a:lstStyle>
            <a:lvl1pPr algn="l">
              <a:defRPr sz="3600" b="1"/>
            </a:lvl1pPr>
          </a:lstStyle>
          <a:p>
            <a:r>
              <a:rPr lang="en-US" smtClean="0"/>
              <a:t>Click to edit Master title style</a:t>
            </a:r>
            <a:endParaRPr lang="en-US"/>
          </a:p>
        </p:txBody>
      </p:sp>
      <p:sp>
        <p:nvSpPr>
          <p:cNvPr id="3" name="Picture Placeholder 2"/>
          <p:cNvSpPr>
            <a:spLocks noGrp="1"/>
          </p:cNvSpPr>
          <p:nvPr>
            <p:ph type="pic" idx="1"/>
          </p:nvPr>
        </p:nvSpPr>
        <p:spPr>
          <a:xfrm>
            <a:off x="3186601" y="907671"/>
            <a:ext cx="9754553" cy="6095048"/>
          </a:xfrm>
        </p:spPr>
        <p:txBody>
          <a:bodyPr/>
          <a:lstStyle>
            <a:lvl1pPr marL="0" indent="0">
              <a:buNone/>
              <a:defRPr sz="5900"/>
            </a:lvl1pPr>
            <a:lvl2pPr marL="845127" indent="0">
              <a:buNone/>
              <a:defRPr sz="5100"/>
            </a:lvl2pPr>
            <a:lvl3pPr marL="1690254" indent="0">
              <a:buNone/>
              <a:defRPr sz="4500"/>
            </a:lvl3pPr>
            <a:lvl4pPr marL="2535381" indent="0">
              <a:buNone/>
              <a:defRPr sz="3600"/>
            </a:lvl4pPr>
            <a:lvl5pPr marL="3380506" indent="0">
              <a:buNone/>
              <a:defRPr sz="3600"/>
            </a:lvl5pPr>
            <a:lvl6pPr marL="4225634" indent="0">
              <a:buNone/>
              <a:defRPr sz="3600"/>
            </a:lvl6pPr>
            <a:lvl7pPr marL="5070761" indent="0">
              <a:buNone/>
              <a:defRPr sz="3600"/>
            </a:lvl7pPr>
            <a:lvl8pPr marL="5915888" indent="0">
              <a:buNone/>
              <a:defRPr sz="3600"/>
            </a:lvl8pPr>
            <a:lvl9pPr marL="6761015" indent="0">
              <a:buNone/>
              <a:defRPr sz="3600"/>
            </a:lvl9pPr>
          </a:lstStyle>
          <a:p>
            <a:endParaRPr lang="en-US"/>
          </a:p>
        </p:txBody>
      </p:sp>
      <p:sp>
        <p:nvSpPr>
          <p:cNvPr id="4" name="Text Placeholder 3"/>
          <p:cNvSpPr>
            <a:spLocks noGrp="1"/>
          </p:cNvSpPr>
          <p:nvPr>
            <p:ph type="body" sz="half" idx="2"/>
          </p:nvPr>
        </p:nvSpPr>
        <p:spPr>
          <a:xfrm>
            <a:off x="3186601" y="7950371"/>
            <a:ext cx="9754553" cy="1192203"/>
          </a:xfrm>
        </p:spPr>
        <p:txBody>
          <a:bodyPr/>
          <a:lstStyle>
            <a:lvl1pPr marL="0" indent="0">
              <a:buNone/>
              <a:defRPr sz="2600"/>
            </a:lvl1pPr>
            <a:lvl2pPr marL="845127" indent="0">
              <a:buNone/>
              <a:defRPr sz="2100"/>
            </a:lvl2pPr>
            <a:lvl3pPr marL="1690254" indent="0">
              <a:buNone/>
              <a:defRPr sz="1800"/>
            </a:lvl3pPr>
            <a:lvl4pPr marL="2535381" indent="0">
              <a:buNone/>
              <a:defRPr sz="1700"/>
            </a:lvl4pPr>
            <a:lvl5pPr marL="3380506" indent="0">
              <a:buNone/>
              <a:defRPr sz="1700"/>
            </a:lvl5pPr>
            <a:lvl6pPr marL="4225634" indent="0">
              <a:buNone/>
              <a:defRPr sz="1700"/>
            </a:lvl6pPr>
            <a:lvl7pPr marL="5070761" indent="0">
              <a:buNone/>
              <a:defRPr sz="1700"/>
            </a:lvl7pPr>
            <a:lvl8pPr marL="5915888" indent="0">
              <a:buNone/>
              <a:defRPr sz="1700"/>
            </a:lvl8pPr>
            <a:lvl9pPr marL="6761015" indent="0">
              <a:buNone/>
              <a:defRPr sz="1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689E8B-1972-4A43-88DC-F7802F826706}" type="datetime1">
              <a:rPr lang="en-US" smtClean="0"/>
              <a:pPr/>
              <a:t>9/12/2013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A5D357-6D99-412A-943B-9478DBAD72E5}" type="slidenum">
              <a:rPr lang="en-US" smtClean="0"/>
              <a:pPr/>
              <a:t>‹#›</a:t>
            </a:fld>
            <a:endParaRPr lang="en-US"/>
          </a:p>
        </p:txBody>
      </p:sp>
    </p:spTree>
    <p:extLst>
      <p:ext uri="{BB962C8B-B14F-4D97-AF65-F5344CB8AC3E}">
        <p14:creationId xmlns="" xmlns:p14="http://schemas.microsoft.com/office/powerpoint/2010/main" val="38256013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81" y="406809"/>
            <a:ext cx="14631829" cy="1693069"/>
          </a:xfrm>
          <a:prstGeom prst="rect">
            <a:avLst/>
          </a:prstGeom>
        </p:spPr>
        <p:txBody>
          <a:bodyPr vert="horz" lIns="169025" tIns="84513" rIns="169025" bIns="8451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81" y="2370299"/>
            <a:ext cx="14631829" cy="6704083"/>
          </a:xfrm>
          <a:prstGeom prst="rect">
            <a:avLst/>
          </a:prstGeom>
        </p:spPr>
        <p:txBody>
          <a:bodyPr vert="horz" lIns="169025" tIns="84513" rIns="169025" bIns="845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81" y="9415346"/>
            <a:ext cx="3793437" cy="540841"/>
          </a:xfrm>
          <a:prstGeom prst="rect">
            <a:avLst/>
          </a:prstGeom>
        </p:spPr>
        <p:txBody>
          <a:bodyPr vert="horz" lIns="169025" tIns="84513" rIns="169025" bIns="84513" rtlCol="0" anchor="ctr"/>
          <a:lstStyle>
            <a:lvl1pPr algn="l">
              <a:defRPr sz="2100">
                <a:solidFill>
                  <a:schemeClr val="tx1">
                    <a:tint val="75000"/>
                  </a:schemeClr>
                </a:solidFill>
              </a:defRPr>
            </a:lvl1pPr>
          </a:lstStyle>
          <a:p>
            <a:fld id="{75708992-EA8D-4FC0-87B0-967606109AB7}" type="datetime1">
              <a:rPr lang="en-US" smtClean="0"/>
              <a:pPr/>
              <a:t>9/12/2013</a:t>
            </a:fld>
            <a:endParaRPr lang="en-US"/>
          </a:p>
        </p:txBody>
      </p:sp>
      <p:sp>
        <p:nvSpPr>
          <p:cNvPr id="5" name="Footer Placeholder 4"/>
          <p:cNvSpPr>
            <a:spLocks noGrp="1"/>
          </p:cNvSpPr>
          <p:nvPr>
            <p:ph type="ftr" sz="quarter" idx="3"/>
          </p:nvPr>
        </p:nvSpPr>
        <p:spPr>
          <a:xfrm>
            <a:off x="5554676" y="9415346"/>
            <a:ext cx="5148236" cy="540841"/>
          </a:xfrm>
          <a:prstGeom prst="rect">
            <a:avLst/>
          </a:prstGeom>
        </p:spPr>
        <p:txBody>
          <a:bodyPr vert="horz" lIns="169025" tIns="84513" rIns="169025" bIns="84513" rtlCol="0" anchor="ctr"/>
          <a:lstStyle>
            <a:lvl1pPr algn="ctr">
              <a:defRPr sz="2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51273" y="9415346"/>
            <a:ext cx="3793437" cy="540841"/>
          </a:xfrm>
          <a:prstGeom prst="rect">
            <a:avLst/>
          </a:prstGeom>
        </p:spPr>
        <p:txBody>
          <a:bodyPr vert="horz" lIns="169025" tIns="84513" rIns="169025" bIns="84513" rtlCol="0" anchor="ctr"/>
          <a:lstStyle>
            <a:lvl1pPr algn="r">
              <a:defRPr sz="2100">
                <a:solidFill>
                  <a:schemeClr val="tx1">
                    <a:tint val="75000"/>
                  </a:schemeClr>
                </a:solidFill>
              </a:defRPr>
            </a:lvl1pPr>
          </a:lstStyle>
          <a:p>
            <a:fld id="{47A5D357-6D99-412A-943B-9478DBAD72E5}" type="slidenum">
              <a:rPr lang="en-US" smtClean="0"/>
              <a:pPr/>
              <a:t>‹#›</a:t>
            </a:fld>
            <a:endParaRPr lang="en-US"/>
          </a:p>
        </p:txBody>
      </p:sp>
    </p:spTree>
    <p:extLst>
      <p:ext uri="{BB962C8B-B14F-4D97-AF65-F5344CB8AC3E}">
        <p14:creationId xmlns="" xmlns:p14="http://schemas.microsoft.com/office/powerpoint/2010/main" val="1581498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hf sldNum="0" hdr="0" ftr="0"/>
  <p:txStyles>
    <p:titleStyle>
      <a:lvl1pPr algn="ctr" defTabSz="1690254" rtl="0" eaLnBrk="1" latinLnBrk="0" hangingPunct="1">
        <a:spcBef>
          <a:spcPct val="0"/>
        </a:spcBef>
        <a:buNone/>
        <a:defRPr sz="8100" kern="1200">
          <a:solidFill>
            <a:schemeClr val="tx1"/>
          </a:solidFill>
          <a:latin typeface="+mj-lt"/>
          <a:ea typeface="+mj-ea"/>
          <a:cs typeface="+mj-cs"/>
        </a:defRPr>
      </a:lvl1pPr>
    </p:titleStyle>
    <p:bodyStyle>
      <a:lvl1pPr marL="633846" indent="-633846" algn="l" defTabSz="1690254" rtl="0" eaLnBrk="1" latinLnBrk="0" hangingPunct="1">
        <a:spcBef>
          <a:spcPct val="20000"/>
        </a:spcBef>
        <a:buFont typeface="Arial" pitchFamily="34" charset="0"/>
        <a:buChar char="•"/>
        <a:defRPr sz="5900" kern="1200">
          <a:solidFill>
            <a:schemeClr val="tx1"/>
          </a:solidFill>
          <a:latin typeface="+mn-lt"/>
          <a:ea typeface="+mn-ea"/>
          <a:cs typeface="+mn-cs"/>
        </a:defRPr>
      </a:lvl1pPr>
      <a:lvl2pPr marL="1373331" indent="-528204" algn="l" defTabSz="1690254" rtl="0" eaLnBrk="1" latinLnBrk="0" hangingPunct="1">
        <a:spcBef>
          <a:spcPct val="20000"/>
        </a:spcBef>
        <a:buFont typeface="Arial" pitchFamily="34" charset="0"/>
        <a:buChar char="–"/>
        <a:defRPr sz="5100" kern="1200">
          <a:solidFill>
            <a:schemeClr val="tx1"/>
          </a:solidFill>
          <a:latin typeface="+mn-lt"/>
          <a:ea typeface="+mn-ea"/>
          <a:cs typeface="+mn-cs"/>
        </a:defRPr>
      </a:lvl2pPr>
      <a:lvl3pPr marL="2112817" indent="-422564" algn="l" defTabSz="1690254" rtl="0" eaLnBrk="1" latinLnBrk="0" hangingPunct="1">
        <a:spcBef>
          <a:spcPct val="20000"/>
        </a:spcBef>
        <a:buFont typeface="Arial" pitchFamily="34" charset="0"/>
        <a:buChar char="•"/>
        <a:defRPr sz="4500" kern="1200">
          <a:solidFill>
            <a:schemeClr val="tx1"/>
          </a:solidFill>
          <a:latin typeface="+mn-lt"/>
          <a:ea typeface="+mn-ea"/>
          <a:cs typeface="+mn-cs"/>
        </a:defRPr>
      </a:lvl3pPr>
      <a:lvl4pPr marL="2957944" indent="-422564" algn="l" defTabSz="1690254" rtl="0" eaLnBrk="1" latinLnBrk="0" hangingPunct="1">
        <a:spcBef>
          <a:spcPct val="20000"/>
        </a:spcBef>
        <a:buFont typeface="Arial" pitchFamily="34" charset="0"/>
        <a:buChar char="–"/>
        <a:defRPr sz="3600" kern="1200">
          <a:solidFill>
            <a:schemeClr val="tx1"/>
          </a:solidFill>
          <a:latin typeface="+mn-lt"/>
          <a:ea typeface="+mn-ea"/>
          <a:cs typeface="+mn-cs"/>
        </a:defRPr>
      </a:lvl4pPr>
      <a:lvl5pPr marL="3803071" indent="-422564" algn="l" defTabSz="1690254" rtl="0" eaLnBrk="1" latinLnBrk="0" hangingPunct="1">
        <a:spcBef>
          <a:spcPct val="20000"/>
        </a:spcBef>
        <a:buFont typeface="Arial" pitchFamily="34" charset="0"/>
        <a:buChar char="»"/>
        <a:defRPr sz="3600" kern="1200">
          <a:solidFill>
            <a:schemeClr val="tx1"/>
          </a:solidFill>
          <a:latin typeface="+mn-lt"/>
          <a:ea typeface="+mn-ea"/>
          <a:cs typeface="+mn-cs"/>
        </a:defRPr>
      </a:lvl5pPr>
      <a:lvl6pPr marL="4648196" indent="-422564" algn="l" defTabSz="1690254"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493325" indent="-422564" algn="l" defTabSz="1690254"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338450" indent="-422564" algn="l" defTabSz="1690254"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7183579" indent="-422564" algn="l" defTabSz="1690254" rtl="0" eaLnBrk="1" latinLnBrk="0" hangingPunct="1">
        <a:spcBef>
          <a:spcPct val="20000"/>
        </a:spcBef>
        <a:buFont typeface="Arial" pitchFamily="34" charset="0"/>
        <a:buChar char="•"/>
        <a:defRPr sz="3600" kern="1200">
          <a:solidFill>
            <a:schemeClr val="tx1"/>
          </a:solidFill>
          <a:latin typeface="+mn-lt"/>
          <a:ea typeface="+mn-ea"/>
          <a:cs typeface="+mn-cs"/>
        </a:defRPr>
      </a:lvl9pPr>
    </p:bodyStyle>
    <p:otherStyle>
      <a:defPPr>
        <a:defRPr lang="en-US"/>
      </a:defPPr>
      <a:lvl1pPr marL="0" algn="l" defTabSz="1690254" rtl="0" eaLnBrk="1" latinLnBrk="0" hangingPunct="1">
        <a:defRPr sz="3300" kern="1200">
          <a:solidFill>
            <a:schemeClr val="tx1"/>
          </a:solidFill>
          <a:latin typeface="+mn-lt"/>
          <a:ea typeface="+mn-ea"/>
          <a:cs typeface="+mn-cs"/>
        </a:defRPr>
      </a:lvl1pPr>
      <a:lvl2pPr marL="845127" algn="l" defTabSz="1690254" rtl="0" eaLnBrk="1" latinLnBrk="0" hangingPunct="1">
        <a:defRPr sz="3300" kern="1200">
          <a:solidFill>
            <a:schemeClr val="tx1"/>
          </a:solidFill>
          <a:latin typeface="+mn-lt"/>
          <a:ea typeface="+mn-ea"/>
          <a:cs typeface="+mn-cs"/>
        </a:defRPr>
      </a:lvl2pPr>
      <a:lvl3pPr marL="1690254" algn="l" defTabSz="1690254" rtl="0" eaLnBrk="1" latinLnBrk="0" hangingPunct="1">
        <a:defRPr sz="3300" kern="1200">
          <a:solidFill>
            <a:schemeClr val="tx1"/>
          </a:solidFill>
          <a:latin typeface="+mn-lt"/>
          <a:ea typeface="+mn-ea"/>
          <a:cs typeface="+mn-cs"/>
        </a:defRPr>
      </a:lvl3pPr>
      <a:lvl4pPr marL="2535381" algn="l" defTabSz="1690254" rtl="0" eaLnBrk="1" latinLnBrk="0" hangingPunct="1">
        <a:defRPr sz="3300" kern="1200">
          <a:solidFill>
            <a:schemeClr val="tx1"/>
          </a:solidFill>
          <a:latin typeface="+mn-lt"/>
          <a:ea typeface="+mn-ea"/>
          <a:cs typeface="+mn-cs"/>
        </a:defRPr>
      </a:lvl4pPr>
      <a:lvl5pPr marL="3380506" algn="l" defTabSz="1690254" rtl="0" eaLnBrk="1" latinLnBrk="0" hangingPunct="1">
        <a:defRPr sz="3300" kern="1200">
          <a:solidFill>
            <a:schemeClr val="tx1"/>
          </a:solidFill>
          <a:latin typeface="+mn-lt"/>
          <a:ea typeface="+mn-ea"/>
          <a:cs typeface="+mn-cs"/>
        </a:defRPr>
      </a:lvl5pPr>
      <a:lvl6pPr marL="4225634" algn="l" defTabSz="1690254" rtl="0" eaLnBrk="1" latinLnBrk="0" hangingPunct="1">
        <a:defRPr sz="3300" kern="1200">
          <a:solidFill>
            <a:schemeClr val="tx1"/>
          </a:solidFill>
          <a:latin typeface="+mn-lt"/>
          <a:ea typeface="+mn-ea"/>
          <a:cs typeface="+mn-cs"/>
        </a:defRPr>
      </a:lvl6pPr>
      <a:lvl7pPr marL="5070761" algn="l" defTabSz="1690254" rtl="0" eaLnBrk="1" latinLnBrk="0" hangingPunct="1">
        <a:defRPr sz="3300" kern="1200">
          <a:solidFill>
            <a:schemeClr val="tx1"/>
          </a:solidFill>
          <a:latin typeface="+mn-lt"/>
          <a:ea typeface="+mn-ea"/>
          <a:cs typeface="+mn-cs"/>
        </a:defRPr>
      </a:lvl7pPr>
      <a:lvl8pPr marL="5915888" algn="l" defTabSz="1690254" rtl="0" eaLnBrk="1" latinLnBrk="0" hangingPunct="1">
        <a:defRPr sz="3300" kern="1200">
          <a:solidFill>
            <a:schemeClr val="tx1"/>
          </a:solidFill>
          <a:latin typeface="+mn-lt"/>
          <a:ea typeface="+mn-ea"/>
          <a:cs typeface="+mn-cs"/>
        </a:defRPr>
      </a:lvl8pPr>
      <a:lvl9pPr marL="6761015" algn="l" defTabSz="1690254" rtl="0" eaLnBrk="1" latinLnBrk="0" hangingPunct="1">
        <a:defRPr sz="3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1.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chart" Target="../charts/char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a:stretch>
            <a:fillRect/>
          </a:stretch>
        </p:blipFill>
        <p:spPr bwMode="auto">
          <a:xfrm>
            <a:off x="13005612" y="9346409"/>
            <a:ext cx="3048001" cy="595674"/>
          </a:xfrm>
          <a:prstGeom prst="rect">
            <a:avLst/>
          </a:prstGeom>
          <a:noFill/>
          <a:ln w="9525">
            <a:noFill/>
            <a:miter lim="800000"/>
            <a:headEnd/>
            <a:tailEnd/>
          </a:ln>
        </p:spPr>
      </p:pic>
      <p:sp>
        <p:nvSpPr>
          <p:cNvPr id="8" name="Rectangle 7"/>
          <p:cNvSpPr/>
          <p:nvPr/>
        </p:nvSpPr>
        <p:spPr>
          <a:xfrm>
            <a:off x="6833394" y="4012406"/>
            <a:ext cx="9067800" cy="1088101"/>
          </a:xfrm>
          <a:prstGeom prst="rect">
            <a:avLst/>
          </a:prstGeom>
        </p:spPr>
        <p:txBody>
          <a:bodyPr wrap="square" lIns="102225" tIns="51109" rIns="102225" bIns="51109">
            <a:spAutoFit/>
          </a:bodyPr>
          <a:lstStyle/>
          <a:p>
            <a:pPr algn="r"/>
            <a:r>
              <a:rPr lang="en-US" sz="6300" b="1" dirty="0" smtClean="0">
                <a:solidFill>
                  <a:srgbClr val="0070C0"/>
                </a:solidFill>
                <a:latin typeface="Arial Narrow" pitchFamily="34" charset="0"/>
              </a:rPr>
              <a:t>Uintah Gateway Project</a:t>
            </a:r>
            <a:endParaRPr lang="en-US" sz="6300" b="1" dirty="0" smtClean="0">
              <a:solidFill>
                <a:schemeClr val="tx1">
                  <a:lumMod val="75000"/>
                  <a:lumOff val="25000"/>
                </a:schemeClr>
              </a:solidFill>
              <a:latin typeface="Arial Narrow" pitchFamily="34" charset="0"/>
            </a:endParaRPr>
          </a:p>
        </p:txBody>
      </p:sp>
      <p:pic>
        <p:nvPicPr>
          <p:cNvPr id="1028" name="Picture 4"/>
          <p:cNvPicPr>
            <a:picLocks noChangeAspect="1" noChangeArrowheads="1"/>
          </p:cNvPicPr>
          <p:nvPr/>
        </p:nvPicPr>
        <p:blipFill>
          <a:blip r:embed="rId4" cstate="print"/>
          <a:srcRect/>
          <a:stretch>
            <a:fillRect/>
          </a:stretch>
        </p:blipFill>
        <p:spPr bwMode="auto">
          <a:xfrm>
            <a:off x="1270794" y="2183606"/>
            <a:ext cx="6172200" cy="1255485"/>
          </a:xfrm>
          <a:prstGeom prst="rect">
            <a:avLst/>
          </a:prstGeom>
          <a:noFill/>
          <a:ln w="9525">
            <a:noFill/>
            <a:miter lim="800000"/>
            <a:headEnd/>
            <a:tailEnd/>
          </a:ln>
          <a:effectLst/>
        </p:spPr>
      </p:pic>
      <p:cxnSp>
        <p:nvCxnSpPr>
          <p:cNvPr id="15" name="Straight Connector 14"/>
          <p:cNvCxnSpPr/>
          <p:nvPr/>
        </p:nvCxnSpPr>
        <p:spPr>
          <a:xfrm>
            <a:off x="8509794" y="5079206"/>
            <a:ext cx="7315200" cy="1588"/>
          </a:xfrm>
          <a:prstGeom prst="line">
            <a:avLst/>
          </a:prstGeom>
        </p:spPr>
        <p:style>
          <a:lnRef idx="1">
            <a:schemeClr val="dk1"/>
          </a:lnRef>
          <a:fillRef idx="0">
            <a:schemeClr val="dk1"/>
          </a:fillRef>
          <a:effectRef idx="0">
            <a:schemeClr val="dk1"/>
          </a:effectRef>
          <a:fontRef idx="minor">
            <a:schemeClr val="tx1"/>
          </a:fontRef>
        </p:style>
      </p:cxnSp>
      <p:sp>
        <p:nvSpPr>
          <p:cNvPr id="17" name="Rectangle 16"/>
          <p:cNvSpPr/>
          <p:nvPr/>
        </p:nvSpPr>
        <p:spPr>
          <a:xfrm>
            <a:off x="8357394" y="5079206"/>
            <a:ext cx="7467600" cy="534103"/>
          </a:xfrm>
          <a:prstGeom prst="rect">
            <a:avLst/>
          </a:prstGeom>
        </p:spPr>
        <p:txBody>
          <a:bodyPr wrap="square" lIns="102225" tIns="51109" rIns="102225" bIns="51109">
            <a:spAutoFit/>
          </a:bodyPr>
          <a:lstStyle/>
          <a:p>
            <a:pPr algn="r"/>
            <a:r>
              <a:rPr lang="en-US" sz="2800" b="1" dirty="0" smtClean="0">
                <a:solidFill>
                  <a:schemeClr val="tx1">
                    <a:lumMod val="75000"/>
                    <a:lumOff val="25000"/>
                  </a:schemeClr>
                </a:solidFill>
                <a:latin typeface="Arial Narrow" pitchFamily="34" charset="0"/>
              </a:rPr>
              <a:t>Presented to UPMRA Convention and Trade Show</a:t>
            </a:r>
          </a:p>
        </p:txBody>
      </p:sp>
      <p:sp>
        <p:nvSpPr>
          <p:cNvPr id="20" name="Rectangle 19"/>
          <p:cNvSpPr/>
          <p:nvPr/>
        </p:nvSpPr>
        <p:spPr>
          <a:xfrm>
            <a:off x="8814594" y="6222206"/>
            <a:ext cx="7010400" cy="441770"/>
          </a:xfrm>
          <a:prstGeom prst="rect">
            <a:avLst/>
          </a:prstGeom>
        </p:spPr>
        <p:txBody>
          <a:bodyPr wrap="square" lIns="102225" tIns="51109" rIns="102225" bIns="51109">
            <a:spAutoFit/>
          </a:bodyPr>
          <a:lstStyle/>
          <a:p>
            <a:pPr algn="r"/>
            <a:r>
              <a:rPr lang="en-US" sz="2200" b="1" dirty="0" smtClean="0">
                <a:solidFill>
                  <a:schemeClr val="tx1">
                    <a:lumMod val="75000"/>
                    <a:lumOff val="25000"/>
                  </a:schemeClr>
                </a:solidFill>
                <a:latin typeface="Arial Narrow" pitchFamily="34" charset="0"/>
              </a:rPr>
              <a:t>Friday, September 13, 2013</a:t>
            </a:r>
          </a:p>
        </p:txBody>
      </p:sp>
      <p:sp>
        <p:nvSpPr>
          <p:cNvPr id="22" name="Rectangle 21"/>
          <p:cNvSpPr/>
          <p:nvPr/>
        </p:nvSpPr>
        <p:spPr>
          <a:xfrm>
            <a:off x="5849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3" name="Picture 3"/>
          <p:cNvPicPr>
            <a:picLocks noChangeAspect="1" noChangeArrowheads="1"/>
          </p:cNvPicPr>
          <p:nvPr/>
        </p:nvPicPr>
        <p:blipFill>
          <a:blip r:embed="rId5" cstate="print"/>
          <a:srcRect/>
          <a:stretch>
            <a:fillRect/>
          </a:stretch>
        </p:blipFill>
        <p:spPr bwMode="auto">
          <a:xfrm>
            <a:off x="-24606" y="0"/>
            <a:ext cx="1099156" cy="10203664"/>
          </a:xfrm>
          <a:prstGeom prst="rect">
            <a:avLst/>
          </a:prstGeom>
          <a:noFill/>
          <a:ln w="9525">
            <a:noFill/>
            <a:miter lim="800000"/>
            <a:headEnd/>
            <a:tailEnd/>
          </a:ln>
          <a:effectLst/>
        </p:spPr>
      </p:pic>
      <p:sp>
        <p:nvSpPr>
          <p:cNvPr id="24" name="Rectangle 23"/>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Wax Crude Oil Wells – Uintah Gateway Property</a:t>
            </a: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21" name="Rectangle 20"/>
          <p:cNvSpPr/>
          <p:nvPr/>
        </p:nvSpPr>
        <p:spPr>
          <a:xfrm>
            <a:off x="13539788" y="4308276"/>
            <a:ext cx="2590006" cy="923330"/>
          </a:xfrm>
          <a:prstGeom prst="rect">
            <a:avLst/>
          </a:prstGeom>
        </p:spPr>
        <p:txBody>
          <a:bodyPr wrap="square">
            <a:spAutoFit/>
          </a:bodyPr>
          <a:lstStyle/>
          <a:p>
            <a:r>
              <a:rPr lang="en-US" sz="2200" b="1" dirty="0" smtClean="0">
                <a:solidFill>
                  <a:schemeClr val="bg1"/>
                </a:solidFill>
                <a:latin typeface="Arial Narrow" pitchFamily="34" charset="0"/>
              </a:rPr>
              <a:t>108,000 bpd</a:t>
            </a:r>
          </a:p>
          <a:p>
            <a:r>
              <a:rPr lang="en-US" sz="1600" dirty="0" smtClean="0">
                <a:solidFill>
                  <a:schemeClr val="bg1"/>
                </a:solidFill>
                <a:latin typeface="Arial Narrow" pitchFamily="34" charset="0"/>
              </a:rPr>
              <a:t>Capacity after Phase 2</a:t>
            </a:r>
          </a:p>
          <a:p>
            <a:r>
              <a:rPr lang="en-US" sz="1600" dirty="0" smtClean="0">
                <a:solidFill>
                  <a:schemeClr val="bg1"/>
                </a:solidFill>
                <a:latin typeface="Arial Narrow" pitchFamily="34" charset="0"/>
              </a:rPr>
              <a:t>Uintah Gateway Project</a:t>
            </a:r>
            <a:endParaRPr lang="en-US" sz="1600" dirty="0">
              <a:solidFill>
                <a:schemeClr val="bg1"/>
              </a:solidFill>
              <a:latin typeface="Arial Narrow" pitchFamily="34" charset="0"/>
            </a:endParaRPr>
          </a:p>
        </p:txBody>
      </p:sp>
      <p:sp>
        <p:nvSpPr>
          <p:cNvPr id="22" name="Rectangle 21"/>
          <p:cNvSpPr/>
          <p:nvPr/>
        </p:nvSpPr>
        <p:spPr>
          <a:xfrm>
            <a:off x="13538994" y="5451276"/>
            <a:ext cx="2590006" cy="923330"/>
          </a:xfrm>
          <a:prstGeom prst="rect">
            <a:avLst/>
          </a:prstGeom>
        </p:spPr>
        <p:txBody>
          <a:bodyPr wrap="square">
            <a:spAutoFit/>
          </a:bodyPr>
          <a:lstStyle/>
          <a:p>
            <a:r>
              <a:rPr lang="en-US" sz="2200" b="1" dirty="0" smtClean="0">
                <a:solidFill>
                  <a:schemeClr val="bg1"/>
                </a:solidFill>
                <a:latin typeface="Arial Narrow" pitchFamily="34" charset="0"/>
              </a:rPr>
              <a:t>88,000 bpd</a:t>
            </a:r>
          </a:p>
          <a:p>
            <a:r>
              <a:rPr lang="en-US" sz="1600" dirty="0" smtClean="0">
                <a:solidFill>
                  <a:schemeClr val="bg1"/>
                </a:solidFill>
                <a:latin typeface="Arial Narrow" pitchFamily="34" charset="0"/>
              </a:rPr>
              <a:t>Capacity after Phase 1</a:t>
            </a:r>
          </a:p>
          <a:p>
            <a:r>
              <a:rPr lang="en-US" sz="1600" dirty="0" smtClean="0">
                <a:solidFill>
                  <a:schemeClr val="bg1"/>
                </a:solidFill>
                <a:latin typeface="Arial Narrow" pitchFamily="34" charset="0"/>
              </a:rPr>
              <a:t>Uintah Gateway Project</a:t>
            </a:r>
            <a:endParaRPr lang="en-US" sz="1600" dirty="0">
              <a:solidFill>
                <a:schemeClr val="bg1"/>
              </a:solidFill>
              <a:latin typeface="Arial Narrow" pitchFamily="34" charset="0"/>
            </a:endParaRPr>
          </a:p>
        </p:txBody>
      </p:sp>
      <p:pic>
        <p:nvPicPr>
          <p:cNvPr id="1032" name="Picture 8"/>
          <p:cNvPicPr>
            <a:picLocks noChangeAspect="1" noChangeArrowheads="1"/>
          </p:cNvPicPr>
          <p:nvPr/>
        </p:nvPicPr>
        <p:blipFill>
          <a:blip r:embed="rId5" cstate="print"/>
          <a:srcRect/>
          <a:stretch>
            <a:fillRect/>
          </a:stretch>
        </p:blipFill>
        <p:spPr bwMode="auto">
          <a:xfrm>
            <a:off x="1346994" y="1193006"/>
            <a:ext cx="14706600" cy="8240647"/>
          </a:xfrm>
          <a:prstGeom prst="rect">
            <a:avLst/>
          </a:prstGeom>
          <a:noFill/>
          <a:ln w="9525">
            <a:noFill/>
            <a:miter lim="800000"/>
            <a:headEnd/>
            <a:tailEnd/>
          </a:ln>
        </p:spPr>
      </p:pic>
      <p:sp>
        <p:nvSpPr>
          <p:cNvPr id="19"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10</a:t>
            </a:fld>
            <a:endParaRPr lang="en-US" sz="2000" dirty="0">
              <a:solidFill>
                <a:schemeClr val="bg1"/>
              </a:solidFill>
              <a:latin typeface="Arial Narrow" pitchFamily="34" charset="0"/>
            </a:endParaRPr>
          </a:p>
        </p:txBody>
      </p:sp>
      <p:sp>
        <p:nvSpPr>
          <p:cNvPr id="20" name="Rectangle 19"/>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3"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Gateway Black and Yellow Wax Oil Well Map</a:t>
            </a:r>
            <a:endParaRPr lang="en-US" sz="3200" dirty="0">
              <a:solidFill>
                <a:schemeClr val="bg1"/>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pic>
        <p:nvPicPr>
          <p:cNvPr id="3074" name="Picture 2"/>
          <p:cNvPicPr>
            <a:picLocks noChangeAspect="1" noChangeArrowheads="1"/>
          </p:cNvPicPr>
          <p:nvPr/>
        </p:nvPicPr>
        <p:blipFill>
          <a:blip r:embed="rId5" cstate="print"/>
          <a:srcRect/>
          <a:stretch>
            <a:fillRect/>
          </a:stretch>
        </p:blipFill>
        <p:spPr bwMode="auto">
          <a:xfrm>
            <a:off x="1270794" y="1040606"/>
            <a:ext cx="14486730" cy="8443132"/>
          </a:xfrm>
          <a:prstGeom prst="rect">
            <a:avLst/>
          </a:prstGeom>
          <a:noFill/>
          <a:ln w="9525">
            <a:noFill/>
            <a:miter lim="800000"/>
            <a:headEnd/>
            <a:tailEnd/>
          </a:ln>
        </p:spPr>
      </p:pic>
      <p:sp>
        <p:nvSpPr>
          <p:cNvPr id="15" name="Rectangle 14"/>
          <p:cNvSpPr/>
          <p:nvPr/>
        </p:nvSpPr>
        <p:spPr>
          <a:xfrm>
            <a:off x="9043194" y="5917406"/>
            <a:ext cx="304800" cy="152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p:cNvPicPr>
            <a:picLocks noChangeAspect="1" noChangeArrowheads="1"/>
          </p:cNvPicPr>
          <p:nvPr/>
        </p:nvPicPr>
        <p:blipFill>
          <a:blip r:embed="rId6" cstate="print"/>
          <a:srcRect/>
          <a:stretch>
            <a:fillRect/>
          </a:stretch>
        </p:blipFill>
        <p:spPr bwMode="auto">
          <a:xfrm>
            <a:off x="12243594" y="1040606"/>
            <a:ext cx="3858412" cy="8458200"/>
          </a:xfrm>
          <a:prstGeom prst="rect">
            <a:avLst/>
          </a:prstGeom>
          <a:noFill/>
          <a:ln w="9525">
            <a:noFill/>
            <a:miter lim="800000"/>
            <a:headEnd/>
            <a:tailEnd/>
          </a:ln>
        </p:spPr>
      </p:pic>
      <p:sp>
        <p:nvSpPr>
          <p:cNvPr id="20"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11</a:t>
            </a:fld>
            <a:endParaRPr lang="en-US" sz="2000" dirty="0">
              <a:solidFill>
                <a:schemeClr val="bg1"/>
              </a:solidFill>
              <a:latin typeface="Arial Narrow" pitchFamily="34" charset="0"/>
            </a:endParaRPr>
          </a:p>
        </p:txBody>
      </p:sp>
      <p:sp>
        <p:nvSpPr>
          <p:cNvPr id="19" name="Rectangle 18"/>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2"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300064" y="1040606"/>
            <a:ext cx="14601130" cy="8419307"/>
          </a:xfrm>
          <a:prstGeom prst="rect">
            <a:avLst/>
          </a:prstGeom>
          <a:noFill/>
          <a:ln w="9525">
            <a:noFill/>
            <a:miter lim="800000"/>
            <a:headEnd/>
            <a:tailEnd/>
          </a:ln>
        </p:spPr>
      </p:pic>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4" cstate="print"/>
          <a:srcRect/>
          <a:stretch>
            <a:fillRect/>
          </a:stretch>
        </p:blipFill>
        <p:spPr bwMode="auto">
          <a:xfrm>
            <a:off x="-24606" y="0"/>
            <a:ext cx="1099156" cy="10203664"/>
          </a:xfrm>
          <a:prstGeom prst="rect">
            <a:avLst/>
          </a:prstGeom>
          <a:noFill/>
          <a:ln w="9525">
            <a:noFill/>
            <a:miter lim="800000"/>
            <a:headEnd/>
            <a:tailEnd/>
          </a:ln>
          <a:effectLst/>
        </p:spPr>
      </p:pic>
      <p:pic>
        <p:nvPicPr>
          <p:cNvPr id="18" name="Picture 3"/>
          <p:cNvPicPr>
            <a:picLocks noChangeAspect="1" noChangeArrowheads="1"/>
          </p:cNvPicPr>
          <p:nvPr/>
        </p:nvPicPr>
        <p:blipFill>
          <a:blip r:embed="rId5" cstate="print"/>
          <a:srcRect/>
          <a:stretch>
            <a:fillRect/>
          </a:stretch>
        </p:blipFill>
        <p:spPr bwMode="auto">
          <a:xfrm>
            <a:off x="13462794" y="9575006"/>
            <a:ext cx="2514601" cy="491431"/>
          </a:xfrm>
          <a:prstGeom prst="rect">
            <a:avLst/>
          </a:prstGeom>
          <a:noFill/>
          <a:ln w="9525">
            <a:noFill/>
            <a:miter lim="800000"/>
            <a:headEnd/>
            <a:tailEnd/>
          </a:ln>
        </p:spPr>
      </p:pic>
      <p:pic>
        <p:nvPicPr>
          <p:cNvPr id="16" name="Picture 4"/>
          <p:cNvPicPr>
            <a:picLocks noChangeAspect="1" noChangeArrowheads="1"/>
          </p:cNvPicPr>
          <p:nvPr/>
        </p:nvPicPr>
        <p:blipFill>
          <a:blip r:embed="rId6" cstate="print"/>
          <a:srcRect/>
          <a:stretch>
            <a:fillRect/>
          </a:stretch>
        </p:blipFill>
        <p:spPr bwMode="auto">
          <a:xfrm>
            <a:off x="12243594" y="1040606"/>
            <a:ext cx="3858412" cy="8458200"/>
          </a:xfrm>
          <a:prstGeom prst="rect">
            <a:avLst/>
          </a:prstGeom>
          <a:noFill/>
          <a:ln w="9525">
            <a:noFill/>
            <a:miter lim="800000"/>
            <a:headEnd/>
            <a:tailEnd/>
          </a:ln>
        </p:spPr>
      </p:pic>
      <p:sp>
        <p:nvSpPr>
          <p:cNvPr id="21"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12</a:t>
            </a:fld>
            <a:endParaRPr lang="en-US" sz="2000" dirty="0">
              <a:solidFill>
                <a:schemeClr val="bg1"/>
              </a:solidFill>
              <a:latin typeface="Arial Narrow" pitchFamily="34" charset="0"/>
            </a:endParaRPr>
          </a:p>
        </p:txBody>
      </p:sp>
      <p:sp>
        <p:nvSpPr>
          <p:cNvPr id="20" name="TextBox 19"/>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Gateway Black and Yellow Wax Oil Well Map</a:t>
            </a:r>
            <a:endParaRPr lang="en-US" sz="3200" dirty="0">
              <a:solidFill>
                <a:schemeClr val="bg1"/>
              </a:solidFill>
              <a:latin typeface="Arial Narrow" pitchFamily="34" charset="0"/>
            </a:endParaRPr>
          </a:p>
        </p:txBody>
      </p:sp>
      <p:sp>
        <p:nvSpPr>
          <p:cNvPr id="28" name="Rectangle 27"/>
          <p:cNvSpPr/>
          <p:nvPr/>
        </p:nvSpPr>
        <p:spPr>
          <a:xfrm>
            <a:off x="12395994" y="2412206"/>
            <a:ext cx="3505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2395994" y="2564606"/>
            <a:ext cx="228600" cy="228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2395994" y="2945606"/>
            <a:ext cx="228600" cy="228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2624594" y="2530852"/>
            <a:ext cx="3086486" cy="338554"/>
          </a:xfrm>
          <a:prstGeom prst="rect">
            <a:avLst/>
          </a:prstGeom>
          <a:noFill/>
        </p:spPr>
        <p:txBody>
          <a:bodyPr wrap="none" rtlCol="0">
            <a:spAutoFit/>
          </a:bodyPr>
          <a:lstStyle/>
          <a:p>
            <a:r>
              <a:rPr lang="en-US" sz="1600" dirty="0" smtClean="0">
                <a:solidFill>
                  <a:srgbClr val="4F4F4F"/>
                </a:solidFill>
                <a:latin typeface="Arial Narrow" pitchFamily="34" charset="0"/>
              </a:rPr>
              <a:t>Uintah Gateway Project (20,000 Acres)</a:t>
            </a:r>
            <a:endParaRPr lang="en-US" sz="1600" dirty="0">
              <a:solidFill>
                <a:srgbClr val="4F4F4F"/>
              </a:solidFill>
              <a:latin typeface="Arial Narrow" pitchFamily="34" charset="0"/>
            </a:endParaRPr>
          </a:p>
        </p:txBody>
      </p:sp>
      <p:sp>
        <p:nvSpPr>
          <p:cNvPr id="32" name="TextBox 31"/>
          <p:cNvSpPr txBox="1"/>
          <p:nvPr/>
        </p:nvSpPr>
        <p:spPr>
          <a:xfrm>
            <a:off x="12624594" y="2911852"/>
            <a:ext cx="1442061" cy="338554"/>
          </a:xfrm>
          <a:prstGeom prst="rect">
            <a:avLst/>
          </a:prstGeom>
          <a:noFill/>
        </p:spPr>
        <p:txBody>
          <a:bodyPr wrap="none" rtlCol="0">
            <a:spAutoFit/>
          </a:bodyPr>
          <a:lstStyle/>
          <a:p>
            <a:r>
              <a:rPr lang="en-US" sz="1600" dirty="0" smtClean="0">
                <a:solidFill>
                  <a:srgbClr val="4F4F4F"/>
                </a:solidFill>
                <a:latin typeface="Arial Narrow" pitchFamily="34" charset="0"/>
              </a:rPr>
              <a:t>UTE Indian Tribe</a:t>
            </a:r>
            <a:endParaRPr lang="en-US" sz="1600" dirty="0">
              <a:solidFill>
                <a:srgbClr val="4F4F4F"/>
              </a:solidFill>
              <a:latin typeface="Arial Narrow" pitchFamily="34" charset="0"/>
            </a:endParaRPr>
          </a:p>
        </p:txBody>
      </p:sp>
      <p:sp>
        <p:nvSpPr>
          <p:cNvPr id="22" name="Rectangle 21"/>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3"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Black and Yellow Wax – State of Utah Total Production through 2020</a:t>
            </a:r>
            <a:endParaRPr lang="en-US" sz="3200" dirty="0">
              <a:solidFill>
                <a:schemeClr val="bg1"/>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pic>
        <p:nvPicPr>
          <p:cNvPr id="15" name="Picture 2"/>
          <p:cNvPicPr>
            <a:picLocks noChangeAspect="1" noChangeArrowheads="1"/>
          </p:cNvPicPr>
          <p:nvPr/>
        </p:nvPicPr>
        <p:blipFill>
          <a:blip r:embed="rId5" cstate="print"/>
          <a:srcRect/>
          <a:stretch>
            <a:fillRect/>
          </a:stretch>
        </p:blipFill>
        <p:spPr bwMode="auto">
          <a:xfrm>
            <a:off x="1956594" y="1297781"/>
            <a:ext cx="11610975" cy="7743825"/>
          </a:xfrm>
          <a:prstGeom prst="rect">
            <a:avLst/>
          </a:prstGeom>
          <a:noFill/>
          <a:ln w="9525">
            <a:noFill/>
            <a:miter lim="800000"/>
            <a:headEnd/>
            <a:tailEnd/>
          </a:ln>
        </p:spPr>
      </p:pic>
      <p:sp>
        <p:nvSpPr>
          <p:cNvPr id="16" name="Rectangle 15"/>
          <p:cNvSpPr/>
          <p:nvPr/>
        </p:nvSpPr>
        <p:spPr>
          <a:xfrm>
            <a:off x="13538994" y="4241006"/>
            <a:ext cx="1981200" cy="990600"/>
          </a:xfrm>
          <a:prstGeom prst="rect">
            <a:avLst/>
          </a:prstGeom>
          <a:solidFill>
            <a:srgbClr val="4F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3538994" y="5460206"/>
            <a:ext cx="1981200" cy="914400"/>
          </a:xfrm>
          <a:prstGeom prst="rect">
            <a:avLst/>
          </a:prstGeom>
          <a:solidFill>
            <a:srgbClr val="4F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3538994" y="6603206"/>
            <a:ext cx="1981200" cy="1219200"/>
          </a:xfrm>
          <a:prstGeom prst="rect">
            <a:avLst/>
          </a:prstGeom>
          <a:solidFill>
            <a:srgbClr val="4F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Narrow" pitchFamily="34" charset="0"/>
              </a:rPr>
              <a:t>~44,000 bpd</a:t>
            </a:r>
          </a:p>
          <a:p>
            <a:r>
              <a:rPr lang="en-US" sz="1600" dirty="0" smtClean="0">
                <a:latin typeface="Arial Narrow" pitchFamily="34" charset="0"/>
              </a:rPr>
              <a:t>Capacity - Maximum </a:t>
            </a:r>
          </a:p>
          <a:p>
            <a:r>
              <a:rPr lang="en-US" sz="1600" dirty="0" smtClean="0">
                <a:latin typeface="Arial Narrow" pitchFamily="34" charset="0"/>
              </a:rPr>
              <a:t>volume reached in Salt </a:t>
            </a:r>
          </a:p>
          <a:p>
            <a:r>
              <a:rPr lang="en-US" sz="1600" dirty="0" smtClean="0">
                <a:latin typeface="Arial Narrow" pitchFamily="34" charset="0"/>
              </a:rPr>
              <a:t>Lake City, UT refineries</a:t>
            </a:r>
            <a:endParaRPr lang="en-US" sz="1600" dirty="0">
              <a:latin typeface="Arial Narrow" pitchFamily="34" charset="0"/>
            </a:endParaRPr>
          </a:p>
        </p:txBody>
      </p:sp>
      <p:sp>
        <p:nvSpPr>
          <p:cNvPr id="21" name="Rectangle 20"/>
          <p:cNvSpPr/>
          <p:nvPr/>
        </p:nvSpPr>
        <p:spPr>
          <a:xfrm>
            <a:off x="13539788" y="4308276"/>
            <a:ext cx="2590006" cy="923330"/>
          </a:xfrm>
          <a:prstGeom prst="rect">
            <a:avLst/>
          </a:prstGeom>
        </p:spPr>
        <p:txBody>
          <a:bodyPr wrap="square">
            <a:spAutoFit/>
          </a:bodyPr>
          <a:lstStyle/>
          <a:p>
            <a:r>
              <a:rPr lang="en-US" sz="2200" b="1" dirty="0" smtClean="0">
                <a:solidFill>
                  <a:schemeClr val="bg1"/>
                </a:solidFill>
                <a:latin typeface="Arial Narrow" pitchFamily="34" charset="0"/>
              </a:rPr>
              <a:t>108,000 bpd</a:t>
            </a:r>
          </a:p>
          <a:p>
            <a:r>
              <a:rPr lang="en-US" sz="1600" dirty="0" smtClean="0">
                <a:solidFill>
                  <a:schemeClr val="bg1"/>
                </a:solidFill>
                <a:latin typeface="Arial Narrow" pitchFamily="34" charset="0"/>
              </a:rPr>
              <a:t>Capacity after Phase 2</a:t>
            </a:r>
          </a:p>
          <a:p>
            <a:r>
              <a:rPr lang="en-US" sz="1600" dirty="0" smtClean="0">
                <a:solidFill>
                  <a:schemeClr val="bg1"/>
                </a:solidFill>
                <a:latin typeface="Arial Narrow" pitchFamily="34" charset="0"/>
              </a:rPr>
              <a:t>Uintah Gateway Project</a:t>
            </a:r>
            <a:endParaRPr lang="en-US" sz="1600" dirty="0">
              <a:solidFill>
                <a:schemeClr val="bg1"/>
              </a:solidFill>
              <a:latin typeface="Arial Narrow" pitchFamily="34" charset="0"/>
            </a:endParaRPr>
          </a:p>
        </p:txBody>
      </p:sp>
      <p:sp>
        <p:nvSpPr>
          <p:cNvPr id="22" name="Rectangle 21"/>
          <p:cNvSpPr/>
          <p:nvPr/>
        </p:nvSpPr>
        <p:spPr>
          <a:xfrm>
            <a:off x="13538994" y="5451276"/>
            <a:ext cx="2590006" cy="923330"/>
          </a:xfrm>
          <a:prstGeom prst="rect">
            <a:avLst/>
          </a:prstGeom>
        </p:spPr>
        <p:txBody>
          <a:bodyPr wrap="square">
            <a:spAutoFit/>
          </a:bodyPr>
          <a:lstStyle/>
          <a:p>
            <a:r>
              <a:rPr lang="en-US" sz="2200" b="1" dirty="0" smtClean="0">
                <a:solidFill>
                  <a:schemeClr val="bg1"/>
                </a:solidFill>
                <a:latin typeface="Arial Narrow" pitchFamily="34" charset="0"/>
              </a:rPr>
              <a:t>88,000 bpd</a:t>
            </a:r>
          </a:p>
          <a:p>
            <a:r>
              <a:rPr lang="en-US" sz="1600" dirty="0" smtClean="0">
                <a:solidFill>
                  <a:schemeClr val="bg1"/>
                </a:solidFill>
                <a:latin typeface="Arial Narrow" pitchFamily="34" charset="0"/>
              </a:rPr>
              <a:t>Capacity after Phase 1</a:t>
            </a:r>
          </a:p>
          <a:p>
            <a:r>
              <a:rPr lang="en-US" sz="1600" dirty="0" smtClean="0">
                <a:solidFill>
                  <a:schemeClr val="bg1"/>
                </a:solidFill>
                <a:latin typeface="Arial Narrow" pitchFamily="34" charset="0"/>
              </a:rPr>
              <a:t>Uintah Gateway Project</a:t>
            </a:r>
            <a:endParaRPr lang="en-US" sz="1600" dirty="0">
              <a:solidFill>
                <a:schemeClr val="bg1"/>
              </a:solidFill>
              <a:latin typeface="Arial Narrow" pitchFamily="34" charset="0"/>
            </a:endParaRPr>
          </a:p>
        </p:txBody>
      </p:sp>
      <p:sp>
        <p:nvSpPr>
          <p:cNvPr id="25"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13</a:t>
            </a:fld>
            <a:endParaRPr lang="en-US" sz="2000" dirty="0">
              <a:solidFill>
                <a:schemeClr val="bg1"/>
              </a:solidFill>
              <a:latin typeface="Arial Narrow" pitchFamily="34" charset="0"/>
            </a:endParaRPr>
          </a:p>
        </p:txBody>
      </p:sp>
      <p:sp>
        <p:nvSpPr>
          <p:cNvPr id="26" name="Rectangle 25"/>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7"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8" name="Rectangle 27"/>
          <p:cNvSpPr/>
          <p:nvPr/>
        </p:nvSpPr>
        <p:spPr>
          <a:xfrm>
            <a:off x="4471194" y="8584406"/>
            <a:ext cx="144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471194" y="8641496"/>
            <a:ext cx="1625701" cy="369332"/>
          </a:xfrm>
          <a:prstGeom prst="rect">
            <a:avLst/>
          </a:prstGeom>
          <a:noFill/>
        </p:spPr>
        <p:txBody>
          <a:bodyPr wrap="none" rtlCol="0">
            <a:spAutoFit/>
          </a:bodyPr>
          <a:lstStyle/>
          <a:p>
            <a:r>
              <a:rPr lang="en-US" sz="1800" b="1" dirty="0" smtClean="0">
                <a:solidFill>
                  <a:schemeClr val="tx1">
                    <a:lumMod val="50000"/>
                    <a:lumOff val="50000"/>
                  </a:schemeClr>
                </a:solidFill>
                <a:latin typeface="Arial Narrow" pitchFamily="34" charset="0"/>
              </a:rPr>
              <a:t>2013 YE Growth</a:t>
            </a:r>
            <a:endParaRPr lang="en-US" sz="1800" b="1" dirty="0">
              <a:solidFill>
                <a:schemeClr val="tx1">
                  <a:lumMod val="50000"/>
                  <a:lumOff val="50000"/>
                </a:schemeClr>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Rail Issues</a:t>
            </a:r>
            <a:endParaRPr lang="en-US" sz="3200" dirty="0">
              <a:solidFill>
                <a:schemeClr val="bg1"/>
              </a:solidFill>
              <a:latin typeface="Arial Narrow" pitchFamily="34" charset="0"/>
            </a:endParaRPr>
          </a:p>
        </p:txBody>
      </p:sp>
      <p:sp>
        <p:nvSpPr>
          <p:cNvPr id="6" name="Rectangle 5"/>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16"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19"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14</a:t>
            </a:fld>
            <a:endParaRPr lang="en-US" sz="2000" dirty="0">
              <a:solidFill>
                <a:schemeClr val="bg1"/>
              </a:solidFill>
              <a:latin typeface="Arial Narrow" pitchFamily="34" charset="0"/>
            </a:endParaRPr>
          </a:p>
        </p:txBody>
      </p:sp>
      <p:sp>
        <p:nvSpPr>
          <p:cNvPr id="20" name="Content Placeholder 2"/>
          <p:cNvSpPr txBox="1">
            <a:spLocks/>
          </p:cNvSpPr>
          <p:nvPr/>
        </p:nvSpPr>
        <p:spPr>
          <a:xfrm>
            <a:off x="2032794" y="1578380"/>
            <a:ext cx="13563600" cy="6929826"/>
          </a:xfrm>
          <a:prstGeom prst="rect">
            <a:avLst/>
          </a:prstGeom>
        </p:spPr>
        <p:txBody>
          <a:bodyPr vert="horz" lIns="169025" tIns="84513" rIns="169025" bIns="84513" rtlCol="0">
            <a:noAutofit/>
          </a:bodyPr>
          <a:lstStyle/>
          <a:p>
            <a:pPr marL="845127" marR="0" lvl="1" indent="0" defTabSz="1690254"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smtClean="0">
              <a:ln>
                <a:noFill/>
              </a:ln>
              <a:solidFill>
                <a:srgbClr val="4F4F4F"/>
              </a:solidFill>
              <a:effectLst/>
              <a:uLnTx/>
              <a:uFillTx/>
              <a:latin typeface="Arial Narrow" pitchFamily="34" charset="0"/>
              <a:ea typeface="+mn-ea"/>
              <a:cs typeface="+mn-cs"/>
            </a:endParaRPr>
          </a:p>
          <a:p>
            <a:pPr marL="0" marR="0" lvl="0" indent="0" defTabSz="1690254" rtl="0" eaLnBrk="1" fontAlgn="auto" latinLnBrk="0" hangingPunct="1">
              <a:lnSpc>
                <a:spcPct val="100000"/>
              </a:lnSpc>
              <a:spcBef>
                <a:spcPct val="20000"/>
              </a:spcBef>
              <a:spcAft>
                <a:spcPts val="0"/>
              </a:spcAft>
              <a:buClrTx/>
              <a:buSzTx/>
              <a:buFont typeface="Wingdings" pitchFamily="2" charset="2"/>
              <a:buChar char="§"/>
              <a:tabLst/>
              <a:defRPr/>
            </a:pPr>
            <a:r>
              <a:rPr kumimoji="0" lang="en-US" sz="2400" b="0" i="0" u="none" strike="noStrike" kern="1200" cap="none" spc="0" normalizeH="0" baseline="0" noProof="0" dirty="0" smtClean="0">
                <a:ln>
                  <a:noFill/>
                </a:ln>
                <a:solidFill>
                  <a:srgbClr val="4F4F4F"/>
                </a:solidFill>
                <a:effectLst/>
                <a:uLnTx/>
                <a:uFillTx/>
                <a:latin typeface="Arial Narrow" pitchFamily="34" charset="0"/>
                <a:ea typeface="+mn-ea"/>
                <a:cs typeface="+mn-cs"/>
              </a:rPr>
              <a:t> </a:t>
            </a:r>
            <a:r>
              <a:rPr kumimoji="0" lang="en-US" sz="2400" b="0" i="0" u="none" strike="noStrike" kern="1200" cap="none" spc="0" normalizeH="0" baseline="0" noProof="0" dirty="0" smtClean="0">
                <a:ln>
                  <a:noFill/>
                </a:ln>
                <a:solidFill>
                  <a:srgbClr val="4F4F4F"/>
                </a:solidFill>
                <a:effectLst/>
                <a:uLnTx/>
                <a:uFillTx/>
                <a:latin typeface="Arial Narrow" pitchFamily="34" charset="0"/>
                <a:ea typeface="+mn-ea"/>
                <a:cs typeface="+mn-cs"/>
              </a:rPr>
              <a:t> </a:t>
            </a:r>
            <a:r>
              <a:rPr kumimoji="0" lang="en-US" sz="2400" b="0" i="0" u="none" strike="noStrike" kern="1200" cap="none" spc="0" normalizeH="0" baseline="0" noProof="0" dirty="0" smtClean="0">
                <a:ln>
                  <a:noFill/>
                </a:ln>
                <a:solidFill>
                  <a:srgbClr val="4F4F4F"/>
                </a:solidFill>
                <a:effectLst/>
                <a:uLnTx/>
                <a:uFillTx/>
                <a:latin typeface="Arial Narrow" pitchFamily="34" charset="0"/>
                <a:ea typeface="+mn-ea"/>
                <a:cs typeface="+mn-cs"/>
              </a:rPr>
              <a:t>Truck to Rail</a:t>
            </a:r>
          </a:p>
          <a:p>
            <a:pPr marL="0" marR="0" lvl="0" indent="0" defTabSz="1690254" rtl="0" eaLnBrk="1" fontAlgn="auto" latinLnBrk="0" hangingPunct="1">
              <a:lnSpc>
                <a:spcPct val="100000"/>
              </a:lnSpc>
              <a:spcBef>
                <a:spcPct val="20000"/>
              </a:spcBef>
              <a:spcAft>
                <a:spcPts val="0"/>
              </a:spcAft>
              <a:buClrTx/>
              <a:buSzTx/>
              <a:buFont typeface="Wingdings" pitchFamily="2" charset="2"/>
              <a:buChar char="§"/>
              <a:tabLst/>
              <a:defRPr/>
            </a:pPr>
            <a:r>
              <a:rPr kumimoji="0" lang="en-US" sz="2400" b="0" i="0" u="none" strike="noStrike" kern="1200" cap="none" spc="0" normalizeH="0" baseline="0" noProof="0" dirty="0" smtClean="0">
                <a:ln>
                  <a:noFill/>
                </a:ln>
                <a:solidFill>
                  <a:srgbClr val="4F4F4F"/>
                </a:solidFill>
                <a:effectLst/>
                <a:uLnTx/>
                <a:uFillTx/>
                <a:latin typeface="Arial Narrow" pitchFamily="34" charset="0"/>
                <a:ea typeface="+mn-ea"/>
                <a:cs typeface="+mn-cs"/>
              </a:rPr>
              <a:t> </a:t>
            </a:r>
            <a:r>
              <a:rPr kumimoji="0" lang="en-US" sz="2400" b="0" i="0" u="none" strike="noStrike" kern="1200" cap="none" spc="0" normalizeH="0" baseline="0" noProof="0" dirty="0" smtClean="0">
                <a:ln>
                  <a:noFill/>
                </a:ln>
                <a:solidFill>
                  <a:srgbClr val="4F4F4F"/>
                </a:solidFill>
                <a:effectLst/>
                <a:uLnTx/>
                <a:uFillTx/>
                <a:latin typeface="Arial Narrow" pitchFamily="34" charset="0"/>
                <a:ea typeface="+mn-ea"/>
                <a:cs typeface="+mn-cs"/>
              </a:rPr>
              <a:t> Shortage </a:t>
            </a:r>
            <a:r>
              <a:rPr kumimoji="0" lang="en-US" sz="2400" b="0" i="0" u="none" strike="noStrike" kern="1200" cap="none" spc="0" normalizeH="0" baseline="0" noProof="0" dirty="0" smtClean="0">
                <a:ln>
                  <a:noFill/>
                </a:ln>
                <a:solidFill>
                  <a:srgbClr val="4F4F4F"/>
                </a:solidFill>
                <a:effectLst/>
                <a:uLnTx/>
                <a:uFillTx/>
                <a:latin typeface="Arial Narrow" pitchFamily="34" charset="0"/>
                <a:ea typeface="+mn-ea"/>
                <a:cs typeface="+mn-cs"/>
              </a:rPr>
              <a:t>of steam coil cars</a:t>
            </a:r>
          </a:p>
          <a:p>
            <a:pPr marL="0" marR="0" lvl="0" indent="0" defTabSz="1690254" rtl="0" eaLnBrk="1" fontAlgn="auto" latinLnBrk="0" hangingPunct="1">
              <a:lnSpc>
                <a:spcPct val="100000"/>
              </a:lnSpc>
              <a:spcBef>
                <a:spcPct val="20000"/>
              </a:spcBef>
              <a:spcAft>
                <a:spcPts val="0"/>
              </a:spcAft>
              <a:buClrTx/>
              <a:buSzTx/>
              <a:buFont typeface="Wingdings" pitchFamily="2" charset="2"/>
              <a:buChar char="§"/>
              <a:tabLst/>
              <a:defRPr/>
            </a:pPr>
            <a:r>
              <a:rPr kumimoji="0" lang="en-US" sz="2400" b="0" i="0" u="none" strike="noStrike" kern="1200" cap="none" spc="0" normalizeH="0" baseline="0" noProof="0" dirty="0" smtClean="0">
                <a:ln>
                  <a:noFill/>
                </a:ln>
                <a:solidFill>
                  <a:srgbClr val="4F4F4F"/>
                </a:solidFill>
                <a:effectLst/>
                <a:uLnTx/>
                <a:uFillTx/>
                <a:latin typeface="Arial Narrow" pitchFamily="34" charset="0"/>
                <a:ea typeface="+mn-ea"/>
                <a:cs typeface="+mn-cs"/>
              </a:rPr>
              <a:t>  </a:t>
            </a:r>
            <a:r>
              <a:rPr kumimoji="0" lang="en-US" sz="2400" b="0" i="0" u="none" strike="noStrike" kern="1200" cap="none" spc="0" normalizeH="0" baseline="0" noProof="0" dirty="0" smtClean="0">
                <a:ln>
                  <a:noFill/>
                </a:ln>
                <a:solidFill>
                  <a:srgbClr val="4F4F4F"/>
                </a:solidFill>
                <a:effectLst/>
                <a:uLnTx/>
                <a:uFillTx/>
                <a:latin typeface="Arial Narrow" pitchFamily="34" charset="0"/>
                <a:ea typeface="+mn-ea"/>
                <a:cs typeface="+mn-cs"/>
              </a:rPr>
              <a:t>Manifest car loading facilities </a:t>
            </a:r>
          </a:p>
        </p:txBody>
      </p:sp>
      <p:pic>
        <p:nvPicPr>
          <p:cNvPr id="7170" name="Picture 2"/>
          <p:cNvPicPr>
            <a:picLocks noChangeAspect="1" noChangeArrowheads="1"/>
          </p:cNvPicPr>
          <p:nvPr/>
        </p:nvPicPr>
        <p:blipFill>
          <a:blip r:embed="rId5" cstate="print"/>
          <a:srcRect/>
          <a:stretch>
            <a:fillRect/>
          </a:stretch>
        </p:blipFill>
        <p:spPr bwMode="auto">
          <a:xfrm>
            <a:off x="2566194" y="4412456"/>
            <a:ext cx="11229975" cy="4781550"/>
          </a:xfrm>
          <a:prstGeom prst="rect">
            <a:avLst/>
          </a:prstGeom>
          <a:noFill/>
          <a:ln w="9525">
            <a:noFill/>
            <a:miter lim="800000"/>
            <a:headEnd/>
            <a:tailEnd/>
          </a:ln>
        </p:spPr>
      </p:pic>
      <p:sp>
        <p:nvSpPr>
          <p:cNvPr id="22" name="Rectangle 21"/>
          <p:cNvSpPr/>
          <p:nvPr/>
        </p:nvSpPr>
        <p:spPr>
          <a:xfrm>
            <a:off x="9525794" y="2068746"/>
            <a:ext cx="8128000" cy="1348061"/>
          </a:xfrm>
          <a:prstGeom prst="rect">
            <a:avLst/>
          </a:prstGeom>
        </p:spPr>
        <p:txBody>
          <a:bodyPr>
            <a:spAutoFit/>
          </a:bodyPr>
          <a:lstStyle/>
          <a:p>
            <a:pPr lvl="0">
              <a:spcBef>
                <a:spcPct val="20000"/>
              </a:spcBef>
              <a:buFont typeface="Wingdings" pitchFamily="2" charset="2"/>
              <a:buChar char="§"/>
              <a:defRPr/>
            </a:pPr>
            <a:r>
              <a:rPr lang="en-US" sz="2400" dirty="0" smtClean="0">
                <a:solidFill>
                  <a:srgbClr val="4F4F4F"/>
                </a:solidFill>
                <a:latin typeface="Arial Narrow" pitchFamily="34" charset="0"/>
              </a:rPr>
              <a:t> </a:t>
            </a:r>
            <a:r>
              <a:rPr lang="en-US" sz="2400" dirty="0" smtClean="0">
                <a:solidFill>
                  <a:srgbClr val="4F4F4F"/>
                </a:solidFill>
                <a:latin typeface="Arial Narrow" pitchFamily="34" charset="0"/>
              </a:rPr>
              <a:t> </a:t>
            </a:r>
            <a:r>
              <a:rPr lang="en-US" sz="2400" dirty="0" smtClean="0">
                <a:solidFill>
                  <a:srgbClr val="4F4F4F"/>
                </a:solidFill>
                <a:latin typeface="Arial Narrow" pitchFamily="34" charset="0"/>
              </a:rPr>
              <a:t>Need steam capable receiving terminal</a:t>
            </a:r>
          </a:p>
          <a:p>
            <a:pPr lvl="0">
              <a:spcBef>
                <a:spcPct val="20000"/>
              </a:spcBef>
              <a:buFont typeface="Wingdings" pitchFamily="2" charset="2"/>
              <a:buChar char="§"/>
              <a:defRPr/>
            </a:pPr>
            <a:r>
              <a:rPr lang="en-US" sz="2400" dirty="0" smtClean="0">
                <a:solidFill>
                  <a:srgbClr val="4F4F4F"/>
                </a:solidFill>
                <a:latin typeface="Arial Narrow" pitchFamily="34" charset="0"/>
              </a:rPr>
              <a:t> </a:t>
            </a:r>
            <a:r>
              <a:rPr lang="en-US" sz="2400" dirty="0" smtClean="0">
                <a:solidFill>
                  <a:srgbClr val="4F4F4F"/>
                </a:solidFill>
                <a:latin typeface="Arial Narrow" pitchFamily="34" charset="0"/>
              </a:rPr>
              <a:t> Difficult </a:t>
            </a:r>
            <a:r>
              <a:rPr lang="en-US" sz="2400" dirty="0" smtClean="0">
                <a:solidFill>
                  <a:srgbClr val="4F4F4F"/>
                </a:solidFill>
                <a:latin typeface="Arial Narrow" pitchFamily="34" charset="0"/>
              </a:rPr>
              <a:t>for refineries to manage</a:t>
            </a:r>
          </a:p>
          <a:p>
            <a:pPr lvl="0">
              <a:spcBef>
                <a:spcPct val="20000"/>
              </a:spcBef>
              <a:buFont typeface="Wingdings" pitchFamily="2" charset="2"/>
              <a:buChar char="§"/>
              <a:defRPr/>
            </a:pPr>
            <a:r>
              <a:rPr lang="en-US" sz="2400" dirty="0" smtClean="0">
                <a:solidFill>
                  <a:srgbClr val="4F4F4F"/>
                </a:solidFill>
                <a:latin typeface="Arial Narrow" pitchFamily="34" charset="0"/>
              </a:rPr>
              <a:t> </a:t>
            </a:r>
            <a:r>
              <a:rPr lang="en-US" sz="2400" dirty="0" smtClean="0">
                <a:solidFill>
                  <a:srgbClr val="4F4F4F"/>
                </a:solidFill>
                <a:latin typeface="Arial Narrow" pitchFamily="34" charset="0"/>
              </a:rPr>
              <a:t> Brent </a:t>
            </a:r>
            <a:r>
              <a:rPr lang="en-US" sz="2400" dirty="0" smtClean="0">
                <a:solidFill>
                  <a:srgbClr val="4F4F4F"/>
                </a:solidFill>
                <a:latin typeface="Arial Narrow" pitchFamily="34" charset="0"/>
              </a:rPr>
              <a:t>to WTI spread</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Black and Yellow Wax Gas-Oil Fraction Requires FCC Cracking</a:t>
            </a:r>
            <a:endParaRPr lang="en-US" sz="3200" dirty="0">
              <a:solidFill>
                <a:schemeClr val="bg1"/>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19"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15</a:t>
            </a:fld>
            <a:endParaRPr lang="en-US" sz="2000" dirty="0">
              <a:solidFill>
                <a:schemeClr val="bg1"/>
              </a:solidFill>
              <a:latin typeface="Arial Narrow" pitchFamily="34" charset="0"/>
            </a:endParaRPr>
          </a:p>
        </p:txBody>
      </p:sp>
      <p:pic>
        <p:nvPicPr>
          <p:cNvPr id="1027" name="Picture 3"/>
          <p:cNvPicPr>
            <a:picLocks noChangeAspect="1" noChangeArrowheads="1"/>
          </p:cNvPicPr>
          <p:nvPr/>
        </p:nvPicPr>
        <p:blipFill>
          <a:blip r:embed="rId5" cstate="print"/>
          <a:srcRect/>
          <a:stretch>
            <a:fillRect/>
          </a:stretch>
        </p:blipFill>
        <p:spPr bwMode="auto">
          <a:xfrm>
            <a:off x="1297421" y="2640806"/>
            <a:ext cx="14679973" cy="5518944"/>
          </a:xfrm>
          <a:prstGeom prst="rect">
            <a:avLst/>
          </a:prstGeom>
          <a:noFill/>
          <a:ln w="9525">
            <a:noFill/>
            <a:miter lim="800000"/>
            <a:headEnd/>
            <a:tailEnd/>
          </a:ln>
        </p:spPr>
      </p:pic>
      <p:sp>
        <p:nvSpPr>
          <p:cNvPr id="20" name="Rectangle 19"/>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1"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srcRect/>
          <a:stretch>
            <a:fillRect/>
          </a:stretch>
        </p:blipFill>
        <p:spPr bwMode="auto">
          <a:xfrm>
            <a:off x="5258663" y="1878806"/>
            <a:ext cx="10866843" cy="5867400"/>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5258663" y="1878806"/>
            <a:ext cx="10866843" cy="5867400"/>
          </a:xfrm>
          <a:prstGeom prst="rect">
            <a:avLst/>
          </a:prstGeom>
          <a:noFill/>
          <a:ln w="9525">
            <a:noFill/>
            <a:miter lim="800000"/>
            <a:headEnd/>
            <a:tailEnd/>
          </a:ln>
        </p:spPr>
      </p:pic>
      <p:pic>
        <p:nvPicPr>
          <p:cNvPr id="7173" name="Picture 5"/>
          <p:cNvPicPr>
            <a:picLocks noChangeAspect="1" noChangeArrowheads="1"/>
          </p:cNvPicPr>
          <p:nvPr/>
        </p:nvPicPr>
        <p:blipFill>
          <a:blip r:embed="rId5" cstate="print"/>
          <a:srcRect/>
          <a:stretch>
            <a:fillRect/>
          </a:stretch>
        </p:blipFill>
        <p:spPr bwMode="auto">
          <a:xfrm>
            <a:off x="5258663" y="1878806"/>
            <a:ext cx="10866843" cy="5867400"/>
          </a:xfrm>
          <a:prstGeom prst="rect">
            <a:avLst/>
          </a:prstGeom>
          <a:noFill/>
          <a:ln w="9525">
            <a:noFill/>
            <a:miter lim="800000"/>
            <a:headEnd/>
            <a:tailEnd/>
          </a:ln>
        </p:spPr>
      </p:pic>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6"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Gateway Project Phases</a:t>
            </a:r>
            <a:endParaRPr lang="en-US" sz="3200" dirty="0">
              <a:solidFill>
                <a:schemeClr val="bg1"/>
              </a:solidFill>
              <a:latin typeface="Arial Narrow" pitchFamily="34" charset="0"/>
            </a:endParaRPr>
          </a:p>
        </p:txBody>
      </p:sp>
      <p:pic>
        <p:nvPicPr>
          <p:cNvPr id="18" name="Picture 3"/>
          <p:cNvPicPr>
            <a:picLocks noChangeAspect="1" noChangeArrowheads="1"/>
          </p:cNvPicPr>
          <p:nvPr/>
        </p:nvPicPr>
        <p:blipFill>
          <a:blip r:embed="rId7" cstate="print"/>
          <a:srcRect/>
          <a:stretch>
            <a:fillRect/>
          </a:stretch>
        </p:blipFill>
        <p:spPr bwMode="auto">
          <a:xfrm>
            <a:off x="13462794" y="9575006"/>
            <a:ext cx="2514601" cy="491431"/>
          </a:xfrm>
          <a:prstGeom prst="rect">
            <a:avLst/>
          </a:prstGeom>
          <a:noFill/>
          <a:ln w="9525">
            <a:noFill/>
            <a:miter lim="800000"/>
            <a:headEnd/>
            <a:tailEnd/>
          </a:ln>
        </p:spPr>
      </p:pic>
      <p:sp>
        <p:nvSpPr>
          <p:cNvPr id="19" name="TextBox 18"/>
          <p:cNvSpPr txBox="1"/>
          <p:nvPr/>
        </p:nvSpPr>
        <p:spPr>
          <a:xfrm>
            <a:off x="1651794" y="1878806"/>
            <a:ext cx="9982200" cy="7201972"/>
          </a:xfrm>
          <a:prstGeom prst="rect">
            <a:avLst/>
          </a:prstGeom>
          <a:noFill/>
        </p:spPr>
        <p:txBody>
          <a:bodyPr wrap="square" rtlCol="0">
            <a:spAutoFit/>
          </a:bodyPr>
          <a:lstStyle/>
          <a:p>
            <a:pPr>
              <a:buFont typeface="Wingdings" pitchFamily="2" charset="2"/>
              <a:buChar char="§"/>
            </a:pPr>
            <a:r>
              <a:rPr lang="en-US" dirty="0" smtClean="0">
                <a:solidFill>
                  <a:srgbClr val="0065A4"/>
                </a:solidFill>
                <a:latin typeface="Arial Narrow" pitchFamily="34" charset="0"/>
              </a:rPr>
              <a:t>  Phase 1</a:t>
            </a:r>
          </a:p>
          <a:p>
            <a:r>
              <a:rPr lang="en-US" sz="2400" dirty="0" smtClean="0">
                <a:solidFill>
                  <a:schemeClr val="tx1">
                    <a:lumMod val="75000"/>
                    <a:lumOff val="25000"/>
                  </a:schemeClr>
                </a:solidFill>
                <a:latin typeface="Arial Narrow" pitchFamily="34" charset="0"/>
              </a:rPr>
              <a:t>    - 44,000 B/D Wax Crude Upgrading</a:t>
            </a:r>
          </a:p>
          <a:p>
            <a:r>
              <a:rPr lang="en-US" sz="2400" dirty="0" smtClean="0">
                <a:solidFill>
                  <a:schemeClr val="tx1">
                    <a:lumMod val="75000"/>
                    <a:lumOff val="25000"/>
                  </a:schemeClr>
                </a:solidFill>
                <a:latin typeface="Arial Narrow" pitchFamily="34" charset="0"/>
              </a:rPr>
              <a:t>    - Immediate Cash Flow</a:t>
            </a:r>
          </a:p>
          <a:p>
            <a:r>
              <a:rPr lang="en-US" sz="2400" dirty="0" smtClean="0">
                <a:solidFill>
                  <a:schemeClr val="tx1">
                    <a:lumMod val="75000"/>
                    <a:lumOff val="25000"/>
                  </a:schemeClr>
                </a:solidFill>
                <a:latin typeface="Arial Narrow" pitchFamily="34" charset="0"/>
              </a:rPr>
              <a:t>    - Develops Industrial Infrastructure</a:t>
            </a:r>
          </a:p>
          <a:p>
            <a:endParaRPr lang="en-US" dirty="0" smtClean="0">
              <a:solidFill>
                <a:schemeClr val="tx1">
                  <a:lumMod val="75000"/>
                  <a:lumOff val="25000"/>
                </a:schemeClr>
              </a:solidFill>
              <a:latin typeface="Arial Narrow" pitchFamily="34" charset="0"/>
            </a:endParaRPr>
          </a:p>
          <a:p>
            <a:pPr>
              <a:buFont typeface="Wingdings" pitchFamily="2" charset="2"/>
              <a:buChar char="§"/>
            </a:pPr>
            <a:r>
              <a:rPr lang="en-US" dirty="0" smtClean="0">
                <a:solidFill>
                  <a:srgbClr val="0065A4"/>
                </a:solidFill>
                <a:latin typeface="Arial Narrow" pitchFamily="34" charset="0"/>
              </a:rPr>
              <a:t>  Phase 1b</a:t>
            </a:r>
          </a:p>
          <a:p>
            <a:r>
              <a:rPr lang="en-US" sz="2400" dirty="0" smtClean="0">
                <a:solidFill>
                  <a:schemeClr val="tx1">
                    <a:lumMod val="75000"/>
                    <a:lumOff val="25000"/>
                  </a:schemeClr>
                </a:solidFill>
                <a:latin typeface="Arial Narrow" pitchFamily="34" charset="0"/>
              </a:rPr>
              <a:t>    - 15,000 B/D Shale Oil </a:t>
            </a:r>
          </a:p>
          <a:p>
            <a:r>
              <a:rPr lang="en-US" sz="2400" dirty="0" smtClean="0">
                <a:solidFill>
                  <a:schemeClr val="tx1">
                    <a:lumMod val="75000"/>
                    <a:lumOff val="25000"/>
                  </a:schemeClr>
                </a:solidFill>
                <a:latin typeface="Arial Narrow" pitchFamily="34" charset="0"/>
              </a:rPr>
              <a:t>      (10,000 bpd – Total S.A)	 </a:t>
            </a:r>
          </a:p>
          <a:p>
            <a:endParaRPr lang="en-US" dirty="0" smtClean="0">
              <a:solidFill>
                <a:schemeClr val="tx1">
                  <a:lumMod val="75000"/>
                  <a:lumOff val="25000"/>
                </a:schemeClr>
              </a:solidFill>
              <a:latin typeface="Arial Narrow" pitchFamily="34" charset="0"/>
            </a:endParaRPr>
          </a:p>
          <a:p>
            <a:pPr>
              <a:buFont typeface="Wingdings" pitchFamily="2" charset="2"/>
              <a:buChar char="§"/>
            </a:pPr>
            <a:r>
              <a:rPr lang="en-US" dirty="0" smtClean="0">
                <a:solidFill>
                  <a:srgbClr val="0065A4"/>
                </a:solidFill>
                <a:latin typeface="Arial Narrow" pitchFamily="34" charset="0"/>
              </a:rPr>
              <a:t>  Phase 2</a:t>
            </a:r>
          </a:p>
          <a:p>
            <a:r>
              <a:rPr lang="en-US" dirty="0" smtClean="0">
                <a:solidFill>
                  <a:schemeClr val="tx1">
                    <a:lumMod val="75000"/>
                    <a:lumOff val="25000"/>
                  </a:schemeClr>
                </a:solidFill>
                <a:latin typeface="Arial Narrow" pitchFamily="34" charset="0"/>
              </a:rPr>
              <a:t>    </a:t>
            </a:r>
            <a:r>
              <a:rPr lang="en-US" sz="2400" dirty="0" smtClean="0">
                <a:solidFill>
                  <a:schemeClr val="tx1">
                    <a:lumMod val="75000"/>
                    <a:lumOff val="25000"/>
                  </a:schemeClr>
                </a:solidFill>
                <a:latin typeface="Arial Narrow" pitchFamily="34" charset="0"/>
              </a:rPr>
              <a:t>- 20,000 B/D of additional Wax </a:t>
            </a:r>
          </a:p>
          <a:p>
            <a:r>
              <a:rPr lang="en-US" sz="2400" dirty="0" smtClean="0">
                <a:solidFill>
                  <a:schemeClr val="tx1">
                    <a:lumMod val="75000"/>
                    <a:lumOff val="25000"/>
                  </a:schemeClr>
                </a:solidFill>
                <a:latin typeface="Arial Narrow" pitchFamily="34" charset="0"/>
              </a:rPr>
              <a:t>        crude Upgrading</a:t>
            </a:r>
          </a:p>
          <a:p>
            <a:endParaRPr lang="en-US" sz="2400" dirty="0" smtClean="0">
              <a:solidFill>
                <a:schemeClr val="tx1">
                  <a:lumMod val="75000"/>
                  <a:lumOff val="25000"/>
                </a:schemeClr>
              </a:solidFill>
              <a:latin typeface="Arial Narrow" pitchFamily="34" charset="0"/>
            </a:endParaRPr>
          </a:p>
          <a:p>
            <a:r>
              <a:rPr lang="en-US" sz="2400" b="1" dirty="0" smtClean="0">
                <a:solidFill>
                  <a:schemeClr val="tx1">
                    <a:lumMod val="75000"/>
                    <a:lumOff val="25000"/>
                  </a:schemeClr>
                </a:solidFill>
                <a:latin typeface="Arial Narrow" pitchFamily="34" charset="0"/>
              </a:rPr>
              <a:t>   </a:t>
            </a:r>
          </a:p>
          <a:p>
            <a:r>
              <a:rPr lang="en-US" sz="2400" b="1" dirty="0" smtClean="0">
                <a:solidFill>
                  <a:schemeClr val="tx1">
                    <a:lumMod val="75000"/>
                    <a:lumOff val="25000"/>
                  </a:schemeClr>
                </a:solidFill>
                <a:latin typeface="Arial Narrow" pitchFamily="34" charset="0"/>
              </a:rPr>
              <a:t>      </a:t>
            </a:r>
          </a:p>
          <a:p>
            <a:endParaRPr lang="en-US" sz="2400" dirty="0" smtClean="0">
              <a:solidFill>
                <a:schemeClr val="tx1">
                  <a:lumMod val="75000"/>
                  <a:lumOff val="25000"/>
                </a:schemeClr>
              </a:solidFill>
              <a:latin typeface="Arial Narrow" pitchFamily="34" charset="0"/>
            </a:endParaRPr>
          </a:p>
          <a:p>
            <a:endParaRPr lang="en-US" sz="2400" dirty="0">
              <a:solidFill>
                <a:schemeClr val="tx1">
                  <a:lumMod val="75000"/>
                  <a:lumOff val="25000"/>
                </a:schemeClr>
              </a:solidFill>
              <a:latin typeface="Arial Narrow" pitchFamily="34" charset="0"/>
            </a:endParaRPr>
          </a:p>
        </p:txBody>
      </p:sp>
      <p:sp>
        <p:nvSpPr>
          <p:cNvPr id="20"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16</a:t>
            </a:fld>
            <a:endParaRPr lang="en-US" sz="2000" dirty="0">
              <a:solidFill>
                <a:schemeClr val="bg1"/>
              </a:solidFill>
              <a:latin typeface="Arial Narrow" pitchFamily="34" charset="0"/>
            </a:endParaRPr>
          </a:p>
        </p:txBody>
      </p:sp>
      <p:sp>
        <p:nvSpPr>
          <p:cNvPr id="21" name="Rectangle 20"/>
          <p:cNvSpPr/>
          <p:nvPr/>
        </p:nvSpPr>
        <p:spPr>
          <a:xfrm>
            <a:off x="2185194" y="7518856"/>
            <a:ext cx="8229600" cy="1446550"/>
          </a:xfrm>
          <a:prstGeom prst="rect">
            <a:avLst/>
          </a:prstGeom>
        </p:spPr>
        <p:txBody>
          <a:bodyPr wrap="square">
            <a:spAutoFit/>
          </a:bodyPr>
          <a:lstStyle/>
          <a:p>
            <a:r>
              <a:rPr lang="en-US" sz="2200" b="1" dirty="0" smtClean="0">
                <a:solidFill>
                  <a:schemeClr val="tx1">
                    <a:lumMod val="75000"/>
                    <a:lumOff val="25000"/>
                  </a:schemeClr>
                </a:solidFill>
                <a:latin typeface="Arial Narrow" pitchFamily="34" charset="0"/>
              </a:rPr>
              <a:t>64,000 – Black and Yellow Wax (Conventional Oil Drilling Production)</a:t>
            </a:r>
          </a:p>
          <a:p>
            <a:r>
              <a:rPr lang="en-US" sz="2200" b="1" dirty="0" smtClean="0">
                <a:solidFill>
                  <a:schemeClr val="tx1">
                    <a:lumMod val="75000"/>
                    <a:lumOff val="25000"/>
                  </a:schemeClr>
                </a:solidFill>
                <a:latin typeface="Arial Narrow" pitchFamily="34" charset="0"/>
              </a:rPr>
              <a:t>15,000 – Shale Oil Upgrading (Toll Processing)</a:t>
            </a:r>
          </a:p>
          <a:p>
            <a:endParaRPr lang="en-US" sz="2200" b="1" dirty="0" smtClean="0">
              <a:solidFill>
                <a:schemeClr val="tx1">
                  <a:lumMod val="75000"/>
                  <a:lumOff val="25000"/>
                </a:schemeClr>
              </a:solidFill>
              <a:latin typeface="Arial Narrow" pitchFamily="34" charset="0"/>
            </a:endParaRPr>
          </a:p>
          <a:p>
            <a:r>
              <a:rPr lang="en-US" sz="2200" b="1" dirty="0" smtClean="0">
                <a:solidFill>
                  <a:schemeClr val="tx1">
                    <a:lumMod val="75000"/>
                    <a:lumOff val="25000"/>
                  </a:schemeClr>
                </a:solidFill>
                <a:latin typeface="Arial Narrow" pitchFamily="34" charset="0"/>
              </a:rPr>
              <a:t>79,000 - TOTAL</a:t>
            </a:r>
            <a:endParaRPr lang="en-US" sz="2200" dirty="0"/>
          </a:p>
        </p:txBody>
      </p:sp>
      <p:sp>
        <p:nvSpPr>
          <p:cNvPr id="23" name="Rectangle 22"/>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4"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171"/>
                                        </p:tgtEl>
                                        <p:attrNameLst>
                                          <p:attrName>style.visibility</p:attrName>
                                        </p:attrNameLst>
                                      </p:cBhvr>
                                      <p:to>
                                        <p:strVal val="visible"/>
                                      </p:to>
                                    </p:set>
                                    <p:animEffect transition="in" filter="fade">
                                      <p:cBhvr>
                                        <p:cTn id="11" dur="1000"/>
                                        <p:tgtEl>
                                          <p:spTgt spid="717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fade">
                                      <p:cBhvr>
                                        <p:cTn id="15" dur="1000"/>
                                        <p:tgtEl>
                                          <p:spTgt spid="717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173"/>
                                        </p:tgtEl>
                                        <p:attrNameLst>
                                          <p:attrName>style.visibility</p:attrName>
                                        </p:attrNameLst>
                                      </p:cBhvr>
                                      <p:to>
                                        <p:strVal val="visible"/>
                                      </p:to>
                                    </p:set>
                                    <p:animEffect transition="in" filter="fade">
                                      <p:cBhvr>
                                        <p:cTn id="19" dur="1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3" cstate="print"/>
          <a:srcRect/>
          <a:stretch>
            <a:fillRect/>
          </a:stretch>
        </p:blipFill>
        <p:spPr bwMode="auto">
          <a:xfrm>
            <a:off x="8357394" y="6108566"/>
            <a:ext cx="4343400" cy="3847440"/>
          </a:xfrm>
          <a:prstGeom prst="rect">
            <a:avLst/>
          </a:prstGeom>
          <a:noFill/>
          <a:ln w="9525">
            <a:noFill/>
            <a:miter lim="800000"/>
            <a:headEnd/>
            <a:tailEnd/>
          </a:ln>
        </p:spPr>
      </p:pic>
      <p:sp>
        <p:nvSpPr>
          <p:cNvPr id="31" name="Rectangle 30"/>
          <p:cNvSpPr/>
          <p:nvPr/>
        </p:nvSpPr>
        <p:spPr>
          <a:xfrm>
            <a:off x="10948194" y="6831806"/>
            <a:ext cx="12192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0795794" y="6831806"/>
            <a:ext cx="1371600" cy="259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849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sp>
        <p:nvSpPr>
          <p:cNvPr id="16" name="Rectangle 15"/>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3"/>
          <p:cNvPicPr>
            <a:picLocks noChangeAspect="1" noChangeArrowheads="1"/>
          </p:cNvPicPr>
          <p:nvPr/>
        </p:nvPicPr>
        <p:blipFill>
          <a:blip r:embed="rId4" cstate="print"/>
          <a:srcRect/>
          <a:stretch>
            <a:fillRect/>
          </a:stretch>
        </p:blipFill>
        <p:spPr bwMode="auto">
          <a:xfrm>
            <a:off x="-24606" y="0"/>
            <a:ext cx="1099156" cy="10203664"/>
          </a:xfrm>
          <a:prstGeom prst="rect">
            <a:avLst/>
          </a:prstGeom>
          <a:noFill/>
          <a:ln w="9525">
            <a:noFill/>
            <a:miter lim="800000"/>
            <a:headEnd/>
            <a:tailEnd/>
          </a:ln>
          <a:effectLst/>
        </p:spPr>
      </p:pic>
      <p:sp>
        <p:nvSpPr>
          <p:cNvPr id="19" name="Rectangle 18"/>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21" name="Picture 3"/>
          <p:cNvPicPr>
            <a:picLocks noChangeAspect="1" noChangeArrowheads="1"/>
          </p:cNvPicPr>
          <p:nvPr/>
        </p:nvPicPr>
        <p:blipFill>
          <a:blip r:embed="rId5" cstate="print"/>
          <a:srcRect/>
          <a:stretch>
            <a:fillRect/>
          </a:stretch>
        </p:blipFill>
        <p:spPr bwMode="auto">
          <a:xfrm>
            <a:off x="13462794" y="9575006"/>
            <a:ext cx="2514601" cy="491431"/>
          </a:xfrm>
          <a:prstGeom prst="rect">
            <a:avLst/>
          </a:prstGeom>
          <a:noFill/>
          <a:ln w="9525">
            <a:noFill/>
            <a:miter lim="800000"/>
            <a:headEnd/>
            <a:tailEnd/>
          </a:ln>
        </p:spPr>
      </p:pic>
      <p:sp>
        <p:nvSpPr>
          <p:cNvPr id="13" name="Rectangle 12"/>
          <p:cNvSpPr/>
          <p:nvPr/>
        </p:nvSpPr>
        <p:spPr>
          <a:xfrm>
            <a:off x="8433594" y="4926806"/>
            <a:ext cx="7467600" cy="749547"/>
          </a:xfrm>
          <a:prstGeom prst="rect">
            <a:avLst/>
          </a:prstGeom>
        </p:spPr>
        <p:txBody>
          <a:bodyPr wrap="square" lIns="102225" tIns="51109" rIns="102225" bIns="51109">
            <a:spAutoFit/>
          </a:bodyPr>
          <a:lstStyle/>
          <a:p>
            <a:r>
              <a:rPr lang="en-US" sz="4200" b="1" dirty="0" smtClean="0">
                <a:solidFill>
                  <a:schemeClr val="tx1">
                    <a:lumMod val="75000"/>
                    <a:lumOff val="25000"/>
                  </a:schemeClr>
                </a:solidFill>
                <a:latin typeface="Arial Narrow" pitchFamily="34" charset="0"/>
              </a:rPr>
              <a:t>II – Uintah Gateway Products</a:t>
            </a:r>
          </a:p>
        </p:txBody>
      </p:sp>
      <p:sp>
        <p:nvSpPr>
          <p:cNvPr id="14" name="Rectangle 13"/>
          <p:cNvSpPr/>
          <p:nvPr/>
        </p:nvSpPr>
        <p:spPr>
          <a:xfrm>
            <a:off x="6833394" y="3555206"/>
            <a:ext cx="9067800" cy="1072712"/>
          </a:xfrm>
          <a:prstGeom prst="rect">
            <a:avLst/>
          </a:prstGeom>
        </p:spPr>
        <p:txBody>
          <a:bodyPr wrap="square" lIns="102225" tIns="51109" rIns="102225" bIns="51109">
            <a:spAutoFit/>
          </a:bodyPr>
          <a:lstStyle/>
          <a:p>
            <a:pPr algn="r"/>
            <a:r>
              <a:rPr lang="en-US" sz="6300" b="1" dirty="0" smtClean="0">
                <a:solidFill>
                  <a:srgbClr val="0070C0"/>
                </a:solidFill>
                <a:latin typeface="Arial Narrow" pitchFamily="34" charset="0"/>
              </a:rPr>
              <a:t>Uintah Gateway Project</a:t>
            </a:r>
            <a:endParaRPr lang="en-US" sz="6300" b="1" dirty="0" smtClean="0">
              <a:solidFill>
                <a:schemeClr val="tx1">
                  <a:lumMod val="75000"/>
                  <a:lumOff val="25000"/>
                </a:schemeClr>
              </a:solidFill>
              <a:latin typeface="Arial Narrow" pitchFamily="34" charset="0"/>
            </a:endParaRPr>
          </a:p>
        </p:txBody>
      </p:sp>
      <p:cxnSp>
        <p:nvCxnSpPr>
          <p:cNvPr id="22" name="Straight Connector 21"/>
          <p:cNvCxnSpPr/>
          <p:nvPr/>
        </p:nvCxnSpPr>
        <p:spPr>
          <a:xfrm>
            <a:off x="8509794" y="4850606"/>
            <a:ext cx="7315200" cy="1588"/>
          </a:xfrm>
          <a:prstGeom prst="line">
            <a:avLst/>
          </a:prstGeom>
        </p:spPr>
        <p:style>
          <a:lnRef idx="1">
            <a:schemeClr val="dk1"/>
          </a:lnRef>
          <a:fillRef idx="0">
            <a:schemeClr val="dk1"/>
          </a:fillRef>
          <a:effectRef idx="0">
            <a:schemeClr val="dk1"/>
          </a:effectRef>
          <a:fontRef idx="minor">
            <a:schemeClr val="tx1"/>
          </a:fontRef>
        </p:style>
      </p:cxnSp>
      <p:sp>
        <p:nvSpPr>
          <p:cNvPr id="15"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4"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17</a:t>
            </a:fld>
            <a:endParaRPr lang="en-US" sz="2000" dirty="0">
              <a:solidFill>
                <a:schemeClr val="bg1"/>
              </a:solidFill>
              <a:latin typeface="Arial Narrow" pitchFamily="34" charset="0"/>
            </a:endParaRPr>
          </a:p>
        </p:txBody>
      </p:sp>
      <p:sp>
        <p:nvSpPr>
          <p:cNvPr id="26" name="TextBox 25"/>
          <p:cNvSpPr txBox="1"/>
          <p:nvPr/>
        </p:nvSpPr>
        <p:spPr>
          <a:xfrm>
            <a:off x="10719594" y="6966585"/>
            <a:ext cx="744114" cy="246221"/>
          </a:xfrm>
          <a:prstGeom prst="rect">
            <a:avLst/>
          </a:prstGeom>
          <a:noFill/>
        </p:spPr>
        <p:txBody>
          <a:bodyPr wrap="none" rtlCol="0">
            <a:spAutoFit/>
          </a:bodyPr>
          <a:lstStyle/>
          <a:p>
            <a:r>
              <a:rPr lang="en-US" sz="1000" dirty="0" smtClean="0">
                <a:solidFill>
                  <a:schemeClr val="tx1">
                    <a:lumMod val="50000"/>
                    <a:lumOff val="50000"/>
                  </a:schemeClr>
                </a:solidFill>
                <a:latin typeface="Arial Narrow" pitchFamily="34" charset="0"/>
              </a:rPr>
              <a:t>Refinery BB</a:t>
            </a:r>
            <a:endParaRPr lang="en-US" sz="1000" dirty="0">
              <a:solidFill>
                <a:schemeClr val="tx1">
                  <a:lumMod val="50000"/>
                  <a:lumOff val="50000"/>
                </a:schemeClr>
              </a:solidFill>
              <a:latin typeface="Arial Narrow" pitchFamily="34" charset="0"/>
            </a:endParaRPr>
          </a:p>
        </p:txBody>
      </p:sp>
      <p:sp>
        <p:nvSpPr>
          <p:cNvPr id="27" name="TextBox 26"/>
          <p:cNvSpPr txBox="1"/>
          <p:nvPr/>
        </p:nvSpPr>
        <p:spPr>
          <a:xfrm>
            <a:off x="10719594" y="7118985"/>
            <a:ext cx="744114" cy="246221"/>
          </a:xfrm>
          <a:prstGeom prst="rect">
            <a:avLst/>
          </a:prstGeom>
          <a:noFill/>
        </p:spPr>
        <p:txBody>
          <a:bodyPr wrap="none" rtlCol="0">
            <a:spAutoFit/>
          </a:bodyPr>
          <a:lstStyle/>
          <a:p>
            <a:r>
              <a:rPr lang="en-US" sz="1000" dirty="0" smtClean="0">
                <a:solidFill>
                  <a:schemeClr val="tx1">
                    <a:lumMod val="50000"/>
                    <a:lumOff val="50000"/>
                  </a:schemeClr>
                </a:solidFill>
                <a:latin typeface="Arial Narrow" pitchFamily="34" charset="0"/>
              </a:rPr>
              <a:t>Refinery PP</a:t>
            </a:r>
            <a:endParaRPr lang="en-US" sz="1000" dirty="0">
              <a:solidFill>
                <a:schemeClr val="tx1">
                  <a:lumMod val="50000"/>
                  <a:lumOff val="50000"/>
                </a:schemeClr>
              </a:solidFill>
              <a:latin typeface="Arial Narrow" pitchFamily="34" charset="0"/>
            </a:endParaRPr>
          </a:p>
        </p:txBody>
      </p:sp>
      <p:sp>
        <p:nvSpPr>
          <p:cNvPr id="28" name="TextBox 27"/>
          <p:cNvSpPr txBox="1"/>
          <p:nvPr/>
        </p:nvSpPr>
        <p:spPr>
          <a:xfrm>
            <a:off x="10719594" y="7365206"/>
            <a:ext cx="957313" cy="246221"/>
          </a:xfrm>
          <a:prstGeom prst="rect">
            <a:avLst/>
          </a:prstGeom>
          <a:noFill/>
        </p:spPr>
        <p:txBody>
          <a:bodyPr wrap="none" rtlCol="0">
            <a:spAutoFit/>
          </a:bodyPr>
          <a:lstStyle/>
          <a:p>
            <a:r>
              <a:rPr lang="en-US" sz="1000" dirty="0" smtClean="0">
                <a:solidFill>
                  <a:schemeClr val="tx1">
                    <a:lumMod val="50000"/>
                    <a:lumOff val="50000"/>
                  </a:schemeClr>
                </a:solidFill>
                <a:latin typeface="Arial Narrow" pitchFamily="34" charset="0"/>
              </a:rPr>
              <a:t>Uintah Syncrude</a:t>
            </a:r>
            <a:endParaRPr lang="en-US" sz="1000" dirty="0">
              <a:solidFill>
                <a:schemeClr val="tx1">
                  <a:lumMod val="50000"/>
                  <a:lumOff val="50000"/>
                </a:schemeClr>
              </a:solidFill>
              <a:latin typeface="Arial Narrow" pitchFamily="34" charset="0"/>
            </a:endParaRPr>
          </a:p>
        </p:txBody>
      </p:sp>
      <p:sp>
        <p:nvSpPr>
          <p:cNvPr id="29" name="TextBox 28"/>
          <p:cNvSpPr txBox="1"/>
          <p:nvPr/>
        </p:nvSpPr>
        <p:spPr>
          <a:xfrm>
            <a:off x="10719594" y="7898606"/>
            <a:ext cx="590226" cy="246221"/>
          </a:xfrm>
          <a:prstGeom prst="rect">
            <a:avLst/>
          </a:prstGeom>
          <a:noFill/>
        </p:spPr>
        <p:txBody>
          <a:bodyPr wrap="none" rtlCol="0">
            <a:spAutoFit/>
          </a:bodyPr>
          <a:lstStyle/>
          <a:p>
            <a:r>
              <a:rPr lang="en-US" sz="1000" dirty="0" smtClean="0">
                <a:solidFill>
                  <a:schemeClr val="tx1">
                    <a:lumMod val="50000"/>
                    <a:lumOff val="50000"/>
                  </a:schemeClr>
                </a:solidFill>
                <a:latin typeface="Arial Narrow" pitchFamily="34" charset="0"/>
              </a:rPr>
              <a:t>Uintah D</a:t>
            </a:r>
            <a:endParaRPr lang="en-US" sz="1000" dirty="0">
              <a:solidFill>
                <a:schemeClr val="tx1">
                  <a:lumMod val="50000"/>
                  <a:lumOff val="50000"/>
                </a:schemeClr>
              </a:solidFill>
              <a:latin typeface="Arial Narrow" pitchFamily="34" charset="0"/>
            </a:endParaRPr>
          </a:p>
        </p:txBody>
      </p:sp>
      <p:sp>
        <p:nvSpPr>
          <p:cNvPr id="30" name="TextBox 29"/>
          <p:cNvSpPr txBox="1"/>
          <p:nvPr/>
        </p:nvSpPr>
        <p:spPr>
          <a:xfrm>
            <a:off x="10719594" y="8642985"/>
            <a:ext cx="720069" cy="246221"/>
          </a:xfrm>
          <a:prstGeom prst="rect">
            <a:avLst/>
          </a:prstGeom>
          <a:noFill/>
        </p:spPr>
        <p:txBody>
          <a:bodyPr wrap="none" rtlCol="0">
            <a:spAutoFit/>
          </a:bodyPr>
          <a:lstStyle/>
          <a:p>
            <a:r>
              <a:rPr lang="en-US" sz="1000" dirty="0" smtClean="0">
                <a:solidFill>
                  <a:schemeClr val="tx1">
                    <a:lumMod val="50000"/>
                    <a:lumOff val="50000"/>
                  </a:schemeClr>
                </a:solidFill>
                <a:latin typeface="Arial Narrow" pitchFamily="34" charset="0"/>
              </a:rPr>
              <a:t>Uintah Plus</a:t>
            </a:r>
            <a:endParaRPr lang="en-US" sz="1000" dirty="0">
              <a:solidFill>
                <a:schemeClr val="tx1">
                  <a:lumMod val="50000"/>
                  <a:lumOff val="50000"/>
                </a:schemeClr>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a:blip r:embed="rId3" cstate="print"/>
          <a:srcRect/>
          <a:stretch>
            <a:fillRect/>
          </a:stretch>
        </p:blipFill>
        <p:spPr bwMode="auto">
          <a:xfrm>
            <a:off x="3251994" y="1497806"/>
            <a:ext cx="4238625" cy="7096125"/>
          </a:xfrm>
          <a:prstGeom prst="rect">
            <a:avLst/>
          </a:prstGeom>
          <a:noFill/>
          <a:ln w="9525">
            <a:noFill/>
            <a:miter lim="800000"/>
            <a:headEnd/>
            <a:tailEnd/>
          </a:ln>
        </p:spPr>
      </p:pic>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4"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Gateway Products</a:t>
            </a:r>
            <a:endParaRPr lang="en-US" sz="3200" dirty="0">
              <a:solidFill>
                <a:schemeClr val="bg1"/>
              </a:solidFill>
              <a:latin typeface="Arial Narrow" pitchFamily="34" charset="0"/>
            </a:endParaRPr>
          </a:p>
        </p:txBody>
      </p:sp>
      <p:sp>
        <p:nvSpPr>
          <p:cNvPr id="6" name="Rectangle 5"/>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18" name="Picture 3"/>
          <p:cNvPicPr>
            <a:picLocks noChangeAspect="1" noChangeArrowheads="1"/>
          </p:cNvPicPr>
          <p:nvPr/>
        </p:nvPicPr>
        <p:blipFill>
          <a:blip r:embed="rId5" cstate="print"/>
          <a:srcRect/>
          <a:stretch>
            <a:fillRect/>
          </a:stretch>
        </p:blipFill>
        <p:spPr bwMode="auto">
          <a:xfrm>
            <a:off x="13462794" y="9575006"/>
            <a:ext cx="2514601" cy="491431"/>
          </a:xfrm>
          <a:prstGeom prst="rect">
            <a:avLst/>
          </a:prstGeom>
          <a:noFill/>
          <a:ln w="9525">
            <a:noFill/>
            <a:miter lim="800000"/>
            <a:headEnd/>
            <a:tailEnd/>
          </a:ln>
        </p:spPr>
      </p:pic>
      <p:sp>
        <p:nvSpPr>
          <p:cNvPr id="15" name="Content Placeholder 2"/>
          <p:cNvSpPr txBox="1">
            <a:spLocks/>
          </p:cNvSpPr>
          <p:nvPr/>
        </p:nvSpPr>
        <p:spPr>
          <a:xfrm>
            <a:off x="9652794" y="2183606"/>
            <a:ext cx="8153400" cy="7162800"/>
          </a:xfrm>
          <a:prstGeom prst="rect">
            <a:avLst/>
          </a:prstGeom>
        </p:spPr>
        <p:txBody>
          <a:bodyPr vert="horz" lIns="150758" tIns="75378" rIns="150758" bIns="75378" rtlCol="0">
            <a:noAutofit/>
          </a:bodyPr>
          <a:lstStyle/>
          <a:p>
            <a:r>
              <a:rPr lang="en-US" b="1" dirty="0" smtClean="0">
                <a:solidFill>
                  <a:srgbClr val="0065A4"/>
                </a:solidFill>
                <a:latin typeface="Arial Narrow" pitchFamily="34" charset="0"/>
              </a:rPr>
              <a:t>Refinery BB</a:t>
            </a:r>
          </a:p>
          <a:p>
            <a:r>
              <a:rPr lang="en-US" sz="2400" dirty="0" err="1" smtClean="0">
                <a:solidFill>
                  <a:srgbClr val="4F4F4F"/>
                </a:solidFill>
                <a:latin typeface="Arial Narrow" pitchFamily="34" charset="0"/>
              </a:rPr>
              <a:t>Olefinic</a:t>
            </a:r>
            <a:r>
              <a:rPr lang="en-US" sz="2400" dirty="0" smtClean="0">
                <a:solidFill>
                  <a:srgbClr val="4F4F4F"/>
                </a:solidFill>
                <a:latin typeface="Arial Narrow" pitchFamily="34" charset="0"/>
              </a:rPr>
              <a:t> LPGs (Butane/</a:t>
            </a:r>
            <a:r>
              <a:rPr lang="en-US" sz="2400" dirty="0" err="1" smtClean="0">
                <a:solidFill>
                  <a:srgbClr val="4F4F4F"/>
                </a:solidFill>
                <a:latin typeface="Arial Narrow" pitchFamily="34" charset="0"/>
              </a:rPr>
              <a:t>Butylene</a:t>
            </a:r>
            <a:r>
              <a:rPr lang="en-US" sz="2400" dirty="0" smtClean="0">
                <a:solidFill>
                  <a:srgbClr val="4F4F4F"/>
                </a:solidFill>
                <a:latin typeface="Arial Narrow" pitchFamily="34" charset="0"/>
              </a:rPr>
              <a:t>)</a:t>
            </a:r>
          </a:p>
          <a:p>
            <a:endParaRPr lang="en-US" b="1" dirty="0" smtClean="0">
              <a:solidFill>
                <a:srgbClr val="0065A4"/>
              </a:solidFill>
              <a:latin typeface="Arial Narrow" pitchFamily="34" charset="0"/>
            </a:endParaRPr>
          </a:p>
          <a:p>
            <a:r>
              <a:rPr lang="en-US" b="1" dirty="0" smtClean="0">
                <a:solidFill>
                  <a:srgbClr val="0065A4"/>
                </a:solidFill>
                <a:latin typeface="Arial Narrow" pitchFamily="34" charset="0"/>
              </a:rPr>
              <a:t>Refinery PP</a:t>
            </a:r>
          </a:p>
          <a:p>
            <a:r>
              <a:rPr lang="en-US" sz="2400" dirty="0" err="1" smtClean="0">
                <a:solidFill>
                  <a:srgbClr val="4F4F4F"/>
                </a:solidFill>
                <a:latin typeface="Arial Narrow" pitchFamily="34" charset="0"/>
              </a:rPr>
              <a:t>Olefinic</a:t>
            </a:r>
            <a:r>
              <a:rPr lang="en-US" sz="2400" dirty="0" smtClean="0">
                <a:solidFill>
                  <a:srgbClr val="4F4F4F"/>
                </a:solidFill>
                <a:latin typeface="Arial Narrow" pitchFamily="34" charset="0"/>
              </a:rPr>
              <a:t> LPGs (Propane/Propylene)</a:t>
            </a:r>
          </a:p>
          <a:p>
            <a:pPr lvl="1"/>
            <a:endParaRPr lang="en-US" dirty="0" smtClean="0">
              <a:solidFill>
                <a:srgbClr val="4F4F4F"/>
              </a:solidFill>
              <a:latin typeface="Arial Narrow" pitchFamily="34" charset="0"/>
            </a:endParaRPr>
          </a:p>
          <a:p>
            <a:r>
              <a:rPr lang="en-US" b="1" dirty="0" smtClean="0">
                <a:solidFill>
                  <a:srgbClr val="0065A4"/>
                </a:solidFill>
                <a:latin typeface="Arial Narrow" pitchFamily="34" charset="0"/>
              </a:rPr>
              <a:t>Uintah Syncrude</a:t>
            </a:r>
            <a:endParaRPr lang="en-US" dirty="0" smtClean="0">
              <a:solidFill>
                <a:srgbClr val="4F4F4F"/>
              </a:solidFill>
              <a:latin typeface="Arial Narrow" pitchFamily="34" charset="0"/>
            </a:endParaRPr>
          </a:p>
          <a:p>
            <a:endParaRPr lang="en-US" dirty="0" smtClean="0">
              <a:solidFill>
                <a:srgbClr val="4F4F4F"/>
              </a:solidFill>
              <a:latin typeface="Arial Narrow" pitchFamily="34" charset="0"/>
            </a:endParaRPr>
          </a:p>
          <a:p>
            <a:r>
              <a:rPr lang="en-US" b="1" dirty="0" smtClean="0">
                <a:solidFill>
                  <a:srgbClr val="0065A4"/>
                </a:solidFill>
                <a:latin typeface="Arial Narrow" pitchFamily="34" charset="0"/>
              </a:rPr>
              <a:t>Uintah D</a:t>
            </a:r>
            <a:endParaRPr lang="en-US" sz="2400" b="1" dirty="0" smtClean="0">
              <a:solidFill>
                <a:srgbClr val="0065A4"/>
              </a:solidFill>
              <a:latin typeface="Arial Narrow" pitchFamily="34" charset="0"/>
            </a:endParaRPr>
          </a:p>
          <a:p>
            <a:r>
              <a:rPr lang="en-US" sz="2400" dirty="0" smtClean="0">
                <a:solidFill>
                  <a:srgbClr val="4F4F4F"/>
                </a:solidFill>
                <a:latin typeface="Arial Narrow" pitchFamily="34" charset="0"/>
              </a:rPr>
              <a:t>Ultra Low Sulfur Diesel </a:t>
            </a:r>
            <a:r>
              <a:rPr lang="en-US" sz="2400" dirty="0" err="1" smtClean="0">
                <a:solidFill>
                  <a:srgbClr val="4F4F4F"/>
                </a:solidFill>
                <a:latin typeface="Arial Narrow" pitchFamily="34" charset="0"/>
              </a:rPr>
              <a:t>Blendstock</a:t>
            </a:r>
            <a:r>
              <a:rPr lang="en-US" sz="2400" dirty="0" smtClean="0">
                <a:solidFill>
                  <a:srgbClr val="4F4F4F"/>
                </a:solidFill>
                <a:latin typeface="Arial Narrow" pitchFamily="34" charset="0"/>
              </a:rPr>
              <a:t> </a:t>
            </a:r>
            <a:endParaRPr lang="en-US" sz="2400" b="1" dirty="0" smtClean="0">
              <a:solidFill>
                <a:srgbClr val="0065A4"/>
              </a:solidFill>
              <a:latin typeface="Arial Narrow" pitchFamily="34" charset="0"/>
            </a:endParaRPr>
          </a:p>
          <a:p>
            <a:endParaRPr lang="en-US" b="1" dirty="0" smtClean="0">
              <a:solidFill>
                <a:srgbClr val="0065A4"/>
              </a:solidFill>
              <a:latin typeface="Arial Narrow" pitchFamily="34" charset="0"/>
            </a:endParaRPr>
          </a:p>
          <a:p>
            <a:r>
              <a:rPr lang="en-US" b="1" dirty="0" smtClean="0">
                <a:solidFill>
                  <a:srgbClr val="0065A4"/>
                </a:solidFill>
                <a:latin typeface="Arial Narrow" pitchFamily="34" charset="0"/>
              </a:rPr>
              <a:t>Uintah Plus</a:t>
            </a:r>
          </a:p>
          <a:p>
            <a:r>
              <a:rPr lang="en-US" sz="2400" dirty="0" smtClean="0">
                <a:solidFill>
                  <a:srgbClr val="4F4F4F"/>
                </a:solidFill>
                <a:latin typeface="Arial Narrow" pitchFamily="34" charset="0"/>
              </a:rPr>
              <a:t>Gasoline </a:t>
            </a:r>
            <a:r>
              <a:rPr lang="en-US" sz="2400" dirty="0" err="1" smtClean="0">
                <a:solidFill>
                  <a:srgbClr val="4F4F4F"/>
                </a:solidFill>
                <a:latin typeface="Arial Narrow" pitchFamily="34" charset="0"/>
              </a:rPr>
              <a:t>Blendstock</a:t>
            </a:r>
            <a:endParaRPr lang="en-US" sz="2400" dirty="0" smtClean="0">
              <a:solidFill>
                <a:srgbClr val="4F4F4F"/>
              </a:solidFill>
              <a:latin typeface="Arial Narrow" pitchFamily="34" charset="0"/>
            </a:endParaRPr>
          </a:p>
          <a:p>
            <a:pPr>
              <a:buFont typeface="Wingdings" pitchFamily="2" charset="2"/>
              <a:buChar char="§"/>
            </a:pPr>
            <a:endParaRPr lang="en-US" b="1" dirty="0" smtClean="0">
              <a:solidFill>
                <a:srgbClr val="0065A4"/>
              </a:solidFill>
              <a:latin typeface="Arial Narrow" pitchFamily="34" charset="0"/>
            </a:endParaRPr>
          </a:p>
          <a:p>
            <a:pPr>
              <a:buFont typeface="Wingdings" pitchFamily="2" charset="2"/>
              <a:buChar char="§"/>
            </a:pPr>
            <a:endParaRPr lang="en-US" dirty="0" smtClean="0">
              <a:solidFill>
                <a:srgbClr val="4F4F4F"/>
              </a:solidFill>
              <a:latin typeface="Arial Narrow" pitchFamily="34" charset="0"/>
            </a:endParaRPr>
          </a:p>
        </p:txBody>
      </p:sp>
      <p:pic>
        <p:nvPicPr>
          <p:cNvPr id="2052" name="Picture 4"/>
          <p:cNvPicPr>
            <a:picLocks noChangeAspect="1" noChangeArrowheads="1"/>
          </p:cNvPicPr>
          <p:nvPr/>
        </p:nvPicPr>
        <p:blipFill>
          <a:blip r:embed="rId6" cstate="print"/>
          <a:srcRect/>
          <a:stretch>
            <a:fillRect/>
          </a:stretch>
        </p:blipFill>
        <p:spPr bwMode="auto">
          <a:xfrm>
            <a:off x="9271794" y="2336006"/>
            <a:ext cx="333375" cy="333375"/>
          </a:xfrm>
          <a:prstGeom prst="rect">
            <a:avLst/>
          </a:prstGeom>
          <a:noFill/>
          <a:ln w="9525">
            <a:noFill/>
            <a:miter lim="800000"/>
            <a:headEnd/>
            <a:tailEnd/>
          </a:ln>
        </p:spPr>
      </p:pic>
      <p:pic>
        <p:nvPicPr>
          <p:cNvPr id="2053" name="Picture 5"/>
          <p:cNvPicPr>
            <a:picLocks noChangeAspect="1" noChangeArrowheads="1"/>
          </p:cNvPicPr>
          <p:nvPr/>
        </p:nvPicPr>
        <p:blipFill>
          <a:blip r:embed="rId7" cstate="print"/>
          <a:srcRect/>
          <a:stretch>
            <a:fillRect/>
          </a:stretch>
        </p:blipFill>
        <p:spPr bwMode="auto">
          <a:xfrm>
            <a:off x="9271794" y="3755231"/>
            <a:ext cx="333375" cy="333375"/>
          </a:xfrm>
          <a:prstGeom prst="rect">
            <a:avLst/>
          </a:prstGeom>
          <a:noFill/>
          <a:ln w="9525">
            <a:noFill/>
            <a:miter lim="800000"/>
            <a:headEnd/>
            <a:tailEnd/>
          </a:ln>
        </p:spPr>
      </p:pic>
      <p:pic>
        <p:nvPicPr>
          <p:cNvPr id="2054" name="Picture 6"/>
          <p:cNvPicPr>
            <a:picLocks noChangeAspect="1" noChangeArrowheads="1"/>
          </p:cNvPicPr>
          <p:nvPr/>
        </p:nvPicPr>
        <p:blipFill>
          <a:blip r:embed="rId8" cstate="print"/>
          <a:srcRect/>
          <a:stretch>
            <a:fillRect/>
          </a:stretch>
        </p:blipFill>
        <p:spPr bwMode="auto">
          <a:xfrm>
            <a:off x="9271794" y="5126831"/>
            <a:ext cx="333375" cy="333375"/>
          </a:xfrm>
          <a:prstGeom prst="rect">
            <a:avLst/>
          </a:prstGeom>
          <a:noFill/>
          <a:ln w="9525">
            <a:noFill/>
            <a:miter lim="800000"/>
            <a:headEnd/>
            <a:tailEnd/>
          </a:ln>
        </p:spPr>
      </p:pic>
      <p:pic>
        <p:nvPicPr>
          <p:cNvPr id="2055" name="Picture 7"/>
          <p:cNvPicPr>
            <a:picLocks noChangeAspect="1" noChangeArrowheads="1"/>
          </p:cNvPicPr>
          <p:nvPr/>
        </p:nvPicPr>
        <p:blipFill>
          <a:blip r:embed="rId9" cstate="print"/>
          <a:srcRect/>
          <a:stretch>
            <a:fillRect/>
          </a:stretch>
        </p:blipFill>
        <p:spPr bwMode="auto">
          <a:xfrm>
            <a:off x="9271794" y="6117431"/>
            <a:ext cx="333375" cy="333375"/>
          </a:xfrm>
          <a:prstGeom prst="rect">
            <a:avLst/>
          </a:prstGeom>
          <a:noFill/>
          <a:ln w="9525">
            <a:noFill/>
            <a:miter lim="800000"/>
            <a:headEnd/>
            <a:tailEnd/>
          </a:ln>
        </p:spPr>
      </p:pic>
      <p:pic>
        <p:nvPicPr>
          <p:cNvPr id="2056" name="Picture 8"/>
          <p:cNvPicPr>
            <a:picLocks noChangeAspect="1" noChangeArrowheads="1"/>
          </p:cNvPicPr>
          <p:nvPr/>
        </p:nvPicPr>
        <p:blipFill>
          <a:blip r:embed="rId10" cstate="print"/>
          <a:srcRect/>
          <a:stretch>
            <a:fillRect/>
          </a:stretch>
        </p:blipFill>
        <p:spPr bwMode="auto">
          <a:xfrm>
            <a:off x="9271794" y="7489031"/>
            <a:ext cx="333375" cy="333375"/>
          </a:xfrm>
          <a:prstGeom prst="rect">
            <a:avLst/>
          </a:prstGeom>
          <a:noFill/>
          <a:ln w="9525">
            <a:noFill/>
            <a:miter lim="800000"/>
            <a:headEnd/>
            <a:tailEnd/>
          </a:ln>
        </p:spPr>
      </p:pic>
      <p:sp>
        <p:nvSpPr>
          <p:cNvPr id="26"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7"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18</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849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sp>
        <p:nvSpPr>
          <p:cNvPr id="16" name="Rectangle 15"/>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pic>
        <p:nvPicPr>
          <p:cNvPr id="21"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13" name="Rectangle 12"/>
          <p:cNvSpPr/>
          <p:nvPr/>
        </p:nvSpPr>
        <p:spPr>
          <a:xfrm>
            <a:off x="8433594" y="5043260"/>
            <a:ext cx="7467600" cy="749547"/>
          </a:xfrm>
          <a:prstGeom prst="rect">
            <a:avLst/>
          </a:prstGeom>
        </p:spPr>
        <p:txBody>
          <a:bodyPr wrap="square" lIns="102225" tIns="51109" rIns="102225" bIns="51109">
            <a:spAutoFit/>
          </a:bodyPr>
          <a:lstStyle/>
          <a:p>
            <a:r>
              <a:rPr lang="en-US" sz="4200" b="1" dirty="0" smtClean="0">
                <a:solidFill>
                  <a:schemeClr val="tx1">
                    <a:lumMod val="75000"/>
                    <a:lumOff val="25000"/>
                  </a:schemeClr>
                </a:solidFill>
                <a:latin typeface="Arial Narrow" pitchFamily="34" charset="0"/>
              </a:rPr>
              <a:t>III- Project Location</a:t>
            </a:r>
          </a:p>
        </p:txBody>
      </p:sp>
      <p:sp>
        <p:nvSpPr>
          <p:cNvPr id="14" name="Rectangle 13"/>
          <p:cNvSpPr/>
          <p:nvPr/>
        </p:nvSpPr>
        <p:spPr>
          <a:xfrm>
            <a:off x="6833394" y="4012406"/>
            <a:ext cx="9067800" cy="1088101"/>
          </a:xfrm>
          <a:prstGeom prst="rect">
            <a:avLst/>
          </a:prstGeom>
        </p:spPr>
        <p:txBody>
          <a:bodyPr wrap="square" lIns="102225" tIns="51109" rIns="102225" bIns="51109">
            <a:spAutoFit/>
          </a:bodyPr>
          <a:lstStyle/>
          <a:p>
            <a:pPr algn="r"/>
            <a:r>
              <a:rPr lang="en-US" sz="6300" b="1" dirty="0" smtClean="0">
                <a:solidFill>
                  <a:srgbClr val="0070C0"/>
                </a:solidFill>
                <a:latin typeface="Arial Narrow" pitchFamily="34" charset="0"/>
              </a:rPr>
              <a:t>Uintah Gateway Project</a:t>
            </a:r>
            <a:endParaRPr lang="en-US" sz="6300" b="1" dirty="0" smtClean="0">
              <a:solidFill>
                <a:schemeClr val="tx1">
                  <a:lumMod val="75000"/>
                  <a:lumOff val="25000"/>
                </a:schemeClr>
              </a:solidFill>
              <a:latin typeface="Arial Narrow" pitchFamily="34" charset="0"/>
            </a:endParaRPr>
          </a:p>
        </p:txBody>
      </p:sp>
      <p:cxnSp>
        <p:nvCxnSpPr>
          <p:cNvPr id="22" name="Straight Connector 21"/>
          <p:cNvCxnSpPr/>
          <p:nvPr/>
        </p:nvCxnSpPr>
        <p:spPr>
          <a:xfrm>
            <a:off x="8509794" y="5079206"/>
            <a:ext cx="7315200" cy="1588"/>
          </a:xfrm>
          <a:prstGeom prst="line">
            <a:avLst/>
          </a:prstGeom>
        </p:spPr>
        <p:style>
          <a:lnRef idx="1">
            <a:schemeClr val="dk1"/>
          </a:lnRef>
          <a:fillRef idx="0">
            <a:schemeClr val="dk1"/>
          </a:fillRef>
          <a:effectRef idx="0">
            <a:schemeClr val="dk1"/>
          </a:effectRef>
          <a:fontRef idx="minor">
            <a:schemeClr val="tx1"/>
          </a:fontRef>
        </p:style>
      </p:cxnSp>
      <p:pic>
        <p:nvPicPr>
          <p:cNvPr id="24" name="Picture 8"/>
          <p:cNvPicPr>
            <a:picLocks noChangeAspect="1" noChangeArrowheads="1"/>
          </p:cNvPicPr>
          <p:nvPr/>
        </p:nvPicPr>
        <p:blipFill>
          <a:blip r:embed="rId5" cstate="print"/>
          <a:srcRect/>
          <a:stretch>
            <a:fillRect/>
          </a:stretch>
        </p:blipFill>
        <p:spPr bwMode="auto">
          <a:xfrm>
            <a:off x="8357394" y="6146006"/>
            <a:ext cx="4381175" cy="3543300"/>
          </a:xfrm>
          <a:prstGeom prst="rect">
            <a:avLst/>
          </a:prstGeom>
          <a:noFill/>
          <a:ln w="9525">
            <a:noFill/>
            <a:miter lim="800000"/>
            <a:headEnd/>
            <a:tailEnd/>
          </a:ln>
        </p:spPr>
      </p:pic>
      <p:sp>
        <p:nvSpPr>
          <p:cNvPr id="23"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19</a:t>
            </a:fld>
            <a:endParaRPr lang="en-US" sz="2000" dirty="0">
              <a:solidFill>
                <a:schemeClr val="bg1"/>
              </a:solidFill>
              <a:latin typeface="Arial Narrow" pitchFamily="34" charset="0"/>
            </a:endParaRPr>
          </a:p>
        </p:txBody>
      </p:sp>
      <p:sp>
        <p:nvSpPr>
          <p:cNvPr id="25" name="Rectangle 24"/>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6"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849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sp>
        <p:nvSpPr>
          <p:cNvPr id="16" name="Rectangle 15"/>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9" name="Rectangle 18"/>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21"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13" name="Rectangle 12"/>
          <p:cNvSpPr/>
          <p:nvPr/>
        </p:nvSpPr>
        <p:spPr>
          <a:xfrm>
            <a:off x="8433594" y="5043260"/>
            <a:ext cx="7467600" cy="749547"/>
          </a:xfrm>
          <a:prstGeom prst="rect">
            <a:avLst/>
          </a:prstGeom>
        </p:spPr>
        <p:txBody>
          <a:bodyPr wrap="square" lIns="102225" tIns="51109" rIns="102225" bIns="51109">
            <a:spAutoFit/>
          </a:bodyPr>
          <a:lstStyle/>
          <a:p>
            <a:r>
              <a:rPr lang="en-US" sz="4200" b="1" dirty="0" smtClean="0">
                <a:solidFill>
                  <a:schemeClr val="tx1">
                    <a:lumMod val="75000"/>
                    <a:lumOff val="25000"/>
                  </a:schemeClr>
                </a:solidFill>
                <a:latin typeface="Arial Narrow" pitchFamily="34" charset="0"/>
              </a:rPr>
              <a:t>I - Project Overview</a:t>
            </a:r>
          </a:p>
        </p:txBody>
      </p:sp>
      <p:sp>
        <p:nvSpPr>
          <p:cNvPr id="14" name="Rectangle 13"/>
          <p:cNvSpPr/>
          <p:nvPr/>
        </p:nvSpPr>
        <p:spPr>
          <a:xfrm>
            <a:off x="6833394" y="4012406"/>
            <a:ext cx="9067800" cy="1088101"/>
          </a:xfrm>
          <a:prstGeom prst="rect">
            <a:avLst/>
          </a:prstGeom>
        </p:spPr>
        <p:txBody>
          <a:bodyPr wrap="square" lIns="102225" tIns="51109" rIns="102225" bIns="51109">
            <a:spAutoFit/>
          </a:bodyPr>
          <a:lstStyle/>
          <a:p>
            <a:pPr algn="r"/>
            <a:r>
              <a:rPr lang="en-US" sz="6300" b="1" dirty="0" smtClean="0">
                <a:solidFill>
                  <a:srgbClr val="0070C0"/>
                </a:solidFill>
                <a:latin typeface="Arial Narrow" pitchFamily="34" charset="0"/>
              </a:rPr>
              <a:t>Uintah Gateway Project</a:t>
            </a:r>
            <a:endParaRPr lang="en-US" sz="6300" b="1" dirty="0" smtClean="0">
              <a:solidFill>
                <a:schemeClr val="tx1">
                  <a:lumMod val="75000"/>
                  <a:lumOff val="25000"/>
                </a:schemeClr>
              </a:solidFill>
              <a:latin typeface="Arial Narrow" pitchFamily="34" charset="0"/>
            </a:endParaRPr>
          </a:p>
        </p:txBody>
      </p:sp>
      <p:cxnSp>
        <p:nvCxnSpPr>
          <p:cNvPr id="22" name="Straight Connector 21"/>
          <p:cNvCxnSpPr/>
          <p:nvPr/>
        </p:nvCxnSpPr>
        <p:spPr>
          <a:xfrm>
            <a:off x="8509794" y="5079206"/>
            <a:ext cx="7315200" cy="1588"/>
          </a:xfrm>
          <a:prstGeom prst="line">
            <a:avLst/>
          </a:prstGeom>
        </p:spPr>
        <p:style>
          <a:lnRef idx="1">
            <a:schemeClr val="dk1"/>
          </a:lnRef>
          <a:fillRef idx="0">
            <a:schemeClr val="dk1"/>
          </a:fillRef>
          <a:effectRef idx="0">
            <a:schemeClr val="dk1"/>
          </a:effectRef>
          <a:fontRef idx="minor">
            <a:schemeClr val="tx1"/>
          </a:fontRef>
        </p:style>
      </p:cxnSp>
      <p:pic>
        <p:nvPicPr>
          <p:cNvPr id="161793" name="Picture 1"/>
          <p:cNvPicPr>
            <a:picLocks noChangeAspect="1" noChangeArrowheads="1"/>
          </p:cNvPicPr>
          <p:nvPr/>
        </p:nvPicPr>
        <p:blipFill>
          <a:blip r:embed="rId5" cstate="print"/>
          <a:srcRect/>
          <a:stretch>
            <a:fillRect/>
          </a:stretch>
        </p:blipFill>
        <p:spPr bwMode="auto">
          <a:xfrm>
            <a:off x="8357394" y="5993606"/>
            <a:ext cx="4597399" cy="3505200"/>
          </a:xfrm>
          <a:prstGeom prst="rect">
            <a:avLst/>
          </a:prstGeom>
          <a:noFill/>
          <a:ln w="9525">
            <a:noFill/>
            <a:miter lim="800000"/>
            <a:headEnd/>
            <a:tailEnd/>
          </a:ln>
        </p:spPr>
      </p:pic>
      <p:sp>
        <p:nvSpPr>
          <p:cNvPr id="23"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4"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2</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0"/>
          <p:cNvPicPr>
            <a:picLocks noChangeAspect="1" noChangeArrowheads="1"/>
          </p:cNvPicPr>
          <p:nvPr/>
        </p:nvPicPr>
        <p:blipFill>
          <a:blip r:embed="rId3" cstate="print"/>
          <a:srcRect/>
          <a:stretch>
            <a:fillRect/>
          </a:stretch>
        </p:blipFill>
        <p:spPr bwMode="auto">
          <a:xfrm>
            <a:off x="1270794" y="1421606"/>
            <a:ext cx="14706600" cy="7932498"/>
          </a:xfrm>
          <a:prstGeom prst="rect">
            <a:avLst/>
          </a:prstGeom>
          <a:noFill/>
          <a:ln w="9525">
            <a:noFill/>
            <a:miter lim="800000"/>
            <a:headEnd/>
            <a:tailEnd/>
          </a:ln>
        </p:spPr>
      </p:pic>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4"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Project Location</a:t>
            </a:r>
            <a:endParaRPr lang="en-US" sz="3200" dirty="0">
              <a:solidFill>
                <a:schemeClr val="bg1"/>
              </a:solidFill>
              <a:latin typeface="Arial Narrow" pitchFamily="34" charset="0"/>
            </a:endParaRPr>
          </a:p>
        </p:txBody>
      </p:sp>
      <p:pic>
        <p:nvPicPr>
          <p:cNvPr id="18" name="Picture 3"/>
          <p:cNvPicPr>
            <a:picLocks noChangeAspect="1" noChangeArrowheads="1"/>
          </p:cNvPicPr>
          <p:nvPr/>
        </p:nvPicPr>
        <p:blipFill>
          <a:blip r:embed="rId5" cstate="print"/>
          <a:srcRect/>
          <a:stretch>
            <a:fillRect/>
          </a:stretch>
        </p:blipFill>
        <p:spPr bwMode="auto">
          <a:xfrm>
            <a:off x="13462794" y="9575006"/>
            <a:ext cx="2514601" cy="491431"/>
          </a:xfrm>
          <a:prstGeom prst="rect">
            <a:avLst/>
          </a:prstGeom>
          <a:noFill/>
          <a:ln w="9525">
            <a:noFill/>
            <a:miter lim="800000"/>
            <a:headEnd/>
            <a:tailEnd/>
          </a:ln>
        </p:spPr>
      </p:pic>
      <p:sp>
        <p:nvSpPr>
          <p:cNvPr id="16" name="Rectangle 15"/>
          <p:cNvSpPr/>
          <p:nvPr/>
        </p:nvSpPr>
        <p:spPr>
          <a:xfrm>
            <a:off x="5614194" y="4241006"/>
            <a:ext cx="99060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20</a:t>
            </a:fld>
            <a:endParaRPr lang="en-US" sz="2000" dirty="0">
              <a:solidFill>
                <a:schemeClr val="bg1"/>
              </a:solidFill>
              <a:latin typeface="Arial Narrow" pitchFamily="34" charset="0"/>
            </a:endParaRPr>
          </a:p>
        </p:txBody>
      </p:sp>
      <p:sp>
        <p:nvSpPr>
          <p:cNvPr id="21" name="Rectangle 20"/>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2"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Project Location – Uinta Basin</a:t>
            </a:r>
            <a:endParaRPr lang="en-US" sz="3200" dirty="0">
              <a:solidFill>
                <a:schemeClr val="bg1"/>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pic>
        <p:nvPicPr>
          <p:cNvPr id="36" name="Picture 18"/>
          <p:cNvPicPr>
            <a:picLocks noChangeAspect="1" noChangeArrowheads="1"/>
          </p:cNvPicPr>
          <p:nvPr/>
        </p:nvPicPr>
        <p:blipFill>
          <a:blip r:embed="rId5" cstate="print"/>
          <a:srcRect/>
          <a:stretch>
            <a:fillRect/>
          </a:stretch>
        </p:blipFill>
        <p:spPr bwMode="auto">
          <a:xfrm>
            <a:off x="1270794" y="1421606"/>
            <a:ext cx="14706600" cy="7932498"/>
          </a:xfrm>
          <a:prstGeom prst="rect">
            <a:avLst/>
          </a:prstGeom>
          <a:noFill/>
          <a:ln w="9525">
            <a:noFill/>
            <a:miter lim="800000"/>
            <a:headEnd/>
            <a:tailEnd/>
          </a:ln>
        </p:spPr>
      </p:pic>
      <p:sp>
        <p:nvSpPr>
          <p:cNvPr id="16" name="Rectangle 15"/>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19"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advClick="0" advTm="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Community and Employment Base</a:t>
            </a:r>
            <a:endParaRPr lang="en-US" sz="3200" dirty="0">
              <a:solidFill>
                <a:schemeClr val="bg1"/>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pic>
        <p:nvPicPr>
          <p:cNvPr id="37" name="Picture 17"/>
          <p:cNvPicPr>
            <a:picLocks noChangeAspect="1" noChangeArrowheads="1"/>
          </p:cNvPicPr>
          <p:nvPr/>
        </p:nvPicPr>
        <p:blipFill>
          <a:blip r:embed="rId5" cstate="print"/>
          <a:srcRect/>
          <a:stretch>
            <a:fillRect/>
          </a:stretch>
        </p:blipFill>
        <p:spPr bwMode="auto">
          <a:xfrm>
            <a:off x="1270794" y="1421606"/>
            <a:ext cx="14706600" cy="7932498"/>
          </a:xfrm>
          <a:prstGeom prst="rect">
            <a:avLst/>
          </a:prstGeom>
          <a:noFill/>
          <a:ln w="9525">
            <a:noFill/>
            <a:miter lim="800000"/>
            <a:headEnd/>
            <a:tailEnd/>
          </a:ln>
        </p:spPr>
      </p:pic>
      <p:sp>
        <p:nvSpPr>
          <p:cNvPr id="19"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22</a:t>
            </a:fld>
            <a:endParaRPr lang="en-US" sz="2000" dirty="0">
              <a:solidFill>
                <a:schemeClr val="bg1"/>
              </a:solidFill>
              <a:latin typeface="Arial Narrow" pitchFamily="34" charset="0"/>
            </a:endParaRPr>
          </a:p>
        </p:txBody>
      </p:sp>
      <p:sp>
        <p:nvSpPr>
          <p:cNvPr id="20" name="Rectangle 19"/>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1"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Black and Yellow Wax Resource</a:t>
            </a:r>
            <a:endParaRPr lang="en-US" sz="3200" dirty="0">
              <a:solidFill>
                <a:schemeClr val="bg1"/>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pic>
        <p:nvPicPr>
          <p:cNvPr id="34" name="Picture 16"/>
          <p:cNvPicPr>
            <a:picLocks noChangeAspect="1" noChangeArrowheads="1"/>
          </p:cNvPicPr>
          <p:nvPr/>
        </p:nvPicPr>
        <p:blipFill>
          <a:blip r:embed="rId5" cstate="print"/>
          <a:srcRect/>
          <a:stretch>
            <a:fillRect/>
          </a:stretch>
        </p:blipFill>
        <p:spPr bwMode="auto">
          <a:xfrm>
            <a:off x="1270794" y="1421606"/>
            <a:ext cx="14706600" cy="7932498"/>
          </a:xfrm>
          <a:prstGeom prst="rect">
            <a:avLst/>
          </a:prstGeom>
          <a:noFill/>
          <a:ln w="9525">
            <a:noFill/>
            <a:miter lim="800000"/>
            <a:headEnd/>
            <a:tailEnd/>
          </a:ln>
        </p:spPr>
      </p:pic>
      <p:sp>
        <p:nvSpPr>
          <p:cNvPr id="19"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23</a:t>
            </a:fld>
            <a:endParaRPr lang="en-US" sz="2000" dirty="0">
              <a:solidFill>
                <a:schemeClr val="bg1"/>
              </a:solidFill>
              <a:latin typeface="Arial Narrow" pitchFamily="34" charset="0"/>
            </a:endParaRPr>
          </a:p>
        </p:txBody>
      </p:sp>
      <p:sp>
        <p:nvSpPr>
          <p:cNvPr id="20" name="Rectangle 19"/>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1"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16" name="TextBox 15"/>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Black and Yellow Wax Producers</a:t>
            </a:r>
            <a:endParaRPr lang="en-US" sz="3200" dirty="0">
              <a:solidFill>
                <a:schemeClr val="bg1"/>
              </a:solidFill>
              <a:latin typeface="Arial Narrow" pitchFamily="34" charset="0"/>
            </a:endParaRPr>
          </a:p>
        </p:txBody>
      </p:sp>
      <p:pic>
        <p:nvPicPr>
          <p:cNvPr id="35" name="Picture 15"/>
          <p:cNvPicPr>
            <a:picLocks noChangeAspect="1" noChangeArrowheads="1"/>
          </p:cNvPicPr>
          <p:nvPr/>
        </p:nvPicPr>
        <p:blipFill>
          <a:blip r:embed="rId5" cstate="print"/>
          <a:srcRect/>
          <a:stretch>
            <a:fillRect/>
          </a:stretch>
        </p:blipFill>
        <p:spPr bwMode="auto">
          <a:xfrm>
            <a:off x="1270794" y="1421606"/>
            <a:ext cx="14706600" cy="7932498"/>
          </a:xfrm>
          <a:prstGeom prst="rect">
            <a:avLst/>
          </a:prstGeom>
          <a:noFill/>
          <a:ln w="9525">
            <a:noFill/>
            <a:miter lim="800000"/>
            <a:headEnd/>
            <a:tailEnd/>
          </a:ln>
        </p:spPr>
      </p:pic>
      <p:sp>
        <p:nvSpPr>
          <p:cNvPr id="19"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24</a:t>
            </a:fld>
            <a:endParaRPr lang="en-US" sz="2000" dirty="0">
              <a:solidFill>
                <a:schemeClr val="bg1"/>
              </a:solidFill>
              <a:latin typeface="Arial Narrow" pitchFamily="34" charset="0"/>
            </a:endParaRPr>
          </a:p>
        </p:txBody>
      </p:sp>
      <p:sp>
        <p:nvSpPr>
          <p:cNvPr id="21" name="Rectangle 20"/>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2"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Crude Oil Pipelines</a:t>
            </a:r>
            <a:endParaRPr lang="en-US" sz="3200" dirty="0">
              <a:solidFill>
                <a:schemeClr val="bg1"/>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pic>
        <p:nvPicPr>
          <p:cNvPr id="45" name="Picture 14"/>
          <p:cNvPicPr>
            <a:picLocks noChangeAspect="1" noChangeArrowheads="1"/>
          </p:cNvPicPr>
          <p:nvPr/>
        </p:nvPicPr>
        <p:blipFill>
          <a:blip r:embed="rId5" cstate="print"/>
          <a:srcRect/>
          <a:stretch>
            <a:fillRect/>
          </a:stretch>
        </p:blipFill>
        <p:spPr bwMode="auto">
          <a:xfrm>
            <a:off x="1270794" y="1421606"/>
            <a:ext cx="14706600" cy="7932498"/>
          </a:xfrm>
          <a:prstGeom prst="rect">
            <a:avLst/>
          </a:prstGeom>
          <a:noFill/>
          <a:ln w="9525">
            <a:noFill/>
            <a:miter lim="800000"/>
            <a:headEnd/>
            <a:tailEnd/>
          </a:ln>
        </p:spPr>
      </p:pic>
      <p:sp>
        <p:nvSpPr>
          <p:cNvPr id="19"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25</a:t>
            </a:fld>
            <a:endParaRPr lang="en-US" sz="2000" dirty="0">
              <a:solidFill>
                <a:schemeClr val="bg1"/>
              </a:solidFill>
              <a:latin typeface="Arial Narrow" pitchFamily="34" charset="0"/>
            </a:endParaRPr>
          </a:p>
        </p:txBody>
      </p:sp>
      <p:sp>
        <p:nvSpPr>
          <p:cNvPr id="20" name="Rectangle 19"/>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1"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Gateway Project Property</a:t>
            </a:r>
            <a:endParaRPr lang="en-US" sz="3200" dirty="0">
              <a:solidFill>
                <a:schemeClr val="bg1"/>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pic>
        <p:nvPicPr>
          <p:cNvPr id="29" name="Picture 13"/>
          <p:cNvPicPr>
            <a:picLocks noChangeAspect="1" noChangeArrowheads="1"/>
          </p:cNvPicPr>
          <p:nvPr/>
        </p:nvPicPr>
        <p:blipFill>
          <a:blip r:embed="rId5" cstate="print"/>
          <a:srcRect/>
          <a:stretch>
            <a:fillRect/>
          </a:stretch>
        </p:blipFill>
        <p:spPr bwMode="auto">
          <a:xfrm>
            <a:off x="1270794" y="1421606"/>
            <a:ext cx="14706600" cy="7932498"/>
          </a:xfrm>
          <a:prstGeom prst="rect">
            <a:avLst/>
          </a:prstGeom>
          <a:noFill/>
          <a:ln w="9525">
            <a:noFill/>
            <a:miter lim="800000"/>
            <a:headEnd/>
            <a:tailEnd/>
          </a:ln>
        </p:spPr>
      </p:pic>
      <p:sp>
        <p:nvSpPr>
          <p:cNvPr id="19"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26</a:t>
            </a:fld>
            <a:endParaRPr lang="en-US" sz="2000" dirty="0">
              <a:solidFill>
                <a:schemeClr val="bg1"/>
              </a:solidFill>
              <a:latin typeface="Arial Narrow" pitchFamily="34" charset="0"/>
            </a:endParaRPr>
          </a:p>
        </p:txBody>
      </p:sp>
      <p:sp>
        <p:nvSpPr>
          <p:cNvPr id="20" name="Rectangle 19"/>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1"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Water Supply</a:t>
            </a:r>
            <a:endParaRPr lang="en-US" sz="3200" dirty="0">
              <a:solidFill>
                <a:schemeClr val="bg1"/>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pic>
        <p:nvPicPr>
          <p:cNvPr id="29" name="Picture 12"/>
          <p:cNvPicPr>
            <a:picLocks noChangeAspect="1" noChangeArrowheads="1"/>
          </p:cNvPicPr>
          <p:nvPr/>
        </p:nvPicPr>
        <p:blipFill>
          <a:blip r:embed="rId5" cstate="print"/>
          <a:srcRect/>
          <a:stretch>
            <a:fillRect/>
          </a:stretch>
        </p:blipFill>
        <p:spPr bwMode="auto">
          <a:xfrm>
            <a:off x="1270794" y="1421606"/>
            <a:ext cx="14706600" cy="7932498"/>
          </a:xfrm>
          <a:prstGeom prst="rect">
            <a:avLst/>
          </a:prstGeom>
          <a:noFill/>
          <a:ln w="9525">
            <a:noFill/>
            <a:miter lim="800000"/>
            <a:headEnd/>
            <a:tailEnd/>
          </a:ln>
        </p:spPr>
      </p:pic>
      <p:sp>
        <p:nvSpPr>
          <p:cNvPr id="19"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27</a:t>
            </a:fld>
            <a:endParaRPr lang="en-US" sz="2000" dirty="0">
              <a:solidFill>
                <a:schemeClr val="bg1"/>
              </a:solidFill>
              <a:latin typeface="Arial Narrow" pitchFamily="34" charset="0"/>
            </a:endParaRPr>
          </a:p>
        </p:txBody>
      </p:sp>
      <p:sp>
        <p:nvSpPr>
          <p:cNvPr id="20" name="Rectangle 19"/>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1"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Utah Railroad – Loading Facility</a:t>
            </a:r>
            <a:endParaRPr lang="en-US" sz="3200" dirty="0">
              <a:solidFill>
                <a:schemeClr val="bg1"/>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pic>
        <p:nvPicPr>
          <p:cNvPr id="29" name="Picture 11"/>
          <p:cNvPicPr>
            <a:picLocks noChangeAspect="1" noChangeArrowheads="1"/>
          </p:cNvPicPr>
          <p:nvPr/>
        </p:nvPicPr>
        <p:blipFill>
          <a:blip r:embed="rId5" cstate="print"/>
          <a:srcRect/>
          <a:stretch>
            <a:fillRect/>
          </a:stretch>
        </p:blipFill>
        <p:spPr bwMode="auto">
          <a:xfrm>
            <a:off x="1270794" y="1421606"/>
            <a:ext cx="14706600" cy="7932498"/>
          </a:xfrm>
          <a:prstGeom prst="rect">
            <a:avLst/>
          </a:prstGeom>
          <a:noFill/>
          <a:ln w="9525">
            <a:noFill/>
            <a:miter lim="800000"/>
            <a:headEnd/>
            <a:tailEnd/>
          </a:ln>
        </p:spPr>
      </p:pic>
      <p:sp>
        <p:nvSpPr>
          <p:cNvPr id="19"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28</a:t>
            </a:fld>
            <a:endParaRPr lang="en-US" sz="2000" dirty="0">
              <a:solidFill>
                <a:schemeClr val="bg1"/>
              </a:solidFill>
              <a:latin typeface="Arial Narrow" pitchFamily="34" charset="0"/>
            </a:endParaRPr>
          </a:p>
        </p:txBody>
      </p:sp>
      <p:sp>
        <p:nvSpPr>
          <p:cNvPr id="20" name="Rectangle 19"/>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1"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Oil Shale Resource Areas</a:t>
            </a:r>
            <a:endParaRPr lang="en-US" sz="3200" dirty="0">
              <a:solidFill>
                <a:schemeClr val="bg1"/>
              </a:solidFill>
              <a:latin typeface="Arial Narrow" pitchFamily="34" charset="0"/>
            </a:endParaRPr>
          </a:p>
        </p:txBody>
      </p:sp>
      <p:sp>
        <p:nvSpPr>
          <p:cNvPr id="6" name="Rectangle 5"/>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pic>
        <p:nvPicPr>
          <p:cNvPr id="25" name="Picture 9"/>
          <p:cNvPicPr>
            <a:picLocks noChangeAspect="1" noChangeArrowheads="1"/>
          </p:cNvPicPr>
          <p:nvPr/>
        </p:nvPicPr>
        <p:blipFill>
          <a:blip r:embed="rId5" cstate="print"/>
          <a:srcRect/>
          <a:stretch>
            <a:fillRect/>
          </a:stretch>
        </p:blipFill>
        <p:spPr bwMode="auto">
          <a:xfrm>
            <a:off x="1270794" y="1421606"/>
            <a:ext cx="14706600" cy="7932498"/>
          </a:xfrm>
          <a:prstGeom prst="rect">
            <a:avLst/>
          </a:prstGeom>
          <a:noFill/>
          <a:ln w="9525">
            <a:noFill/>
            <a:miter lim="800000"/>
            <a:headEnd/>
            <a:tailEnd/>
          </a:ln>
        </p:spPr>
      </p:pic>
      <p:sp>
        <p:nvSpPr>
          <p:cNvPr id="16"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19"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29</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a:stretch>
            <a:fillRect/>
          </a:stretch>
        </p:blipFill>
        <p:spPr bwMode="auto">
          <a:xfrm>
            <a:off x="1074738" y="659606"/>
            <a:ext cx="15182850" cy="8639175"/>
          </a:xfrm>
          <a:prstGeom prst="rect">
            <a:avLst/>
          </a:prstGeom>
          <a:noFill/>
          <a:ln w="9525">
            <a:noFill/>
            <a:miter lim="800000"/>
            <a:headEnd/>
            <a:tailEnd/>
          </a:ln>
        </p:spPr>
      </p:pic>
      <p:sp>
        <p:nvSpPr>
          <p:cNvPr id="24" name="Rectangle 23"/>
          <p:cNvSpPr/>
          <p:nvPr/>
        </p:nvSpPr>
        <p:spPr>
          <a:xfrm>
            <a:off x="1118394" y="4061361"/>
            <a:ext cx="15139194" cy="1094045"/>
          </a:xfrm>
          <a:prstGeom prst="rect">
            <a:avLst/>
          </a:prstGeom>
          <a:solidFill>
            <a:srgbClr val="4F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849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sp>
        <p:nvSpPr>
          <p:cNvPr id="16" name="Rectangle 15"/>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23" name="Rectangle 22"/>
          <p:cNvSpPr/>
          <p:nvPr/>
        </p:nvSpPr>
        <p:spPr>
          <a:xfrm>
            <a:off x="1118394" y="4088606"/>
            <a:ext cx="15139194" cy="1026546"/>
          </a:xfrm>
          <a:prstGeom prst="rect">
            <a:avLst/>
          </a:prstGeom>
        </p:spPr>
        <p:txBody>
          <a:bodyPr wrap="square" lIns="102225" tIns="51109" rIns="102225" bIns="51109">
            <a:spAutoFit/>
          </a:bodyPr>
          <a:lstStyle/>
          <a:p>
            <a:pPr algn="ctr"/>
            <a:r>
              <a:rPr lang="en-US" sz="6000" dirty="0" smtClean="0">
                <a:solidFill>
                  <a:schemeClr val="bg1"/>
                </a:solidFill>
                <a:latin typeface="Arial Narrow" pitchFamily="34" charset="0"/>
              </a:rPr>
              <a:t>44,000 BPD </a:t>
            </a:r>
            <a:r>
              <a:rPr lang="en-US" sz="6000" spc="300" dirty="0" smtClean="0">
                <a:solidFill>
                  <a:schemeClr val="bg1"/>
                </a:solidFill>
                <a:latin typeface="Arial Narrow" pitchFamily="34" charset="0"/>
              </a:rPr>
              <a:t>Upgrading</a:t>
            </a:r>
            <a:r>
              <a:rPr lang="en-US" sz="6000" dirty="0" smtClean="0">
                <a:solidFill>
                  <a:schemeClr val="bg1"/>
                </a:solidFill>
                <a:latin typeface="Arial Narrow" pitchFamily="34" charset="0"/>
              </a:rPr>
              <a:t> - Refinery (Phase 1)</a:t>
            </a:r>
          </a:p>
        </p:txBody>
      </p:sp>
      <p:pic>
        <p:nvPicPr>
          <p:cNvPr id="18" name="Picture 3"/>
          <p:cNvPicPr>
            <a:picLocks noChangeAspect="1" noChangeArrowheads="1"/>
          </p:cNvPicPr>
          <p:nvPr/>
        </p:nvPicPr>
        <p:blipFill>
          <a:blip r:embed="rId5" cstate="print"/>
          <a:srcRect/>
          <a:stretch>
            <a:fillRect/>
          </a:stretch>
        </p:blipFill>
        <p:spPr bwMode="auto">
          <a:xfrm>
            <a:off x="-24606" y="0"/>
            <a:ext cx="1099156" cy="10203664"/>
          </a:xfrm>
          <a:prstGeom prst="rect">
            <a:avLst/>
          </a:prstGeom>
          <a:noFill/>
          <a:ln w="9525">
            <a:noFill/>
            <a:miter lim="800000"/>
            <a:headEnd/>
            <a:tailEnd/>
          </a:ln>
          <a:effectLst/>
        </p:spPr>
      </p:pic>
      <p:sp>
        <p:nvSpPr>
          <p:cNvPr id="13"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3</a:t>
            </a:fld>
            <a:endParaRPr lang="en-US" sz="2000" dirty="0">
              <a:solidFill>
                <a:schemeClr val="bg1"/>
              </a:solidFill>
              <a:latin typeface="Arial Narrow" pitchFamily="34" charset="0"/>
            </a:endParaRPr>
          </a:p>
        </p:txBody>
      </p:sp>
      <p:sp>
        <p:nvSpPr>
          <p:cNvPr id="15" name="Rectangle 14"/>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2"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Oil Shale Resource Private Properties</a:t>
            </a:r>
            <a:endParaRPr lang="en-US" sz="3200" dirty="0">
              <a:solidFill>
                <a:schemeClr val="bg1"/>
              </a:solidFill>
              <a:latin typeface="Arial Narrow" pitchFamily="34" charset="0"/>
            </a:endParaRPr>
          </a:p>
        </p:txBody>
      </p:sp>
      <p:sp>
        <p:nvSpPr>
          <p:cNvPr id="6" name="Rectangle 5"/>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pic>
        <p:nvPicPr>
          <p:cNvPr id="25" name="Picture 8"/>
          <p:cNvPicPr>
            <a:picLocks noChangeAspect="1" noChangeArrowheads="1"/>
          </p:cNvPicPr>
          <p:nvPr/>
        </p:nvPicPr>
        <p:blipFill>
          <a:blip r:embed="rId5" cstate="print"/>
          <a:srcRect/>
          <a:stretch>
            <a:fillRect/>
          </a:stretch>
        </p:blipFill>
        <p:spPr bwMode="auto">
          <a:xfrm>
            <a:off x="1270794" y="1421606"/>
            <a:ext cx="14706600" cy="7932498"/>
          </a:xfrm>
          <a:prstGeom prst="rect">
            <a:avLst/>
          </a:prstGeom>
          <a:noFill/>
          <a:ln w="9525">
            <a:noFill/>
            <a:miter lim="800000"/>
            <a:headEnd/>
            <a:tailEnd/>
          </a:ln>
        </p:spPr>
      </p:pic>
      <p:sp>
        <p:nvSpPr>
          <p:cNvPr id="16"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19"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30</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Key Partnership: TOTAL S.A. At a Glance</a:t>
            </a:r>
            <a:endParaRPr lang="en-US" sz="3200" dirty="0">
              <a:solidFill>
                <a:schemeClr val="bg1"/>
              </a:solidFill>
              <a:latin typeface="Arial Narrow" pitchFamily="34" charset="0"/>
            </a:endParaRPr>
          </a:p>
        </p:txBody>
      </p:sp>
      <p:sp>
        <p:nvSpPr>
          <p:cNvPr id="10" name="Rectangle 9"/>
          <p:cNvSpPr/>
          <p:nvPr/>
        </p:nvSpPr>
        <p:spPr>
          <a:xfrm>
            <a:off x="813594" y="2469649"/>
            <a:ext cx="8610600" cy="3125097"/>
          </a:xfrm>
          <a:prstGeom prst="rect">
            <a:avLst/>
          </a:prstGeom>
        </p:spPr>
        <p:txBody>
          <a:bodyPr wrap="square" lIns="168792" tIns="84397" rIns="168792" bIns="84397">
            <a:spAutoFit/>
          </a:bodyPr>
          <a:lstStyle/>
          <a:p>
            <a:pPr lvl="1">
              <a:buFont typeface="Wingdings" pitchFamily="2" charset="2"/>
              <a:buChar char="§"/>
            </a:pPr>
            <a:endParaRPr lang="en-US" sz="2400" dirty="0" smtClean="0">
              <a:solidFill>
                <a:schemeClr val="tx1">
                  <a:lumMod val="75000"/>
                  <a:lumOff val="25000"/>
                </a:schemeClr>
              </a:solidFill>
              <a:latin typeface="Arial Narrow" pitchFamily="34" charset="0"/>
            </a:endParaRPr>
          </a:p>
          <a:p>
            <a:pPr lvl="1"/>
            <a:endParaRPr lang="en-US" sz="2400" dirty="0" smtClean="0">
              <a:solidFill>
                <a:schemeClr val="tx1">
                  <a:lumMod val="75000"/>
                  <a:lumOff val="25000"/>
                </a:schemeClr>
              </a:solidFill>
              <a:latin typeface="Arial Narrow" pitchFamily="34" charset="0"/>
            </a:endParaRPr>
          </a:p>
          <a:p>
            <a:pPr lvl="1">
              <a:buFont typeface="Wingdings" pitchFamily="2" charset="2"/>
              <a:buChar char="§"/>
            </a:pPr>
            <a:r>
              <a:rPr lang="en-US" sz="2400" dirty="0" smtClean="0">
                <a:solidFill>
                  <a:schemeClr val="tx1">
                    <a:lumMod val="75000"/>
                    <a:lumOff val="25000"/>
                  </a:schemeClr>
                </a:solidFill>
                <a:latin typeface="Arial Narrow" pitchFamily="34" charset="0"/>
              </a:rPr>
              <a:t>	Taking reservation in Phase 1b to support project </a:t>
            </a:r>
          </a:p>
          <a:p>
            <a:pPr lvl="1"/>
            <a:r>
              <a:rPr lang="en-US" sz="2400" dirty="0" smtClean="0">
                <a:solidFill>
                  <a:schemeClr val="tx1">
                    <a:lumMod val="75000"/>
                    <a:lumOff val="25000"/>
                  </a:schemeClr>
                </a:solidFill>
                <a:latin typeface="Arial Narrow" pitchFamily="34" charset="0"/>
              </a:rPr>
              <a:t>            financing for future oil shale</a:t>
            </a:r>
          </a:p>
          <a:p>
            <a:pPr lvl="1"/>
            <a:endParaRPr lang="en-US" sz="2400" dirty="0" smtClean="0">
              <a:solidFill>
                <a:schemeClr val="tx1">
                  <a:lumMod val="75000"/>
                  <a:lumOff val="25000"/>
                </a:schemeClr>
              </a:solidFill>
              <a:latin typeface="Arial Narrow" pitchFamily="34" charset="0"/>
            </a:endParaRPr>
          </a:p>
          <a:p>
            <a:pPr lvl="1">
              <a:buFont typeface="Wingdings" pitchFamily="2" charset="2"/>
              <a:buChar char="§"/>
            </a:pPr>
            <a:r>
              <a:rPr lang="en-US" sz="2400" dirty="0" smtClean="0">
                <a:solidFill>
                  <a:schemeClr val="tx1">
                    <a:lumMod val="75000"/>
                    <a:lumOff val="25000"/>
                  </a:schemeClr>
                </a:solidFill>
                <a:latin typeface="Arial Narrow" pitchFamily="34" charset="0"/>
              </a:rPr>
              <a:t>	Funding Red Leaf Resources (Mr. Dana’s </a:t>
            </a:r>
          </a:p>
          <a:p>
            <a:pPr lvl="1"/>
            <a:r>
              <a:rPr lang="en-US" sz="2400" dirty="0" smtClean="0">
                <a:solidFill>
                  <a:schemeClr val="tx1">
                    <a:lumMod val="75000"/>
                    <a:lumOff val="25000"/>
                  </a:schemeClr>
                </a:solidFill>
                <a:latin typeface="Arial Narrow" pitchFamily="34" charset="0"/>
              </a:rPr>
              <a:t>            former company and technology invention for oil shale  </a:t>
            </a:r>
          </a:p>
          <a:p>
            <a:pPr lvl="1"/>
            <a:r>
              <a:rPr lang="en-US" sz="2400" dirty="0" smtClean="0">
                <a:solidFill>
                  <a:schemeClr val="tx1">
                    <a:lumMod val="75000"/>
                    <a:lumOff val="25000"/>
                  </a:schemeClr>
                </a:solidFill>
                <a:latin typeface="Arial Narrow" pitchFamily="34" charset="0"/>
              </a:rPr>
              <a:t>            mining project development)</a:t>
            </a:r>
            <a:endParaRPr lang="en-US" sz="2400" dirty="0">
              <a:solidFill>
                <a:schemeClr val="tx1">
                  <a:lumMod val="75000"/>
                  <a:lumOff val="25000"/>
                </a:schemeClr>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pic>
        <p:nvPicPr>
          <p:cNvPr id="19" name="Picture 2"/>
          <p:cNvPicPr>
            <a:picLocks noChangeAspect="1" noChangeArrowheads="1"/>
          </p:cNvPicPr>
          <p:nvPr/>
        </p:nvPicPr>
        <p:blipFill>
          <a:blip r:embed="rId5" cstate="print"/>
          <a:srcRect/>
          <a:stretch>
            <a:fillRect/>
          </a:stretch>
        </p:blipFill>
        <p:spPr bwMode="auto">
          <a:xfrm>
            <a:off x="9932988" y="2064098"/>
            <a:ext cx="6324600" cy="6825108"/>
          </a:xfrm>
          <a:prstGeom prst="rect">
            <a:avLst/>
          </a:prstGeom>
          <a:noFill/>
          <a:ln w="9525">
            <a:noFill/>
            <a:miter lim="800000"/>
            <a:headEnd/>
            <a:tailEnd/>
          </a:ln>
          <a:effectLst/>
        </p:spPr>
      </p:pic>
      <p:sp>
        <p:nvSpPr>
          <p:cNvPr id="20"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31</a:t>
            </a:fld>
            <a:endParaRPr lang="en-US" sz="2000" dirty="0">
              <a:solidFill>
                <a:schemeClr val="bg1"/>
              </a:solidFill>
              <a:latin typeface="Arial Narrow" pitchFamily="34" charset="0"/>
            </a:endParaRPr>
          </a:p>
        </p:txBody>
      </p:sp>
      <p:sp>
        <p:nvSpPr>
          <p:cNvPr id="21" name="Rectangle 20"/>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2"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118394" y="812006"/>
            <a:ext cx="15139194"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Font typeface="Arial" pitchFamily="34" charset="0"/>
              <a:buChar char="•"/>
            </a:pPr>
            <a:r>
              <a:rPr lang="en-US" sz="1600" dirty="0" smtClean="0">
                <a:solidFill>
                  <a:srgbClr val="4F4F4F"/>
                </a:solidFill>
                <a:latin typeface="Arial Narrow" pitchFamily="34" charset="0"/>
              </a:rPr>
              <a:t>Water Lease Agreement with Uintah Water Conservatory District for 2,700 Acre Feet per year</a:t>
            </a:r>
          </a:p>
        </p:txBody>
      </p:sp>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6" name="Rectangle 5"/>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16" name="TextBox 15"/>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Gateway Project Right of Ways - Water</a:t>
            </a:r>
            <a:endParaRPr lang="en-US" sz="3200" dirty="0">
              <a:solidFill>
                <a:schemeClr val="bg1"/>
              </a:solidFill>
              <a:latin typeface="Arial Narrow" pitchFamily="34" charset="0"/>
            </a:endParaRPr>
          </a:p>
        </p:txBody>
      </p:sp>
      <p:pic>
        <p:nvPicPr>
          <p:cNvPr id="15" name="Picture 3"/>
          <p:cNvPicPr>
            <a:picLocks noChangeAspect="1" noChangeArrowheads="1"/>
          </p:cNvPicPr>
          <p:nvPr/>
        </p:nvPicPr>
        <p:blipFill>
          <a:blip r:embed="rId5" cstate="print"/>
          <a:srcRect/>
          <a:stretch>
            <a:fillRect/>
          </a:stretch>
        </p:blipFill>
        <p:spPr bwMode="auto">
          <a:xfrm>
            <a:off x="3099594" y="1506027"/>
            <a:ext cx="11049000" cy="7988729"/>
          </a:xfrm>
          <a:prstGeom prst="rect">
            <a:avLst/>
          </a:prstGeom>
          <a:noFill/>
          <a:ln w="9525">
            <a:noFill/>
            <a:miter lim="800000"/>
            <a:headEnd/>
            <a:tailEnd/>
          </a:ln>
        </p:spPr>
      </p:pic>
      <p:sp>
        <p:nvSpPr>
          <p:cNvPr id="22"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3"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32</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118394" y="812006"/>
            <a:ext cx="15139194"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6" name="Rectangle 5"/>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16" name="TextBox 15"/>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Gateway Project Right of Ways - Electrical </a:t>
            </a:r>
            <a:endParaRPr lang="en-US" sz="3200" dirty="0">
              <a:solidFill>
                <a:schemeClr val="bg1"/>
              </a:solidFill>
              <a:latin typeface="Arial Narrow" pitchFamily="34" charset="0"/>
            </a:endParaRPr>
          </a:p>
        </p:txBody>
      </p:sp>
      <p:pic>
        <p:nvPicPr>
          <p:cNvPr id="22" name="Picture 4"/>
          <p:cNvPicPr>
            <a:picLocks noChangeAspect="1" noChangeArrowheads="1"/>
          </p:cNvPicPr>
          <p:nvPr/>
        </p:nvPicPr>
        <p:blipFill>
          <a:blip r:embed="rId5" cstate="print"/>
          <a:srcRect/>
          <a:stretch>
            <a:fillRect/>
          </a:stretch>
        </p:blipFill>
        <p:spPr bwMode="auto">
          <a:xfrm>
            <a:off x="3099594" y="1506027"/>
            <a:ext cx="11049000" cy="7988729"/>
          </a:xfrm>
          <a:prstGeom prst="rect">
            <a:avLst/>
          </a:prstGeom>
          <a:noFill/>
          <a:ln w="9525">
            <a:noFill/>
            <a:miter lim="800000"/>
            <a:headEnd/>
            <a:tailEnd/>
          </a:ln>
        </p:spPr>
      </p:pic>
      <p:sp>
        <p:nvSpPr>
          <p:cNvPr id="21"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3"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33</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118394" y="812006"/>
            <a:ext cx="15139194"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6" name="Rectangle 5"/>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16" name="TextBox 15"/>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Gateway Project Right of Ways - Other</a:t>
            </a:r>
            <a:endParaRPr lang="en-US" sz="3200" dirty="0">
              <a:solidFill>
                <a:schemeClr val="bg1"/>
              </a:solidFill>
              <a:latin typeface="Arial Narrow" pitchFamily="34" charset="0"/>
            </a:endParaRPr>
          </a:p>
        </p:txBody>
      </p:sp>
      <p:pic>
        <p:nvPicPr>
          <p:cNvPr id="22" name="Picture 5"/>
          <p:cNvPicPr>
            <a:picLocks noChangeAspect="1" noChangeArrowheads="1"/>
          </p:cNvPicPr>
          <p:nvPr/>
        </p:nvPicPr>
        <p:blipFill>
          <a:blip r:embed="rId5" cstate="print"/>
          <a:srcRect/>
          <a:stretch>
            <a:fillRect/>
          </a:stretch>
        </p:blipFill>
        <p:spPr bwMode="auto">
          <a:xfrm>
            <a:off x="3099594" y="1506027"/>
            <a:ext cx="11049000" cy="7988729"/>
          </a:xfrm>
          <a:prstGeom prst="rect">
            <a:avLst/>
          </a:prstGeom>
          <a:noFill/>
          <a:ln w="9525">
            <a:noFill/>
            <a:miter lim="800000"/>
            <a:headEnd/>
            <a:tailEnd/>
          </a:ln>
        </p:spPr>
      </p:pic>
      <p:sp>
        <p:nvSpPr>
          <p:cNvPr id="21"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3"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34</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849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sp>
        <p:nvSpPr>
          <p:cNvPr id="16" name="Rectangle 15"/>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9" name="Rectangle 18"/>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21"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13" name="Rectangle 12"/>
          <p:cNvSpPr/>
          <p:nvPr/>
        </p:nvSpPr>
        <p:spPr>
          <a:xfrm>
            <a:off x="8433594" y="5043260"/>
            <a:ext cx="7467600" cy="749547"/>
          </a:xfrm>
          <a:prstGeom prst="rect">
            <a:avLst/>
          </a:prstGeom>
        </p:spPr>
        <p:txBody>
          <a:bodyPr wrap="square" lIns="102225" tIns="51109" rIns="102225" bIns="51109">
            <a:spAutoFit/>
          </a:bodyPr>
          <a:lstStyle/>
          <a:p>
            <a:r>
              <a:rPr lang="en-US" sz="4200" b="1" dirty="0" smtClean="0">
                <a:solidFill>
                  <a:schemeClr val="tx1">
                    <a:lumMod val="75000"/>
                    <a:lumOff val="25000"/>
                  </a:schemeClr>
                </a:solidFill>
                <a:latin typeface="Arial Narrow" pitchFamily="34" charset="0"/>
              </a:rPr>
              <a:t>IV – Air Permit Approval </a:t>
            </a:r>
            <a:r>
              <a:rPr lang="en-US" sz="2600" b="1" dirty="0" smtClean="0">
                <a:solidFill>
                  <a:schemeClr val="tx1">
                    <a:lumMod val="75000"/>
                    <a:lumOff val="25000"/>
                  </a:schemeClr>
                </a:solidFill>
                <a:latin typeface="Arial Narrow" pitchFamily="34" charset="0"/>
              </a:rPr>
              <a:t>(Minor Source)</a:t>
            </a:r>
          </a:p>
        </p:txBody>
      </p:sp>
      <p:sp>
        <p:nvSpPr>
          <p:cNvPr id="14" name="Rectangle 13"/>
          <p:cNvSpPr/>
          <p:nvPr/>
        </p:nvSpPr>
        <p:spPr>
          <a:xfrm>
            <a:off x="6833394" y="4012406"/>
            <a:ext cx="9067800" cy="1088101"/>
          </a:xfrm>
          <a:prstGeom prst="rect">
            <a:avLst/>
          </a:prstGeom>
        </p:spPr>
        <p:txBody>
          <a:bodyPr wrap="square" lIns="102225" tIns="51109" rIns="102225" bIns="51109">
            <a:spAutoFit/>
          </a:bodyPr>
          <a:lstStyle/>
          <a:p>
            <a:pPr algn="r"/>
            <a:r>
              <a:rPr lang="en-US" sz="6300" b="1" dirty="0" smtClean="0">
                <a:solidFill>
                  <a:srgbClr val="0070C0"/>
                </a:solidFill>
                <a:latin typeface="Arial Narrow" pitchFamily="34" charset="0"/>
              </a:rPr>
              <a:t>Uintah Gateway Project</a:t>
            </a:r>
            <a:endParaRPr lang="en-US" sz="6300" b="1" dirty="0" smtClean="0">
              <a:solidFill>
                <a:schemeClr val="tx1">
                  <a:lumMod val="75000"/>
                  <a:lumOff val="25000"/>
                </a:schemeClr>
              </a:solidFill>
              <a:latin typeface="Arial Narrow" pitchFamily="34" charset="0"/>
            </a:endParaRPr>
          </a:p>
        </p:txBody>
      </p:sp>
      <p:cxnSp>
        <p:nvCxnSpPr>
          <p:cNvPr id="22" name="Straight Connector 21"/>
          <p:cNvCxnSpPr/>
          <p:nvPr/>
        </p:nvCxnSpPr>
        <p:spPr>
          <a:xfrm>
            <a:off x="8509794" y="5079206"/>
            <a:ext cx="7315200" cy="1588"/>
          </a:xfrm>
          <a:prstGeom prst="line">
            <a:avLst/>
          </a:prstGeom>
        </p:spPr>
        <p:style>
          <a:lnRef idx="1">
            <a:schemeClr val="dk1"/>
          </a:lnRef>
          <a:fillRef idx="0">
            <a:schemeClr val="dk1"/>
          </a:fillRef>
          <a:effectRef idx="0">
            <a:schemeClr val="dk1"/>
          </a:effectRef>
          <a:fontRef idx="minor">
            <a:schemeClr val="tx1"/>
          </a:fontRef>
        </p:style>
      </p:cxnSp>
      <p:pic>
        <p:nvPicPr>
          <p:cNvPr id="23" name="Picture 2"/>
          <p:cNvPicPr>
            <a:picLocks noChangeAspect="1" noChangeArrowheads="1"/>
          </p:cNvPicPr>
          <p:nvPr/>
        </p:nvPicPr>
        <p:blipFill>
          <a:blip r:embed="rId5" cstate="print"/>
          <a:srcRect/>
          <a:stretch>
            <a:fillRect/>
          </a:stretch>
        </p:blipFill>
        <p:spPr bwMode="auto">
          <a:xfrm>
            <a:off x="8063945" y="6069806"/>
            <a:ext cx="4789249" cy="3957314"/>
          </a:xfrm>
          <a:prstGeom prst="rect">
            <a:avLst/>
          </a:prstGeom>
          <a:noFill/>
          <a:ln w="9525">
            <a:noFill/>
            <a:miter lim="800000"/>
            <a:headEnd/>
            <a:tailEnd/>
          </a:ln>
        </p:spPr>
      </p:pic>
      <p:sp>
        <p:nvSpPr>
          <p:cNvPr id="24"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35</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Air Jurisdiction</a:t>
            </a:r>
            <a:endParaRPr lang="en-US" sz="3200" dirty="0">
              <a:solidFill>
                <a:schemeClr val="bg1"/>
              </a:solidFill>
              <a:latin typeface="Arial Narrow" pitchFamily="34" charset="0"/>
            </a:endParaRPr>
          </a:p>
        </p:txBody>
      </p:sp>
      <p:pic>
        <p:nvPicPr>
          <p:cNvPr id="19461" name="Picture 5"/>
          <p:cNvPicPr>
            <a:picLocks noChangeAspect="1" noChangeArrowheads="1"/>
          </p:cNvPicPr>
          <p:nvPr/>
        </p:nvPicPr>
        <p:blipFill>
          <a:blip r:embed="rId2" cstate="print"/>
          <a:srcRect/>
          <a:stretch>
            <a:fillRect/>
          </a:stretch>
        </p:blipFill>
        <p:spPr bwMode="auto">
          <a:xfrm>
            <a:off x="490552" y="1740693"/>
            <a:ext cx="15276513" cy="7377113"/>
          </a:xfrm>
          <a:prstGeom prst="rect">
            <a:avLst/>
          </a:prstGeom>
          <a:noFill/>
          <a:ln w="9525">
            <a:noFill/>
            <a:miter lim="800000"/>
            <a:headEnd/>
            <a:tailEnd/>
          </a:ln>
        </p:spPr>
      </p:pic>
      <p:pic>
        <p:nvPicPr>
          <p:cNvPr id="19462" name="Picture 6"/>
          <p:cNvPicPr>
            <a:picLocks noChangeAspect="1" noChangeArrowheads="1"/>
          </p:cNvPicPr>
          <p:nvPr/>
        </p:nvPicPr>
        <p:blipFill>
          <a:blip r:embed="rId3" cstate="print"/>
          <a:srcRect/>
          <a:stretch>
            <a:fillRect/>
          </a:stretch>
        </p:blipFill>
        <p:spPr bwMode="auto">
          <a:xfrm>
            <a:off x="490552" y="1740693"/>
            <a:ext cx="15276513" cy="7377113"/>
          </a:xfrm>
          <a:prstGeom prst="rect">
            <a:avLst/>
          </a:prstGeom>
          <a:noFill/>
          <a:ln w="9525">
            <a:noFill/>
            <a:miter lim="800000"/>
            <a:headEnd/>
            <a:tailEnd/>
          </a:ln>
        </p:spPr>
      </p:pic>
      <p:pic>
        <p:nvPicPr>
          <p:cNvPr id="19463" name="Picture 7"/>
          <p:cNvPicPr>
            <a:picLocks noChangeAspect="1" noChangeArrowheads="1"/>
          </p:cNvPicPr>
          <p:nvPr/>
        </p:nvPicPr>
        <p:blipFill>
          <a:blip r:embed="rId4" cstate="print"/>
          <a:srcRect/>
          <a:stretch>
            <a:fillRect/>
          </a:stretch>
        </p:blipFill>
        <p:spPr bwMode="auto">
          <a:xfrm>
            <a:off x="490552" y="1740693"/>
            <a:ext cx="15276513" cy="7377113"/>
          </a:xfrm>
          <a:prstGeom prst="rect">
            <a:avLst/>
          </a:prstGeom>
          <a:noFill/>
          <a:ln w="9525">
            <a:noFill/>
            <a:miter lim="800000"/>
            <a:headEnd/>
            <a:tailEnd/>
          </a:ln>
        </p:spPr>
      </p:pic>
      <p:pic>
        <p:nvPicPr>
          <p:cNvPr id="22" name="Picture 3"/>
          <p:cNvPicPr>
            <a:picLocks noChangeAspect="1" noChangeArrowheads="1"/>
          </p:cNvPicPr>
          <p:nvPr/>
        </p:nvPicPr>
        <p:blipFill>
          <a:blip r:embed="rId5" cstate="print"/>
          <a:srcRect/>
          <a:stretch>
            <a:fillRect/>
          </a:stretch>
        </p:blipFill>
        <p:spPr bwMode="auto">
          <a:xfrm>
            <a:off x="-24606" y="0"/>
            <a:ext cx="1099156" cy="10203664"/>
          </a:xfrm>
          <a:prstGeom prst="rect">
            <a:avLst/>
          </a:prstGeom>
          <a:noFill/>
          <a:ln w="9525">
            <a:noFill/>
            <a:miter lim="800000"/>
            <a:headEnd/>
            <a:tailEnd/>
          </a:ln>
          <a:effectLst/>
        </p:spPr>
      </p:pic>
      <p:sp>
        <p:nvSpPr>
          <p:cNvPr id="23" name="Rectangle 22"/>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25" name="Picture 3"/>
          <p:cNvPicPr>
            <a:picLocks noChangeAspect="1" noChangeArrowheads="1"/>
          </p:cNvPicPr>
          <p:nvPr/>
        </p:nvPicPr>
        <p:blipFill>
          <a:blip r:embed="rId6" cstate="print"/>
          <a:srcRect/>
          <a:stretch>
            <a:fillRect/>
          </a:stretch>
        </p:blipFill>
        <p:spPr bwMode="auto">
          <a:xfrm>
            <a:off x="13462794" y="9575006"/>
            <a:ext cx="2514601" cy="491431"/>
          </a:xfrm>
          <a:prstGeom prst="rect">
            <a:avLst/>
          </a:prstGeom>
          <a:noFill/>
          <a:ln w="9525">
            <a:noFill/>
            <a:miter lim="800000"/>
            <a:headEnd/>
            <a:tailEnd/>
          </a:ln>
        </p:spPr>
      </p:pic>
      <p:sp>
        <p:nvSpPr>
          <p:cNvPr id="27" name="Rectangle 26"/>
          <p:cNvSpPr/>
          <p:nvPr/>
        </p:nvSpPr>
        <p:spPr>
          <a:xfrm>
            <a:off x="1118394" y="964406"/>
            <a:ext cx="14935200" cy="662885"/>
          </a:xfrm>
          <a:prstGeom prst="rect">
            <a:avLst/>
          </a:prstGeom>
        </p:spPr>
        <p:txBody>
          <a:bodyPr wrap="square" lIns="168792" tIns="84397" rIns="168792" bIns="84397">
            <a:spAutoFit/>
          </a:bodyPr>
          <a:lstStyle/>
          <a:p>
            <a:pPr>
              <a:buFont typeface="Arial" pitchFamily="34" charset="0"/>
              <a:buChar char="•"/>
            </a:pPr>
            <a:r>
              <a:rPr lang="en-US" sz="1600" dirty="0" smtClean="0">
                <a:solidFill>
                  <a:srgbClr val="4F4F4F"/>
                </a:solidFill>
                <a:latin typeface="Arial Narrow" pitchFamily="34" charset="0"/>
              </a:rPr>
              <a:t>State of Utah air jurisdiction created by 100 year history of treaties with the Ute Indian Tribe, Executive Orders, and Court Cases.</a:t>
            </a:r>
          </a:p>
          <a:p>
            <a:pPr>
              <a:buFont typeface="Arial" pitchFamily="34" charset="0"/>
              <a:buChar char="•"/>
            </a:pPr>
            <a:r>
              <a:rPr lang="en-US" sz="1600" dirty="0" smtClean="0">
                <a:solidFill>
                  <a:srgbClr val="4F4F4F"/>
                </a:solidFill>
                <a:latin typeface="Arial Narrow" pitchFamily="34" charset="0"/>
              </a:rPr>
              <a:t>Permitted by Utah and not Denver Region 8 EPA</a:t>
            </a:r>
            <a:endParaRPr lang="en-US" sz="1600" dirty="0">
              <a:solidFill>
                <a:srgbClr val="4F4F4F"/>
              </a:solidFill>
              <a:latin typeface="Arial Narrow" pitchFamily="34" charset="0"/>
            </a:endParaRPr>
          </a:p>
        </p:txBody>
      </p:sp>
      <p:sp>
        <p:nvSpPr>
          <p:cNvPr id="12"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13"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36</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fade">
                                      <p:cBhvr>
                                        <p:cTn id="7" dur="500"/>
                                        <p:tgtEl>
                                          <p:spTgt spid="1946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463"/>
                                        </p:tgtEl>
                                        <p:attrNameLst>
                                          <p:attrName>style.visibility</p:attrName>
                                        </p:attrNameLst>
                                      </p:cBhvr>
                                      <p:to>
                                        <p:strVal val="visible"/>
                                      </p:to>
                                    </p:set>
                                    <p:animEffect transition="in" filter="wipe(left)">
                                      <p:cBhvr>
                                        <p:cTn id="11" dur="10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cstate="print"/>
          <a:srcRect/>
          <a:stretch>
            <a:fillRect/>
          </a:stretch>
        </p:blipFill>
        <p:spPr bwMode="auto">
          <a:xfrm>
            <a:off x="490552" y="1729589"/>
            <a:ext cx="15276513" cy="7377113"/>
          </a:xfrm>
          <a:prstGeom prst="rect">
            <a:avLst/>
          </a:prstGeom>
          <a:noFill/>
          <a:ln w="9525">
            <a:noFill/>
            <a:miter lim="800000"/>
            <a:headEnd/>
            <a:tailEnd/>
          </a:ln>
        </p:spPr>
      </p:pic>
      <p:pic>
        <p:nvPicPr>
          <p:cNvPr id="15" name="Picture 3"/>
          <p:cNvPicPr>
            <a:picLocks noChangeAspect="1" noChangeArrowheads="1"/>
          </p:cNvPicPr>
          <p:nvPr/>
        </p:nvPicPr>
        <p:blipFill>
          <a:blip r:embed="rId3" cstate="print"/>
          <a:srcRect/>
          <a:stretch>
            <a:fillRect/>
          </a:stretch>
        </p:blipFill>
        <p:spPr bwMode="auto">
          <a:xfrm>
            <a:off x="484196" y="1716881"/>
            <a:ext cx="15287625" cy="7400925"/>
          </a:xfrm>
          <a:prstGeom prst="rect">
            <a:avLst/>
          </a:prstGeom>
          <a:noFill/>
          <a:ln w="9525">
            <a:noFill/>
            <a:miter lim="800000"/>
            <a:headEnd/>
            <a:tailEnd/>
          </a:ln>
          <a:effectLst/>
        </p:spPr>
      </p:pic>
      <p:sp>
        <p:nvSpPr>
          <p:cNvPr id="16" name="Rectangle 15"/>
          <p:cNvSpPr/>
          <p:nvPr/>
        </p:nvSpPr>
        <p:spPr>
          <a:xfrm>
            <a:off x="8052594" y="5722937"/>
            <a:ext cx="533400" cy="381000"/>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9" name="Rectangle 18"/>
          <p:cNvSpPr/>
          <p:nvPr/>
        </p:nvSpPr>
        <p:spPr>
          <a:xfrm>
            <a:off x="5080795" y="6713532"/>
            <a:ext cx="990600" cy="609600"/>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25" name="TextBox 24"/>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Air Jurisdiction</a:t>
            </a:r>
            <a:endParaRPr lang="en-US" sz="3200" dirty="0">
              <a:solidFill>
                <a:schemeClr val="bg1"/>
              </a:solidFill>
              <a:latin typeface="Arial Narrow" pitchFamily="34" charset="0"/>
            </a:endParaRPr>
          </a:p>
        </p:txBody>
      </p:sp>
      <p:pic>
        <p:nvPicPr>
          <p:cNvPr id="26" name="Picture 3"/>
          <p:cNvPicPr>
            <a:picLocks noChangeAspect="1" noChangeArrowheads="1"/>
          </p:cNvPicPr>
          <p:nvPr/>
        </p:nvPicPr>
        <p:blipFill>
          <a:blip r:embed="rId4" cstate="print"/>
          <a:srcRect/>
          <a:stretch>
            <a:fillRect/>
          </a:stretch>
        </p:blipFill>
        <p:spPr bwMode="auto">
          <a:xfrm>
            <a:off x="-24606" y="0"/>
            <a:ext cx="1099156" cy="10203664"/>
          </a:xfrm>
          <a:prstGeom prst="rect">
            <a:avLst/>
          </a:prstGeom>
          <a:noFill/>
          <a:ln w="9525">
            <a:noFill/>
            <a:miter lim="800000"/>
            <a:headEnd/>
            <a:tailEnd/>
          </a:ln>
          <a:effectLst/>
        </p:spPr>
      </p:pic>
      <p:sp>
        <p:nvSpPr>
          <p:cNvPr id="27" name="Rectangle 26"/>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29" name="Picture 3"/>
          <p:cNvPicPr>
            <a:picLocks noChangeAspect="1" noChangeArrowheads="1"/>
          </p:cNvPicPr>
          <p:nvPr/>
        </p:nvPicPr>
        <p:blipFill>
          <a:blip r:embed="rId5" cstate="print"/>
          <a:srcRect/>
          <a:stretch>
            <a:fillRect/>
          </a:stretch>
        </p:blipFill>
        <p:spPr bwMode="auto">
          <a:xfrm>
            <a:off x="13462794" y="9575006"/>
            <a:ext cx="2514601" cy="491431"/>
          </a:xfrm>
          <a:prstGeom prst="rect">
            <a:avLst/>
          </a:prstGeom>
          <a:noFill/>
          <a:ln w="9525">
            <a:noFill/>
            <a:miter lim="800000"/>
            <a:headEnd/>
            <a:tailEnd/>
          </a:ln>
        </p:spPr>
      </p:pic>
      <p:sp>
        <p:nvSpPr>
          <p:cNvPr id="13"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14"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37</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490552" y="1740693"/>
            <a:ext cx="15276513" cy="7377113"/>
          </a:xfrm>
          <a:prstGeom prst="rect">
            <a:avLst/>
          </a:prstGeom>
          <a:noFill/>
          <a:ln w="9525">
            <a:noFill/>
            <a:miter lim="800000"/>
            <a:headEnd/>
            <a:tailEnd/>
          </a:ln>
        </p:spPr>
      </p:pic>
      <p:pic>
        <p:nvPicPr>
          <p:cNvPr id="21507" name="Picture 3"/>
          <p:cNvPicPr>
            <a:picLocks noChangeAspect="1" noChangeArrowheads="1"/>
          </p:cNvPicPr>
          <p:nvPr/>
        </p:nvPicPr>
        <p:blipFill>
          <a:blip r:embed="rId3" cstate="print"/>
          <a:srcRect/>
          <a:stretch>
            <a:fillRect/>
          </a:stretch>
        </p:blipFill>
        <p:spPr bwMode="auto">
          <a:xfrm>
            <a:off x="490552" y="1740693"/>
            <a:ext cx="15276513" cy="7377113"/>
          </a:xfrm>
          <a:prstGeom prst="rect">
            <a:avLst/>
          </a:prstGeom>
          <a:noFill/>
          <a:ln w="9525">
            <a:noFill/>
            <a:miter lim="800000"/>
            <a:headEnd/>
            <a:tailEnd/>
          </a:ln>
        </p:spPr>
      </p:pic>
      <p:sp>
        <p:nvSpPr>
          <p:cNvPr id="16" name="Rectangle 15"/>
          <p:cNvSpPr/>
          <p:nvPr/>
        </p:nvSpPr>
        <p:spPr>
          <a:xfrm>
            <a:off x="11481602" y="3448044"/>
            <a:ext cx="838199" cy="5638801"/>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7" name="Rectangle 16"/>
          <p:cNvSpPr/>
          <p:nvPr/>
        </p:nvSpPr>
        <p:spPr>
          <a:xfrm>
            <a:off x="5004594" y="7943840"/>
            <a:ext cx="7315200" cy="1143002"/>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8" name="Rectangle 17"/>
          <p:cNvSpPr/>
          <p:nvPr/>
        </p:nvSpPr>
        <p:spPr>
          <a:xfrm>
            <a:off x="8052594" y="5734041"/>
            <a:ext cx="533400" cy="381000"/>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20" name="Rectangle 19"/>
          <p:cNvSpPr/>
          <p:nvPr/>
        </p:nvSpPr>
        <p:spPr>
          <a:xfrm>
            <a:off x="5080793" y="6724637"/>
            <a:ext cx="1371601" cy="1143002"/>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22" name="TextBox 21"/>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Air Jurisdiction</a:t>
            </a:r>
            <a:endParaRPr lang="en-US" sz="3200" dirty="0">
              <a:solidFill>
                <a:schemeClr val="bg1"/>
              </a:solidFill>
              <a:latin typeface="Arial Narrow" pitchFamily="34" charset="0"/>
            </a:endParaRPr>
          </a:p>
        </p:txBody>
      </p:sp>
      <p:pic>
        <p:nvPicPr>
          <p:cNvPr id="23" name="Picture 3"/>
          <p:cNvPicPr>
            <a:picLocks noChangeAspect="1" noChangeArrowheads="1"/>
          </p:cNvPicPr>
          <p:nvPr/>
        </p:nvPicPr>
        <p:blipFill>
          <a:blip r:embed="rId4" cstate="print"/>
          <a:srcRect/>
          <a:stretch>
            <a:fillRect/>
          </a:stretch>
        </p:blipFill>
        <p:spPr bwMode="auto">
          <a:xfrm>
            <a:off x="-24606" y="0"/>
            <a:ext cx="1099156" cy="10203664"/>
          </a:xfrm>
          <a:prstGeom prst="rect">
            <a:avLst/>
          </a:prstGeom>
          <a:noFill/>
          <a:ln w="9525">
            <a:noFill/>
            <a:miter lim="800000"/>
            <a:headEnd/>
            <a:tailEnd/>
          </a:ln>
          <a:effectLst/>
        </p:spPr>
      </p:pic>
      <p:sp>
        <p:nvSpPr>
          <p:cNvPr id="24" name="Rectangle 23"/>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26" name="Picture 3"/>
          <p:cNvPicPr>
            <a:picLocks noChangeAspect="1" noChangeArrowheads="1"/>
          </p:cNvPicPr>
          <p:nvPr/>
        </p:nvPicPr>
        <p:blipFill>
          <a:blip r:embed="rId5" cstate="print"/>
          <a:srcRect/>
          <a:stretch>
            <a:fillRect/>
          </a:stretch>
        </p:blipFill>
        <p:spPr bwMode="auto">
          <a:xfrm>
            <a:off x="13462794" y="9575006"/>
            <a:ext cx="2514601" cy="491431"/>
          </a:xfrm>
          <a:prstGeom prst="rect">
            <a:avLst/>
          </a:prstGeom>
          <a:noFill/>
          <a:ln w="9525">
            <a:noFill/>
            <a:miter lim="800000"/>
            <a:headEnd/>
            <a:tailEnd/>
          </a:ln>
        </p:spPr>
      </p:pic>
      <p:sp>
        <p:nvSpPr>
          <p:cNvPr id="15"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19"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38</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wipe(left)">
                                      <p:cBhvr>
                                        <p:cTn id="7" dur="1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490552" y="1740693"/>
            <a:ext cx="15276513" cy="7377113"/>
          </a:xfrm>
          <a:prstGeom prst="rect">
            <a:avLst/>
          </a:prstGeom>
          <a:noFill/>
          <a:ln w="9525">
            <a:noFill/>
            <a:miter lim="800000"/>
            <a:headEnd/>
            <a:tailEnd/>
          </a:ln>
        </p:spPr>
      </p:pic>
      <p:pic>
        <p:nvPicPr>
          <p:cNvPr id="22531" name="Picture 3"/>
          <p:cNvPicPr>
            <a:picLocks noChangeAspect="1" noChangeArrowheads="1"/>
          </p:cNvPicPr>
          <p:nvPr/>
        </p:nvPicPr>
        <p:blipFill>
          <a:blip r:embed="rId3" cstate="print"/>
          <a:srcRect/>
          <a:stretch>
            <a:fillRect/>
          </a:stretch>
        </p:blipFill>
        <p:spPr bwMode="auto">
          <a:xfrm>
            <a:off x="490552" y="1740693"/>
            <a:ext cx="15276513" cy="7377113"/>
          </a:xfrm>
          <a:prstGeom prst="rect">
            <a:avLst/>
          </a:prstGeom>
          <a:noFill/>
          <a:ln w="9525">
            <a:noFill/>
            <a:miter lim="800000"/>
            <a:headEnd/>
            <a:tailEnd/>
          </a:ln>
        </p:spPr>
      </p:pic>
      <p:sp>
        <p:nvSpPr>
          <p:cNvPr id="15" name="Rectangle 14"/>
          <p:cNvSpPr/>
          <p:nvPr/>
        </p:nvSpPr>
        <p:spPr>
          <a:xfrm>
            <a:off x="11481602" y="3479005"/>
            <a:ext cx="838199" cy="5638801"/>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6" name="Rectangle 15"/>
          <p:cNvSpPr/>
          <p:nvPr/>
        </p:nvSpPr>
        <p:spPr>
          <a:xfrm>
            <a:off x="5004594" y="7974801"/>
            <a:ext cx="7315200" cy="1143002"/>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7" name="Rectangle 16"/>
          <p:cNvSpPr/>
          <p:nvPr/>
        </p:nvSpPr>
        <p:spPr>
          <a:xfrm>
            <a:off x="8052594" y="5765002"/>
            <a:ext cx="533400" cy="381000"/>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8" name="Rectangle 17"/>
          <p:cNvSpPr/>
          <p:nvPr/>
        </p:nvSpPr>
        <p:spPr>
          <a:xfrm>
            <a:off x="5080793" y="6755598"/>
            <a:ext cx="1371601" cy="1143002"/>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21" name="TextBox 2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Air Jurisdiction</a:t>
            </a:r>
            <a:endParaRPr lang="en-US" sz="3200" dirty="0">
              <a:solidFill>
                <a:schemeClr val="bg1"/>
              </a:solidFill>
              <a:latin typeface="Arial Narrow" pitchFamily="34" charset="0"/>
            </a:endParaRPr>
          </a:p>
        </p:txBody>
      </p:sp>
      <p:pic>
        <p:nvPicPr>
          <p:cNvPr id="22" name="Picture 3"/>
          <p:cNvPicPr>
            <a:picLocks noChangeAspect="1" noChangeArrowheads="1"/>
          </p:cNvPicPr>
          <p:nvPr/>
        </p:nvPicPr>
        <p:blipFill>
          <a:blip r:embed="rId4" cstate="print"/>
          <a:srcRect/>
          <a:stretch>
            <a:fillRect/>
          </a:stretch>
        </p:blipFill>
        <p:spPr bwMode="auto">
          <a:xfrm>
            <a:off x="-24606" y="0"/>
            <a:ext cx="1099156" cy="10203664"/>
          </a:xfrm>
          <a:prstGeom prst="rect">
            <a:avLst/>
          </a:prstGeom>
          <a:noFill/>
          <a:ln w="9525">
            <a:noFill/>
            <a:miter lim="800000"/>
            <a:headEnd/>
            <a:tailEnd/>
          </a:ln>
          <a:effectLst/>
        </p:spPr>
      </p:pic>
      <p:sp>
        <p:nvSpPr>
          <p:cNvPr id="23" name="Rectangle 22"/>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25" name="Picture 3"/>
          <p:cNvPicPr>
            <a:picLocks noChangeAspect="1" noChangeArrowheads="1"/>
          </p:cNvPicPr>
          <p:nvPr/>
        </p:nvPicPr>
        <p:blipFill>
          <a:blip r:embed="rId5" cstate="print"/>
          <a:srcRect/>
          <a:stretch>
            <a:fillRect/>
          </a:stretch>
        </p:blipFill>
        <p:spPr bwMode="auto">
          <a:xfrm>
            <a:off x="13462794" y="9575006"/>
            <a:ext cx="2514601" cy="491431"/>
          </a:xfrm>
          <a:prstGeom prst="rect">
            <a:avLst/>
          </a:prstGeom>
          <a:noFill/>
          <a:ln w="9525">
            <a:noFill/>
            <a:miter lim="800000"/>
            <a:headEnd/>
            <a:tailEnd/>
          </a:ln>
        </p:spPr>
      </p:pic>
      <p:sp>
        <p:nvSpPr>
          <p:cNvPr id="19"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0"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39</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wipe(left)">
                                      <p:cBhvr>
                                        <p:cTn id="7" dur="10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 xmlns:p14="http://schemas.microsoft.com/office/powerpoint/2010/main" val="1317564732"/>
              </p:ext>
            </p:extLst>
          </p:nvPr>
        </p:nvGraphicFramePr>
        <p:xfrm>
          <a:off x="1280319" y="2564606"/>
          <a:ext cx="14697075" cy="7134225"/>
        </p:xfrm>
        <a:graphic>
          <a:graphicData uri="http://schemas.openxmlformats.org/presentationml/2006/ole">
            <p:oleObj spid="_x0000_s1027" name="Image" r:id="rId4" imgW="19593651" imgH="9511111" progId="">
              <p:embed/>
            </p:oleObj>
          </a:graphicData>
        </a:graphic>
      </p:graphicFrame>
      <p:sp>
        <p:nvSpPr>
          <p:cNvPr id="15" name="Rectangle 14"/>
          <p:cNvSpPr/>
          <p:nvPr/>
        </p:nvSpPr>
        <p:spPr>
          <a:xfrm>
            <a:off x="1270794" y="7289006"/>
            <a:ext cx="14782800" cy="259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849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Experienced Management Team</a:t>
            </a:r>
            <a:endParaRPr lang="en-US" sz="3200" dirty="0">
              <a:solidFill>
                <a:schemeClr val="bg1"/>
              </a:solidFill>
              <a:latin typeface="Arial Narrow" pitchFamily="34" charset="0"/>
            </a:endParaRPr>
          </a:p>
        </p:txBody>
      </p:sp>
      <p:sp>
        <p:nvSpPr>
          <p:cNvPr id="16" name="Rectangle 15"/>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3"/>
          <p:cNvPicPr>
            <a:picLocks noChangeAspect="1" noChangeArrowheads="1"/>
          </p:cNvPicPr>
          <p:nvPr/>
        </p:nvPicPr>
        <p:blipFill>
          <a:blip r:embed="rId5" cstate="print"/>
          <a:srcRect/>
          <a:stretch>
            <a:fillRect/>
          </a:stretch>
        </p:blipFill>
        <p:spPr bwMode="auto">
          <a:xfrm>
            <a:off x="-24606" y="0"/>
            <a:ext cx="1099156" cy="10203664"/>
          </a:xfrm>
          <a:prstGeom prst="rect">
            <a:avLst/>
          </a:prstGeom>
          <a:noFill/>
          <a:ln w="9525">
            <a:noFill/>
            <a:miter lim="800000"/>
            <a:headEnd/>
            <a:tailEnd/>
          </a:ln>
          <a:effectLst/>
        </p:spPr>
      </p:pic>
      <p:pic>
        <p:nvPicPr>
          <p:cNvPr id="21" name="Picture 3"/>
          <p:cNvPicPr>
            <a:picLocks noChangeAspect="1" noChangeArrowheads="1"/>
          </p:cNvPicPr>
          <p:nvPr/>
        </p:nvPicPr>
        <p:blipFill>
          <a:blip r:embed="rId6" cstate="print"/>
          <a:srcRect/>
          <a:stretch>
            <a:fillRect/>
          </a:stretch>
        </p:blipFill>
        <p:spPr bwMode="auto">
          <a:xfrm>
            <a:off x="13462794" y="9575006"/>
            <a:ext cx="2514601" cy="491431"/>
          </a:xfrm>
          <a:prstGeom prst="rect">
            <a:avLst/>
          </a:prstGeom>
          <a:noFill/>
          <a:ln w="9525">
            <a:noFill/>
            <a:miter lim="800000"/>
            <a:headEnd/>
            <a:tailEnd/>
          </a:ln>
        </p:spPr>
      </p:pic>
      <p:sp>
        <p:nvSpPr>
          <p:cNvPr id="23"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4</a:t>
            </a:fld>
            <a:endParaRPr lang="en-US" sz="2000" dirty="0">
              <a:solidFill>
                <a:schemeClr val="bg1"/>
              </a:solidFill>
              <a:latin typeface="Arial Narrow" pitchFamily="34" charset="0"/>
            </a:endParaRPr>
          </a:p>
        </p:txBody>
      </p:sp>
      <p:sp>
        <p:nvSpPr>
          <p:cNvPr id="24" name="Rectangle 23"/>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5"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490552" y="1695459"/>
            <a:ext cx="15276513" cy="7377113"/>
          </a:xfrm>
          <a:prstGeom prst="rect">
            <a:avLst/>
          </a:prstGeom>
          <a:noFill/>
          <a:ln w="9525">
            <a:noFill/>
            <a:miter lim="800000"/>
            <a:headEnd/>
            <a:tailEnd/>
          </a:ln>
        </p:spPr>
      </p:pic>
      <p:pic>
        <p:nvPicPr>
          <p:cNvPr id="23555" name="Picture 3"/>
          <p:cNvPicPr>
            <a:picLocks noChangeAspect="1" noChangeArrowheads="1"/>
          </p:cNvPicPr>
          <p:nvPr/>
        </p:nvPicPr>
        <p:blipFill>
          <a:blip r:embed="rId3" cstate="print"/>
          <a:srcRect/>
          <a:stretch>
            <a:fillRect/>
          </a:stretch>
        </p:blipFill>
        <p:spPr bwMode="auto">
          <a:xfrm>
            <a:off x="490552" y="1695459"/>
            <a:ext cx="15276513" cy="7377113"/>
          </a:xfrm>
          <a:prstGeom prst="rect">
            <a:avLst/>
          </a:prstGeom>
          <a:noFill/>
          <a:ln w="9525">
            <a:noFill/>
            <a:miter lim="800000"/>
            <a:headEnd/>
            <a:tailEnd/>
          </a:ln>
        </p:spPr>
      </p:pic>
      <p:sp>
        <p:nvSpPr>
          <p:cNvPr id="15" name="Rectangle 14"/>
          <p:cNvSpPr/>
          <p:nvPr/>
        </p:nvSpPr>
        <p:spPr>
          <a:xfrm>
            <a:off x="11481602" y="3402810"/>
            <a:ext cx="838199" cy="5638801"/>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6" name="Rectangle 15"/>
          <p:cNvSpPr/>
          <p:nvPr/>
        </p:nvSpPr>
        <p:spPr>
          <a:xfrm>
            <a:off x="5004594" y="7898606"/>
            <a:ext cx="7315200" cy="1143002"/>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7" name="Rectangle 16"/>
          <p:cNvSpPr/>
          <p:nvPr/>
        </p:nvSpPr>
        <p:spPr>
          <a:xfrm>
            <a:off x="8052594" y="5688807"/>
            <a:ext cx="533400" cy="381000"/>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8" name="Rectangle 17"/>
          <p:cNvSpPr/>
          <p:nvPr/>
        </p:nvSpPr>
        <p:spPr>
          <a:xfrm>
            <a:off x="5080793" y="6679403"/>
            <a:ext cx="1371601" cy="1143002"/>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9" name="Rectangle 18"/>
          <p:cNvSpPr/>
          <p:nvPr/>
        </p:nvSpPr>
        <p:spPr>
          <a:xfrm>
            <a:off x="5080798" y="5307803"/>
            <a:ext cx="228600" cy="609600"/>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20" name="TextBox 19"/>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Air Jurisdiction</a:t>
            </a:r>
            <a:endParaRPr lang="en-US" sz="3200" dirty="0">
              <a:solidFill>
                <a:schemeClr val="bg1"/>
              </a:solidFill>
              <a:latin typeface="Arial Narrow" pitchFamily="34" charset="0"/>
            </a:endParaRPr>
          </a:p>
        </p:txBody>
      </p:sp>
      <p:pic>
        <p:nvPicPr>
          <p:cNvPr id="22" name="Picture 3"/>
          <p:cNvPicPr>
            <a:picLocks noChangeAspect="1" noChangeArrowheads="1"/>
          </p:cNvPicPr>
          <p:nvPr/>
        </p:nvPicPr>
        <p:blipFill>
          <a:blip r:embed="rId4" cstate="print"/>
          <a:srcRect/>
          <a:stretch>
            <a:fillRect/>
          </a:stretch>
        </p:blipFill>
        <p:spPr bwMode="auto">
          <a:xfrm>
            <a:off x="-24606" y="0"/>
            <a:ext cx="1099156" cy="10203664"/>
          </a:xfrm>
          <a:prstGeom prst="rect">
            <a:avLst/>
          </a:prstGeom>
          <a:noFill/>
          <a:ln w="9525">
            <a:noFill/>
            <a:miter lim="800000"/>
            <a:headEnd/>
            <a:tailEnd/>
          </a:ln>
          <a:effectLst/>
        </p:spPr>
      </p:pic>
      <p:sp>
        <p:nvSpPr>
          <p:cNvPr id="23" name="Rectangle 22"/>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25" name="Picture 3"/>
          <p:cNvPicPr>
            <a:picLocks noChangeAspect="1" noChangeArrowheads="1"/>
          </p:cNvPicPr>
          <p:nvPr/>
        </p:nvPicPr>
        <p:blipFill>
          <a:blip r:embed="rId5" cstate="print"/>
          <a:srcRect/>
          <a:stretch>
            <a:fillRect/>
          </a:stretch>
        </p:blipFill>
        <p:spPr bwMode="auto">
          <a:xfrm>
            <a:off x="13462794" y="9575006"/>
            <a:ext cx="2514601" cy="491431"/>
          </a:xfrm>
          <a:prstGeom prst="rect">
            <a:avLst/>
          </a:prstGeom>
          <a:noFill/>
          <a:ln w="9525">
            <a:noFill/>
            <a:miter lim="800000"/>
            <a:headEnd/>
            <a:tailEnd/>
          </a:ln>
        </p:spPr>
      </p:pic>
      <p:sp>
        <p:nvSpPr>
          <p:cNvPr id="27"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8"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40</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wipe(left)">
                                      <p:cBhvr>
                                        <p:cTn id="7" dur="10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490552" y="1695459"/>
            <a:ext cx="15276513" cy="7377113"/>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490552" y="1695459"/>
            <a:ext cx="15276513" cy="7377113"/>
          </a:xfrm>
          <a:prstGeom prst="rect">
            <a:avLst/>
          </a:prstGeom>
          <a:noFill/>
          <a:ln w="9525">
            <a:noFill/>
            <a:miter lim="800000"/>
            <a:headEnd/>
            <a:tailEnd/>
          </a:ln>
        </p:spPr>
      </p:pic>
      <p:sp>
        <p:nvSpPr>
          <p:cNvPr id="12" name="Rectangle 11"/>
          <p:cNvSpPr/>
          <p:nvPr/>
        </p:nvSpPr>
        <p:spPr>
          <a:xfrm>
            <a:off x="11481602" y="3402810"/>
            <a:ext cx="838199" cy="5638801"/>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3" name="Rectangle 12"/>
          <p:cNvSpPr/>
          <p:nvPr/>
        </p:nvSpPr>
        <p:spPr>
          <a:xfrm>
            <a:off x="5004594" y="7898606"/>
            <a:ext cx="7315200" cy="1143002"/>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4" name="Rectangle 13"/>
          <p:cNvSpPr/>
          <p:nvPr/>
        </p:nvSpPr>
        <p:spPr>
          <a:xfrm>
            <a:off x="8052594" y="5688807"/>
            <a:ext cx="533400" cy="381000"/>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5" name="Rectangle 14"/>
          <p:cNvSpPr/>
          <p:nvPr/>
        </p:nvSpPr>
        <p:spPr>
          <a:xfrm>
            <a:off x="5080793" y="6679403"/>
            <a:ext cx="1371601" cy="1143002"/>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6" name="Rectangle 15"/>
          <p:cNvSpPr/>
          <p:nvPr/>
        </p:nvSpPr>
        <p:spPr>
          <a:xfrm>
            <a:off x="5080798" y="5307803"/>
            <a:ext cx="228600" cy="609600"/>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20" name="TextBox 19"/>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Air Jurisdiction</a:t>
            </a:r>
            <a:endParaRPr lang="en-US" sz="3200" dirty="0">
              <a:solidFill>
                <a:schemeClr val="bg1"/>
              </a:solidFill>
              <a:latin typeface="Arial Narrow" pitchFamily="34" charset="0"/>
            </a:endParaRPr>
          </a:p>
        </p:txBody>
      </p:sp>
      <p:pic>
        <p:nvPicPr>
          <p:cNvPr id="21" name="Picture 3"/>
          <p:cNvPicPr>
            <a:picLocks noChangeAspect="1" noChangeArrowheads="1"/>
          </p:cNvPicPr>
          <p:nvPr/>
        </p:nvPicPr>
        <p:blipFill>
          <a:blip r:embed="rId4" cstate="print"/>
          <a:srcRect/>
          <a:stretch>
            <a:fillRect/>
          </a:stretch>
        </p:blipFill>
        <p:spPr bwMode="auto">
          <a:xfrm>
            <a:off x="-24606" y="0"/>
            <a:ext cx="1099156" cy="10203664"/>
          </a:xfrm>
          <a:prstGeom prst="rect">
            <a:avLst/>
          </a:prstGeom>
          <a:noFill/>
          <a:ln w="9525">
            <a:noFill/>
            <a:miter lim="800000"/>
            <a:headEnd/>
            <a:tailEnd/>
          </a:ln>
          <a:effectLst/>
        </p:spPr>
      </p:pic>
      <p:sp>
        <p:nvSpPr>
          <p:cNvPr id="23" name="Rectangle 22"/>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25" name="Picture 3"/>
          <p:cNvPicPr>
            <a:picLocks noChangeAspect="1" noChangeArrowheads="1"/>
          </p:cNvPicPr>
          <p:nvPr/>
        </p:nvPicPr>
        <p:blipFill>
          <a:blip r:embed="rId5" cstate="print"/>
          <a:srcRect/>
          <a:stretch>
            <a:fillRect/>
          </a:stretch>
        </p:blipFill>
        <p:spPr bwMode="auto">
          <a:xfrm>
            <a:off x="13462794" y="9575006"/>
            <a:ext cx="2514601" cy="491431"/>
          </a:xfrm>
          <a:prstGeom prst="rect">
            <a:avLst/>
          </a:prstGeom>
          <a:noFill/>
          <a:ln w="9525">
            <a:noFill/>
            <a:miter lim="800000"/>
            <a:headEnd/>
            <a:tailEnd/>
          </a:ln>
        </p:spPr>
      </p:pic>
      <p:sp>
        <p:nvSpPr>
          <p:cNvPr id="18"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19"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41</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wipe(left)">
                                      <p:cBhvr>
                                        <p:cTn id="7" dur="10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490552" y="1695459"/>
            <a:ext cx="15276513" cy="7377113"/>
          </a:xfrm>
          <a:prstGeom prst="rect">
            <a:avLst/>
          </a:prstGeom>
          <a:noFill/>
          <a:ln w="9525">
            <a:noFill/>
            <a:miter lim="800000"/>
            <a:headEnd/>
            <a:tailEnd/>
          </a:ln>
        </p:spPr>
      </p:pic>
      <p:pic>
        <p:nvPicPr>
          <p:cNvPr id="25603" name="Picture 3"/>
          <p:cNvPicPr>
            <a:picLocks noChangeAspect="1" noChangeArrowheads="1"/>
          </p:cNvPicPr>
          <p:nvPr/>
        </p:nvPicPr>
        <p:blipFill>
          <a:blip r:embed="rId3" cstate="print"/>
          <a:srcRect/>
          <a:stretch>
            <a:fillRect/>
          </a:stretch>
        </p:blipFill>
        <p:spPr bwMode="auto">
          <a:xfrm>
            <a:off x="490552" y="1695459"/>
            <a:ext cx="15276513" cy="7377113"/>
          </a:xfrm>
          <a:prstGeom prst="rect">
            <a:avLst/>
          </a:prstGeom>
          <a:noFill/>
          <a:ln w="9525">
            <a:noFill/>
            <a:miter lim="800000"/>
            <a:headEnd/>
            <a:tailEnd/>
          </a:ln>
        </p:spPr>
      </p:pic>
      <p:sp>
        <p:nvSpPr>
          <p:cNvPr id="15" name="Rectangle 14"/>
          <p:cNvSpPr/>
          <p:nvPr/>
        </p:nvSpPr>
        <p:spPr>
          <a:xfrm>
            <a:off x="11481602" y="3402810"/>
            <a:ext cx="838199" cy="5638801"/>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6" name="Rectangle 15"/>
          <p:cNvSpPr/>
          <p:nvPr/>
        </p:nvSpPr>
        <p:spPr>
          <a:xfrm>
            <a:off x="5004594" y="7974804"/>
            <a:ext cx="7315200" cy="1143002"/>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7" name="Rectangle 16"/>
          <p:cNvSpPr/>
          <p:nvPr/>
        </p:nvSpPr>
        <p:spPr>
          <a:xfrm>
            <a:off x="8052594" y="5688807"/>
            <a:ext cx="533400" cy="381000"/>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8" name="Rectangle 17"/>
          <p:cNvSpPr/>
          <p:nvPr/>
        </p:nvSpPr>
        <p:spPr>
          <a:xfrm>
            <a:off x="5080793" y="6679403"/>
            <a:ext cx="1371601" cy="1143002"/>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9" name="Rectangle 18"/>
          <p:cNvSpPr/>
          <p:nvPr/>
        </p:nvSpPr>
        <p:spPr>
          <a:xfrm>
            <a:off x="5080798" y="5307803"/>
            <a:ext cx="228600" cy="609600"/>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20" name="TextBox 19"/>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Air Jurisdiction</a:t>
            </a:r>
            <a:endParaRPr lang="en-US" sz="3200" dirty="0">
              <a:solidFill>
                <a:schemeClr val="bg1"/>
              </a:solidFill>
              <a:latin typeface="Arial Narrow" pitchFamily="34" charset="0"/>
            </a:endParaRPr>
          </a:p>
        </p:txBody>
      </p:sp>
      <p:pic>
        <p:nvPicPr>
          <p:cNvPr id="22" name="Picture 3"/>
          <p:cNvPicPr>
            <a:picLocks noChangeAspect="1" noChangeArrowheads="1"/>
          </p:cNvPicPr>
          <p:nvPr/>
        </p:nvPicPr>
        <p:blipFill>
          <a:blip r:embed="rId4" cstate="print"/>
          <a:srcRect/>
          <a:stretch>
            <a:fillRect/>
          </a:stretch>
        </p:blipFill>
        <p:spPr bwMode="auto">
          <a:xfrm>
            <a:off x="-24606" y="0"/>
            <a:ext cx="1099156" cy="10203664"/>
          </a:xfrm>
          <a:prstGeom prst="rect">
            <a:avLst/>
          </a:prstGeom>
          <a:noFill/>
          <a:ln w="9525">
            <a:noFill/>
            <a:miter lim="800000"/>
            <a:headEnd/>
            <a:tailEnd/>
          </a:ln>
          <a:effectLst/>
        </p:spPr>
      </p:pic>
      <p:sp>
        <p:nvSpPr>
          <p:cNvPr id="23" name="Rectangle 22"/>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25" name="Picture 3"/>
          <p:cNvPicPr>
            <a:picLocks noChangeAspect="1" noChangeArrowheads="1"/>
          </p:cNvPicPr>
          <p:nvPr/>
        </p:nvPicPr>
        <p:blipFill>
          <a:blip r:embed="rId5" cstate="print"/>
          <a:srcRect/>
          <a:stretch>
            <a:fillRect/>
          </a:stretch>
        </p:blipFill>
        <p:spPr bwMode="auto">
          <a:xfrm>
            <a:off x="13462794" y="9575006"/>
            <a:ext cx="2514601" cy="491431"/>
          </a:xfrm>
          <a:prstGeom prst="rect">
            <a:avLst/>
          </a:prstGeom>
          <a:noFill/>
          <a:ln w="9525">
            <a:noFill/>
            <a:miter lim="800000"/>
            <a:headEnd/>
            <a:tailEnd/>
          </a:ln>
        </p:spPr>
      </p:pic>
      <p:sp>
        <p:nvSpPr>
          <p:cNvPr id="27"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8"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42</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wipe(left)">
                                      <p:cBhvr>
                                        <p:cTn id="7" dur="10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490552" y="1695459"/>
            <a:ext cx="15276513" cy="7377113"/>
          </a:xfrm>
          <a:prstGeom prst="rect">
            <a:avLst/>
          </a:prstGeom>
          <a:noFill/>
          <a:ln w="9525">
            <a:noFill/>
            <a:miter lim="800000"/>
            <a:headEnd/>
            <a:tailEnd/>
          </a:ln>
        </p:spPr>
      </p:pic>
      <p:pic>
        <p:nvPicPr>
          <p:cNvPr id="26627" name="Picture 3"/>
          <p:cNvPicPr>
            <a:picLocks noChangeAspect="1" noChangeArrowheads="1"/>
          </p:cNvPicPr>
          <p:nvPr/>
        </p:nvPicPr>
        <p:blipFill>
          <a:blip r:embed="rId3" cstate="print"/>
          <a:srcRect/>
          <a:stretch>
            <a:fillRect/>
          </a:stretch>
        </p:blipFill>
        <p:spPr bwMode="auto">
          <a:xfrm>
            <a:off x="490552" y="1695459"/>
            <a:ext cx="15276513" cy="7377113"/>
          </a:xfrm>
          <a:prstGeom prst="rect">
            <a:avLst/>
          </a:prstGeom>
          <a:noFill/>
          <a:ln w="9525">
            <a:noFill/>
            <a:miter lim="800000"/>
            <a:headEnd/>
            <a:tailEnd/>
          </a:ln>
        </p:spPr>
      </p:pic>
      <p:sp>
        <p:nvSpPr>
          <p:cNvPr id="15" name="Rectangle 14"/>
          <p:cNvSpPr/>
          <p:nvPr/>
        </p:nvSpPr>
        <p:spPr>
          <a:xfrm>
            <a:off x="11481602" y="3402810"/>
            <a:ext cx="838199" cy="5638801"/>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6" name="Rectangle 15"/>
          <p:cNvSpPr/>
          <p:nvPr/>
        </p:nvSpPr>
        <p:spPr>
          <a:xfrm>
            <a:off x="5004594" y="7898606"/>
            <a:ext cx="7315200" cy="1143002"/>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7" name="Rectangle 16"/>
          <p:cNvSpPr/>
          <p:nvPr/>
        </p:nvSpPr>
        <p:spPr>
          <a:xfrm>
            <a:off x="8052594" y="5688807"/>
            <a:ext cx="533400" cy="381000"/>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8" name="Rectangle 17"/>
          <p:cNvSpPr/>
          <p:nvPr/>
        </p:nvSpPr>
        <p:spPr>
          <a:xfrm>
            <a:off x="5080793" y="6679403"/>
            <a:ext cx="1371601" cy="1143002"/>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9" name="Rectangle 18"/>
          <p:cNvSpPr/>
          <p:nvPr/>
        </p:nvSpPr>
        <p:spPr>
          <a:xfrm>
            <a:off x="5080798" y="5307803"/>
            <a:ext cx="228600" cy="609600"/>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20" name="TextBox 19"/>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Air Jurisdiction</a:t>
            </a:r>
            <a:endParaRPr lang="en-US" sz="3200" dirty="0">
              <a:solidFill>
                <a:schemeClr val="bg1"/>
              </a:solidFill>
              <a:latin typeface="Arial Narrow" pitchFamily="34" charset="0"/>
            </a:endParaRPr>
          </a:p>
        </p:txBody>
      </p:sp>
      <p:pic>
        <p:nvPicPr>
          <p:cNvPr id="22" name="Picture 3"/>
          <p:cNvPicPr>
            <a:picLocks noChangeAspect="1" noChangeArrowheads="1"/>
          </p:cNvPicPr>
          <p:nvPr/>
        </p:nvPicPr>
        <p:blipFill>
          <a:blip r:embed="rId4" cstate="print"/>
          <a:srcRect/>
          <a:stretch>
            <a:fillRect/>
          </a:stretch>
        </p:blipFill>
        <p:spPr bwMode="auto">
          <a:xfrm>
            <a:off x="-24606" y="0"/>
            <a:ext cx="1099156" cy="10203664"/>
          </a:xfrm>
          <a:prstGeom prst="rect">
            <a:avLst/>
          </a:prstGeom>
          <a:noFill/>
          <a:ln w="9525">
            <a:noFill/>
            <a:miter lim="800000"/>
            <a:headEnd/>
            <a:tailEnd/>
          </a:ln>
          <a:effectLst/>
        </p:spPr>
      </p:pic>
      <p:sp>
        <p:nvSpPr>
          <p:cNvPr id="23" name="Rectangle 22"/>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25" name="Picture 3"/>
          <p:cNvPicPr>
            <a:picLocks noChangeAspect="1" noChangeArrowheads="1"/>
          </p:cNvPicPr>
          <p:nvPr/>
        </p:nvPicPr>
        <p:blipFill>
          <a:blip r:embed="rId5" cstate="print"/>
          <a:srcRect/>
          <a:stretch>
            <a:fillRect/>
          </a:stretch>
        </p:blipFill>
        <p:spPr bwMode="auto">
          <a:xfrm>
            <a:off x="13462794" y="9575006"/>
            <a:ext cx="2514601" cy="491431"/>
          </a:xfrm>
          <a:prstGeom prst="rect">
            <a:avLst/>
          </a:prstGeom>
          <a:noFill/>
          <a:ln w="9525">
            <a:noFill/>
            <a:miter lim="800000"/>
            <a:headEnd/>
            <a:tailEnd/>
          </a:ln>
        </p:spPr>
      </p:pic>
      <p:sp>
        <p:nvSpPr>
          <p:cNvPr id="27"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8"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43</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wipe(left)">
                                      <p:cBhvr>
                                        <p:cTn id="7" dur="10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p:cNvPicPr>
            <a:picLocks noChangeAspect="1" noChangeArrowheads="1"/>
          </p:cNvPicPr>
          <p:nvPr/>
        </p:nvPicPr>
        <p:blipFill>
          <a:blip r:embed="rId2" cstate="print"/>
          <a:srcRect/>
          <a:stretch>
            <a:fillRect/>
          </a:stretch>
        </p:blipFill>
        <p:spPr bwMode="auto">
          <a:xfrm>
            <a:off x="490552" y="1695459"/>
            <a:ext cx="15276513" cy="7377113"/>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84196" y="1682751"/>
            <a:ext cx="15287625" cy="7400925"/>
          </a:xfrm>
          <a:prstGeom prst="rect">
            <a:avLst/>
          </a:prstGeom>
          <a:noFill/>
          <a:ln w="9525">
            <a:noFill/>
            <a:miter lim="800000"/>
            <a:headEnd/>
            <a:tailEnd/>
          </a:ln>
          <a:effectLst/>
        </p:spPr>
      </p:pic>
      <p:sp>
        <p:nvSpPr>
          <p:cNvPr id="13" name="Rectangle 12"/>
          <p:cNvSpPr/>
          <p:nvPr/>
        </p:nvSpPr>
        <p:spPr>
          <a:xfrm>
            <a:off x="11481602" y="3402810"/>
            <a:ext cx="838199" cy="5638801"/>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6" name="Rectangle 15"/>
          <p:cNvSpPr/>
          <p:nvPr/>
        </p:nvSpPr>
        <p:spPr>
          <a:xfrm>
            <a:off x="5004594" y="7898606"/>
            <a:ext cx="7315200" cy="1143002"/>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7" name="Rectangle 16"/>
          <p:cNvSpPr/>
          <p:nvPr/>
        </p:nvSpPr>
        <p:spPr>
          <a:xfrm>
            <a:off x="8052594" y="5688807"/>
            <a:ext cx="533400" cy="381000"/>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8" name="Rectangle 17"/>
          <p:cNvSpPr/>
          <p:nvPr/>
        </p:nvSpPr>
        <p:spPr>
          <a:xfrm>
            <a:off x="8814594" y="6069808"/>
            <a:ext cx="457200" cy="381000"/>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19" name="Rectangle 18"/>
          <p:cNvSpPr/>
          <p:nvPr/>
        </p:nvSpPr>
        <p:spPr>
          <a:xfrm>
            <a:off x="5309393" y="6603206"/>
            <a:ext cx="1371601" cy="1143002"/>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20" name="Rectangle 19"/>
          <p:cNvSpPr/>
          <p:nvPr/>
        </p:nvSpPr>
        <p:spPr>
          <a:xfrm>
            <a:off x="5080798" y="5307803"/>
            <a:ext cx="228600" cy="609600"/>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21" name="Rectangle 20"/>
          <p:cNvSpPr/>
          <p:nvPr/>
        </p:nvSpPr>
        <p:spPr>
          <a:xfrm>
            <a:off x="5080793" y="6679403"/>
            <a:ext cx="1371601" cy="1143002"/>
          </a:xfrm>
          <a:prstGeom prst="rect">
            <a:avLst/>
          </a:prstGeom>
          <a:solidFill>
            <a:srgbClr val="EE2125"/>
          </a:solidFill>
          <a:ln>
            <a:noFill/>
          </a:ln>
        </p:spPr>
        <p:style>
          <a:lnRef idx="2">
            <a:schemeClr val="accent1">
              <a:shade val="50000"/>
            </a:schemeClr>
          </a:lnRef>
          <a:fillRef idx="1">
            <a:schemeClr val="accent1"/>
          </a:fillRef>
          <a:effectRef idx="0">
            <a:schemeClr val="accent1"/>
          </a:effectRef>
          <a:fontRef idx="minor">
            <a:schemeClr val="lt1"/>
          </a:fontRef>
        </p:style>
        <p:txBody>
          <a:bodyPr lIns="102343" tIns="51173" rIns="102343" bIns="51173" rtlCol="0" anchor="ctr"/>
          <a:lstStyle/>
          <a:p>
            <a:pPr algn="ctr"/>
            <a:endParaRPr lang="en-US"/>
          </a:p>
        </p:txBody>
      </p:sp>
      <p:sp>
        <p:nvSpPr>
          <p:cNvPr id="22" name="TextBox 21"/>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Air Jurisdiction</a:t>
            </a:r>
            <a:endParaRPr lang="en-US" sz="3200" dirty="0">
              <a:solidFill>
                <a:schemeClr val="bg1"/>
              </a:solidFill>
              <a:latin typeface="Arial Narrow" pitchFamily="34" charset="0"/>
            </a:endParaRPr>
          </a:p>
        </p:txBody>
      </p:sp>
      <p:pic>
        <p:nvPicPr>
          <p:cNvPr id="24" name="Picture 3"/>
          <p:cNvPicPr>
            <a:picLocks noChangeAspect="1" noChangeArrowheads="1"/>
          </p:cNvPicPr>
          <p:nvPr/>
        </p:nvPicPr>
        <p:blipFill>
          <a:blip r:embed="rId4" cstate="print"/>
          <a:srcRect/>
          <a:stretch>
            <a:fillRect/>
          </a:stretch>
        </p:blipFill>
        <p:spPr bwMode="auto">
          <a:xfrm>
            <a:off x="-24606" y="0"/>
            <a:ext cx="1099156" cy="10203664"/>
          </a:xfrm>
          <a:prstGeom prst="rect">
            <a:avLst/>
          </a:prstGeom>
          <a:noFill/>
          <a:ln w="9525">
            <a:noFill/>
            <a:miter lim="800000"/>
            <a:headEnd/>
            <a:tailEnd/>
          </a:ln>
          <a:effectLst/>
        </p:spPr>
      </p:pic>
      <p:sp>
        <p:nvSpPr>
          <p:cNvPr id="25" name="Rectangle 24"/>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27" name="Picture 3"/>
          <p:cNvPicPr>
            <a:picLocks noChangeAspect="1" noChangeArrowheads="1"/>
          </p:cNvPicPr>
          <p:nvPr/>
        </p:nvPicPr>
        <p:blipFill>
          <a:blip r:embed="rId5" cstate="print"/>
          <a:srcRect/>
          <a:stretch>
            <a:fillRect/>
          </a:stretch>
        </p:blipFill>
        <p:spPr bwMode="auto">
          <a:xfrm>
            <a:off x="13462794" y="9575006"/>
            <a:ext cx="2514601" cy="491431"/>
          </a:xfrm>
          <a:prstGeom prst="rect">
            <a:avLst/>
          </a:prstGeom>
          <a:noFill/>
          <a:ln w="9525">
            <a:noFill/>
            <a:miter lim="800000"/>
            <a:headEnd/>
            <a:tailEnd/>
          </a:ln>
        </p:spPr>
      </p:pic>
      <p:sp>
        <p:nvSpPr>
          <p:cNvPr id="29"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30"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44</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left)">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3" cstate="print"/>
          <a:srcRect/>
          <a:stretch>
            <a:fillRect/>
          </a:stretch>
        </p:blipFill>
        <p:spPr bwMode="auto">
          <a:xfrm>
            <a:off x="8128794" y="9575006"/>
            <a:ext cx="537443" cy="419100"/>
          </a:xfrm>
          <a:prstGeom prst="rect">
            <a:avLst/>
          </a:prstGeom>
          <a:noFill/>
          <a:ln w="9525">
            <a:noFill/>
            <a:miter lim="800000"/>
            <a:headEnd/>
            <a:tailEnd/>
          </a:ln>
        </p:spPr>
      </p:pic>
      <p:sp>
        <p:nvSpPr>
          <p:cNvPr id="17" name="Rectangle 16"/>
          <p:cNvSpPr/>
          <p:nvPr/>
        </p:nvSpPr>
        <p:spPr>
          <a:xfrm>
            <a:off x="5849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sp>
        <p:nvSpPr>
          <p:cNvPr id="16" name="Rectangle 15"/>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3"/>
          <p:cNvPicPr>
            <a:picLocks noChangeAspect="1" noChangeArrowheads="1"/>
          </p:cNvPicPr>
          <p:nvPr/>
        </p:nvPicPr>
        <p:blipFill>
          <a:blip r:embed="rId4" cstate="print"/>
          <a:srcRect/>
          <a:stretch>
            <a:fillRect/>
          </a:stretch>
        </p:blipFill>
        <p:spPr bwMode="auto">
          <a:xfrm>
            <a:off x="-24606" y="0"/>
            <a:ext cx="1099156" cy="10203664"/>
          </a:xfrm>
          <a:prstGeom prst="rect">
            <a:avLst/>
          </a:prstGeom>
          <a:noFill/>
          <a:ln w="9525">
            <a:noFill/>
            <a:miter lim="800000"/>
            <a:headEnd/>
            <a:tailEnd/>
          </a:ln>
          <a:effectLst/>
        </p:spPr>
      </p:pic>
      <p:sp>
        <p:nvSpPr>
          <p:cNvPr id="19" name="Rectangle 18"/>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21" name="Picture 3"/>
          <p:cNvPicPr>
            <a:picLocks noChangeAspect="1" noChangeArrowheads="1"/>
          </p:cNvPicPr>
          <p:nvPr/>
        </p:nvPicPr>
        <p:blipFill>
          <a:blip r:embed="rId5" cstate="print"/>
          <a:srcRect/>
          <a:stretch>
            <a:fillRect/>
          </a:stretch>
        </p:blipFill>
        <p:spPr bwMode="auto">
          <a:xfrm>
            <a:off x="13462794" y="9575006"/>
            <a:ext cx="2514601" cy="491431"/>
          </a:xfrm>
          <a:prstGeom prst="rect">
            <a:avLst/>
          </a:prstGeom>
          <a:noFill/>
          <a:ln w="9525">
            <a:noFill/>
            <a:miter lim="800000"/>
            <a:headEnd/>
            <a:tailEnd/>
          </a:ln>
        </p:spPr>
      </p:pic>
      <p:sp>
        <p:nvSpPr>
          <p:cNvPr id="13" name="Rectangle 12"/>
          <p:cNvSpPr/>
          <p:nvPr/>
        </p:nvSpPr>
        <p:spPr>
          <a:xfrm>
            <a:off x="8433594" y="4926806"/>
            <a:ext cx="7467600" cy="749547"/>
          </a:xfrm>
          <a:prstGeom prst="rect">
            <a:avLst/>
          </a:prstGeom>
        </p:spPr>
        <p:txBody>
          <a:bodyPr wrap="square" lIns="102225" tIns="51109" rIns="102225" bIns="51109">
            <a:spAutoFit/>
          </a:bodyPr>
          <a:lstStyle/>
          <a:p>
            <a:r>
              <a:rPr lang="en-US" sz="4200" b="1" dirty="0" smtClean="0">
                <a:solidFill>
                  <a:schemeClr val="tx1">
                    <a:lumMod val="75000"/>
                    <a:lumOff val="25000"/>
                  </a:schemeClr>
                </a:solidFill>
                <a:latin typeface="Arial Narrow" pitchFamily="34" charset="0"/>
              </a:rPr>
              <a:t>V – Construction</a:t>
            </a:r>
          </a:p>
        </p:txBody>
      </p:sp>
      <p:sp>
        <p:nvSpPr>
          <p:cNvPr id="14" name="Rectangle 13"/>
          <p:cNvSpPr/>
          <p:nvPr/>
        </p:nvSpPr>
        <p:spPr>
          <a:xfrm>
            <a:off x="6833394" y="3631406"/>
            <a:ext cx="9067800" cy="1072712"/>
          </a:xfrm>
          <a:prstGeom prst="rect">
            <a:avLst/>
          </a:prstGeom>
        </p:spPr>
        <p:txBody>
          <a:bodyPr wrap="square" lIns="102225" tIns="51109" rIns="102225" bIns="51109">
            <a:spAutoFit/>
          </a:bodyPr>
          <a:lstStyle/>
          <a:p>
            <a:pPr algn="r"/>
            <a:r>
              <a:rPr lang="en-US" sz="6300" b="1" dirty="0" smtClean="0">
                <a:solidFill>
                  <a:srgbClr val="0070C0"/>
                </a:solidFill>
                <a:latin typeface="Arial Narrow" pitchFamily="34" charset="0"/>
              </a:rPr>
              <a:t>Uintah Gateway Project</a:t>
            </a:r>
            <a:endParaRPr lang="en-US" sz="6300" b="1" dirty="0" smtClean="0">
              <a:solidFill>
                <a:schemeClr val="tx1">
                  <a:lumMod val="75000"/>
                  <a:lumOff val="25000"/>
                </a:schemeClr>
              </a:solidFill>
              <a:latin typeface="Arial Narrow" pitchFamily="34" charset="0"/>
            </a:endParaRPr>
          </a:p>
        </p:txBody>
      </p:sp>
      <p:cxnSp>
        <p:nvCxnSpPr>
          <p:cNvPr id="22" name="Straight Connector 21"/>
          <p:cNvCxnSpPr/>
          <p:nvPr/>
        </p:nvCxnSpPr>
        <p:spPr>
          <a:xfrm>
            <a:off x="8509794" y="4774406"/>
            <a:ext cx="7315200" cy="1588"/>
          </a:xfrm>
          <a:prstGeom prst="line">
            <a:avLst/>
          </a:prstGeom>
        </p:spPr>
        <p:style>
          <a:lnRef idx="1">
            <a:schemeClr val="dk1"/>
          </a:lnRef>
          <a:fillRef idx="0">
            <a:schemeClr val="dk1"/>
          </a:fillRef>
          <a:effectRef idx="0">
            <a:schemeClr val="dk1"/>
          </a:effectRef>
          <a:fontRef idx="minor">
            <a:schemeClr val="tx1"/>
          </a:fontRef>
        </p:style>
      </p:cxnSp>
      <p:sp>
        <p:nvSpPr>
          <p:cNvPr id="23"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4"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45</a:t>
            </a:fld>
            <a:endParaRPr lang="en-US" sz="2000" dirty="0">
              <a:solidFill>
                <a:schemeClr val="bg1"/>
              </a:solidFill>
              <a:latin typeface="Arial Narrow" pitchFamily="34" charset="0"/>
            </a:endParaRPr>
          </a:p>
        </p:txBody>
      </p:sp>
      <p:pic>
        <p:nvPicPr>
          <p:cNvPr id="15" name="Picture 5"/>
          <p:cNvPicPr>
            <a:picLocks noChangeAspect="1" noChangeArrowheads="1"/>
          </p:cNvPicPr>
          <p:nvPr/>
        </p:nvPicPr>
        <p:blipFill>
          <a:blip r:embed="rId6" cstate="print"/>
          <a:srcRect/>
          <a:stretch>
            <a:fillRect/>
          </a:stretch>
        </p:blipFill>
        <p:spPr bwMode="auto">
          <a:xfrm>
            <a:off x="8433594" y="5688806"/>
            <a:ext cx="4038600" cy="4469607"/>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Gateway Project Overview – International Alliance Group</a:t>
            </a:r>
            <a:endParaRPr lang="en-US" sz="3200" dirty="0">
              <a:solidFill>
                <a:schemeClr val="bg1"/>
              </a:solidFill>
              <a:latin typeface="Arial Narrow" pitchFamily="34" charset="0"/>
            </a:endParaRPr>
          </a:p>
        </p:txBody>
      </p:sp>
      <p:sp>
        <p:nvSpPr>
          <p:cNvPr id="10" name="Rectangle 9"/>
          <p:cNvSpPr/>
          <p:nvPr/>
        </p:nvSpPr>
        <p:spPr>
          <a:xfrm>
            <a:off x="1118394" y="1339032"/>
            <a:ext cx="14935200" cy="1093772"/>
          </a:xfrm>
          <a:prstGeom prst="rect">
            <a:avLst/>
          </a:prstGeom>
        </p:spPr>
        <p:txBody>
          <a:bodyPr wrap="square" lIns="168792" tIns="84397" rIns="168792" bIns="84397">
            <a:spAutoFit/>
          </a:bodyPr>
          <a:lstStyle/>
          <a:p>
            <a:pPr algn="just"/>
            <a:r>
              <a:rPr lang="en-US" sz="2000" b="1" dirty="0" smtClean="0">
                <a:solidFill>
                  <a:srgbClr val="4F4F4F"/>
                </a:solidFill>
                <a:latin typeface="Arial Narrow" pitchFamily="34" charset="0"/>
                <a:cs typeface="Arial" pitchFamily="34" charset="0"/>
              </a:rPr>
              <a:t>IAG has been selected to be the Owner’s Representative for the project. IAG is a global leader in the development and program management of refinery projects and turnarounds. Over the past decade, IAG has completed more FCCU revamps and replaced more FCCU reactors than any other company in the world.</a:t>
            </a:r>
          </a:p>
        </p:txBody>
      </p:sp>
      <p:sp>
        <p:nvSpPr>
          <p:cNvPr id="16" name="Rectangle 15"/>
          <p:cNvSpPr/>
          <p:nvPr/>
        </p:nvSpPr>
        <p:spPr>
          <a:xfrm>
            <a:off x="1118394" y="2693010"/>
            <a:ext cx="14859000" cy="5094867"/>
          </a:xfrm>
          <a:prstGeom prst="rect">
            <a:avLst/>
          </a:prstGeom>
        </p:spPr>
        <p:txBody>
          <a:bodyPr wrap="square" lIns="168792" tIns="84397" rIns="168792" bIns="84397">
            <a:spAutoFit/>
          </a:bodyPr>
          <a:lstStyle/>
          <a:p>
            <a:pPr algn="just">
              <a:buFont typeface="Arial" pitchFamily="34" charset="0"/>
              <a:buChar char="•"/>
            </a:pPr>
            <a:r>
              <a:rPr lang="en-US" sz="2000" dirty="0" smtClean="0">
                <a:solidFill>
                  <a:srgbClr val="4F4F4F"/>
                </a:solidFill>
                <a:latin typeface="Arial Narrow" pitchFamily="34" charset="0"/>
                <a:cs typeface="Arial" pitchFamily="34" charset="0"/>
              </a:rPr>
              <a:t>  IAG, located in Houston, is part of </a:t>
            </a:r>
            <a:r>
              <a:rPr lang="en-US" sz="2000" dirty="0" err="1" smtClean="0">
                <a:solidFill>
                  <a:srgbClr val="4F4F4F"/>
                </a:solidFill>
                <a:latin typeface="Arial Narrow" pitchFamily="34" charset="0"/>
                <a:cs typeface="Arial" pitchFamily="34" charset="0"/>
              </a:rPr>
              <a:t>Triten</a:t>
            </a:r>
            <a:r>
              <a:rPr lang="en-US" sz="2000" dirty="0" smtClean="0">
                <a:solidFill>
                  <a:srgbClr val="4F4F4F"/>
                </a:solidFill>
                <a:latin typeface="Arial Narrow" pitchFamily="34" charset="0"/>
                <a:cs typeface="Arial" pitchFamily="34" charset="0"/>
              </a:rPr>
              <a:t> Corporation, which has supplied products and services to industrial customers around the world for more than </a:t>
            </a:r>
          </a:p>
          <a:p>
            <a:pPr algn="just"/>
            <a:r>
              <a:rPr lang="en-US" sz="2000" dirty="0" smtClean="0">
                <a:solidFill>
                  <a:srgbClr val="4F4F4F"/>
                </a:solidFill>
                <a:latin typeface="Arial Narrow" pitchFamily="34" charset="0"/>
                <a:cs typeface="Arial" pitchFamily="34" charset="0"/>
              </a:rPr>
              <a:t>   60 years.</a:t>
            </a:r>
          </a:p>
          <a:p>
            <a:pPr algn="just">
              <a:buFont typeface="Arial" pitchFamily="34" charset="0"/>
              <a:buChar char="•"/>
            </a:pPr>
            <a:endParaRPr lang="en-US" sz="2000" dirty="0" smtClean="0">
              <a:solidFill>
                <a:srgbClr val="4F4F4F"/>
              </a:solidFill>
              <a:latin typeface="Arial Narrow" pitchFamily="34" charset="0"/>
              <a:cs typeface="Arial" pitchFamily="34" charset="0"/>
            </a:endParaRPr>
          </a:p>
          <a:p>
            <a:pPr algn="just">
              <a:buFont typeface="Arial" pitchFamily="34" charset="0"/>
              <a:buChar char="•"/>
            </a:pPr>
            <a:r>
              <a:rPr lang="en-US" sz="2000" dirty="0" smtClean="0">
                <a:solidFill>
                  <a:srgbClr val="4F4F4F"/>
                </a:solidFill>
                <a:latin typeface="Arial Narrow" pitchFamily="34" charset="0"/>
                <a:cs typeface="Arial" pitchFamily="34" charset="0"/>
              </a:rPr>
              <a:t>  IAG has served as the single point of responsibility for more than 80 projects valued at over $4 billion.</a:t>
            </a:r>
          </a:p>
          <a:p>
            <a:pPr algn="just">
              <a:buFont typeface="Arial" pitchFamily="34" charset="0"/>
              <a:buChar char="•"/>
            </a:pPr>
            <a:endParaRPr lang="en-US" sz="2000" dirty="0" smtClean="0">
              <a:solidFill>
                <a:srgbClr val="4F4F4F"/>
              </a:solidFill>
              <a:latin typeface="Arial Narrow" pitchFamily="34" charset="0"/>
              <a:cs typeface="Arial" pitchFamily="34" charset="0"/>
            </a:endParaRPr>
          </a:p>
          <a:p>
            <a:pPr algn="just">
              <a:buFont typeface="Arial" pitchFamily="34" charset="0"/>
              <a:buChar char="•"/>
            </a:pPr>
            <a:r>
              <a:rPr lang="en-US" sz="2000" dirty="0" smtClean="0">
                <a:solidFill>
                  <a:srgbClr val="4F4F4F"/>
                </a:solidFill>
                <a:latin typeface="Arial Narrow" pitchFamily="34" charset="0"/>
                <a:cs typeface="Arial" pitchFamily="34" charset="0"/>
              </a:rPr>
              <a:t>  Management of IAG includes respected leaders in engineering, construction, procurement and refining, and averages nearly 30 years of experience.</a:t>
            </a:r>
          </a:p>
          <a:p>
            <a:pPr algn="just">
              <a:buFont typeface="Arial" pitchFamily="34" charset="0"/>
              <a:buChar char="•"/>
            </a:pPr>
            <a:endParaRPr lang="en-US" sz="2000" dirty="0" smtClean="0">
              <a:solidFill>
                <a:srgbClr val="4F4F4F"/>
              </a:solidFill>
              <a:latin typeface="Arial Narrow" pitchFamily="34" charset="0"/>
              <a:cs typeface="Arial" pitchFamily="34" charset="0"/>
            </a:endParaRPr>
          </a:p>
          <a:p>
            <a:pPr algn="just">
              <a:buFont typeface="Arial" pitchFamily="34" charset="0"/>
              <a:buChar char="•"/>
            </a:pPr>
            <a:r>
              <a:rPr lang="en-US" sz="2000" dirty="0" smtClean="0">
                <a:solidFill>
                  <a:srgbClr val="4F4F4F"/>
                </a:solidFill>
                <a:latin typeface="Arial Narrow" pitchFamily="34" charset="0"/>
                <a:cs typeface="Arial" pitchFamily="34" charset="0"/>
              </a:rPr>
              <a:t>  IAG’s staff includes former refinery managers, experienced construction superintendents, project managers and all needed project-related experts from the </a:t>
            </a:r>
          </a:p>
          <a:p>
            <a:pPr algn="just"/>
            <a:r>
              <a:rPr lang="en-US" sz="2000" dirty="0" smtClean="0">
                <a:solidFill>
                  <a:srgbClr val="4F4F4F"/>
                </a:solidFill>
                <a:latin typeface="Arial Narrow" pitchFamily="34" charset="0"/>
                <a:cs typeface="Arial" pitchFamily="34" charset="0"/>
              </a:rPr>
              <a:t>   world’s top engineering and refining companies.</a:t>
            </a:r>
          </a:p>
          <a:p>
            <a:pPr algn="just"/>
            <a:endParaRPr lang="en-US" sz="2000" dirty="0" smtClean="0">
              <a:solidFill>
                <a:srgbClr val="4F4F4F"/>
              </a:solidFill>
              <a:latin typeface="Arial Narrow" pitchFamily="34" charset="0"/>
              <a:cs typeface="Arial" pitchFamily="34" charset="0"/>
            </a:endParaRPr>
          </a:p>
          <a:p>
            <a:pPr algn="just">
              <a:buFont typeface="Arial" pitchFamily="34" charset="0"/>
              <a:buChar char="•"/>
            </a:pPr>
            <a:r>
              <a:rPr lang="en-US" sz="2000" dirty="0" smtClean="0">
                <a:solidFill>
                  <a:srgbClr val="4F4F4F"/>
                </a:solidFill>
                <a:latin typeface="Arial Narrow" pitchFamily="34" charset="0"/>
                <a:cs typeface="Arial" pitchFamily="34" charset="0"/>
              </a:rPr>
              <a:t>  IAG’s projects include:</a:t>
            </a:r>
          </a:p>
          <a:p>
            <a:pPr algn="just">
              <a:buFont typeface="Arial" pitchFamily="34" charset="0"/>
              <a:buChar char="•"/>
            </a:pPr>
            <a:endParaRPr lang="en-US" sz="2000" dirty="0" smtClean="0">
              <a:solidFill>
                <a:srgbClr val="4F4F4F"/>
              </a:solidFill>
              <a:latin typeface="Arial Narrow" pitchFamily="34" charset="0"/>
              <a:cs typeface="Arial" pitchFamily="34" charset="0"/>
            </a:endParaRPr>
          </a:p>
          <a:p>
            <a:pPr algn="just"/>
            <a:r>
              <a:rPr lang="en-US" sz="2000" dirty="0" smtClean="0">
                <a:solidFill>
                  <a:srgbClr val="4F4F4F"/>
                </a:solidFill>
                <a:latin typeface="Arial Narrow" pitchFamily="34" charset="0"/>
                <a:cs typeface="Arial" pitchFamily="34" charset="0"/>
              </a:rPr>
              <a:t>	-  Grassroots units and complexes</a:t>
            </a:r>
          </a:p>
          <a:p>
            <a:pPr algn="just"/>
            <a:r>
              <a:rPr lang="en-US" sz="2000" dirty="0" smtClean="0">
                <a:solidFill>
                  <a:srgbClr val="4F4F4F"/>
                </a:solidFill>
                <a:latin typeface="Arial Narrow" pitchFamily="34" charset="0"/>
                <a:cs typeface="Arial" pitchFamily="34" charset="0"/>
              </a:rPr>
              <a:t>	-  Revamps including FCCU, delayed coking, hydro processing and alkylation</a:t>
            </a:r>
          </a:p>
          <a:p>
            <a:pPr algn="just"/>
            <a:r>
              <a:rPr lang="en-US" sz="2000" dirty="0" smtClean="0">
                <a:solidFill>
                  <a:srgbClr val="4F4F4F"/>
                </a:solidFill>
                <a:latin typeface="Arial Narrow" pitchFamily="34" charset="0"/>
                <a:cs typeface="Arial" pitchFamily="34" charset="0"/>
              </a:rPr>
              <a:t>	-  Mid-stream gas processing</a:t>
            </a:r>
          </a:p>
          <a:p>
            <a:pPr algn="just"/>
            <a:r>
              <a:rPr lang="en-US" sz="2000" dirty="0" smtClean="0">
                <a:solidFill>
                  <a:srgbClr val="4F4F4F"/>
                </a:solidFill>
                <a:latin typeface="Arial Narrow" pitchFamily="34" charset="0"/>
                <a:cs typeface="Arial" pitchFamily="34" charset="0"/>
              </a:rPr>
              <a:t>	-  Alternative and renewable energy processing facilities</a:t>
            </a: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pic>
        <p:nvPicPr>
          <p:cNvPr id="15" name="Picture 9"/>
          <p:cNvPicPr>
            <a:picLocks noChangeAspect="1" noChangeArrowheads="1"/>
          </p:cNvPicPr>
          <p:nvPr/>
        </p:nvPicPr>
        <p:blipFill>
          <a:blip r:embed="rId5" cstate="print"/>
          <a:srcRect/>
          <a:stretch>
            <a:fillRect/>
          </a:stretch>
        </p:blipFill>
        <p:spPr bwMode="auto">
          <a:xfrm>
            <a:off x="11100594" y="6450806"/>
            <a:ext cx="3672925" cy="1828800"/>
          </a:xfrm>
          <a:prstGeom prst="rect">
            <a:avLst/>
          </a:prstGeom>
          <a:noFill/>
          <a:ln w="9525">
            <a:noFill/>
            <a:miter lim="800000"/>
            <a:headEnd/>
            <a:tailEnd/>
          </a:ln>
          <a:effectLst/>
        </p:spPr>
      </p:pic>
      <p:sp>
        <p:nvSpPr>
          <p:cNvPr id="21"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46</a:t>
            </a:fld>
            <a:endParaRPr lang="en-US" sz="2000" dirty="0">
              <a:solidFill>
                <a:schemeClr val="bg1"/>
              </a:solidFill>
              <a:latin typeface="Arial Narrow" pitchFamily="34" charset="0"/>
            </a:endParaRPr>
          </a:p>
        </p:txBody>
      </p:sp>
      <p:sp>
        <p:nvSpPr>
          <p:cNvPr id="22" name="Rectangle 21"/>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3"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err="1" smtClean="0">
                <a:solidFill>
                  <a:schemeClr val="bg1"/>
                </a:solidFill>
                <a:latin typeface="Arial Narrow" pitchFamily="34" charset="0"/>
              </a:rPr>
              <a:t>Upgrader</a:t>
            </a:r>
            <a:r>
              <a:rPr lang="en-US" sz="3200" dirty="0" smtClean="0">
                <a:solidFill>
                  <a:schemeClr val="bg1"/>
                </a:solidFill>
                <a:latin typeface="Arial Narrow" pitchFamily="34" charset="0"/>
              </a:rPr>
              <a:t> Example</a:t>
            </a:r>
            <a:endParaRPr lang="en-US" sz="3200" dirty="0">
              <a:solidFill>
                <a:schemeClr val="bg1"/>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pic>
        <p:nvPicPr>
          <p:cNvPr id="9218" name="Picture 2"/>
          <p:cNvPicPr>
            <a:picLocks noChangeAspect="1" noChangeArrowheads="1"/>
          </p:cNvPicPr>
          <p:nvPr/>
        </p:nvPicPr>
        <p:blipFill>
          <a:blip r:embed="rId5" cstate="print"/>
          <a:srcRect/>
          <a:stretch>
            <a:fillRect/>
          </a:stretch>
        </p:blipFill>
        <p:spPr bwMode="auto">
          <a:xfrm>
            <a:off x="4394994" y="1441352"/>
            <a:ext cx="11125200" cy="7676454"/>
          </a:xfrm>
          <a:prstGeom prst="rect">
            <a:avLst/>
          </a:prstGeom>
          <a:noFill/>
          <a:ln w="9525">
            <a:noFill/>
            <a:miter lim="800000"/>
            <a:headEnd/>
            <a:tailEnd/>
          </a:ln>
        </p:spPr>
      </p:pic>
      <p:pic>
        <p:nvPicPr>
          <p:cNvPr id="15" name="Picture 3"/>
          <p:cNvPicPr>
            <a:picLocks noChangeAspect="1" noChangeArrowheads="1"/>
          </p:cNvPicPr>
          <p:nvPr/>
        </p:nvPicPr>
        <p:blipFill>
          <a:blip r:embed="rId6" cstate="print"/>
          <a:srcRect/>
          <a:stretch>
            <a:fillRect/>
          </a:stretch>
        </p:blipFill>
        <p:spPr bwMode="auto">
          <a:xfrm>
            <a:off x="1651794" y="3479006"/>
            <a:ext cx="2051866" cy="1043932"/>
          </a:xfrm>
          <a:prstGeom prst="rect">
            <a:avLst/>
          </a:prstGeom>
          <a:noFill/>
          <a:ln w="9525">
            <a:noFill/>
            <a:miter lim="800000"/>
            <a:headEnd/>
            <a:tailEnd/>
          </a:ln>
          <a:effectLst/>
        </p:spPr>
      </p:pic>
      <p:pic>
        <p:nvPicPr>
          <p:cNvPr id="19" name="Picture 4"/>
          <p:cNvPicPr>
            <a:picLocks noChangeAspect="1" noChangeArrowheads="1"/>
          </p:cNvPicPr>
          <p:nvPr/>
        </p:nvPicPr>
        <p:blipFill>
          <a:blip r:embed="rId7" cstate="print"/>
          <a:srcRect/>
          <a:stretch>
            <a:fillRect/>
          </a:stretch>
        </p:blipFill>
        <p:spPr bwMode="auto">
          <a:xfrm>
            <a:off x="2033596" y="4774406"/>
            <a:ext cx="1477963" cy="1447800"/>
          </a:xfrm>
          <a:prstGeom prst="rect">
            <a:avLst/>
          </a:prstGeom>
          <a:noFill/>
          <a:ln w="9525">
            <a:noFill/>
            <a:miter lim="800000"/>
            <a:headEnd/>
            <a:tailEnd/>
          </a:ln>
          <a:effectLst/>
        </p:spPr>
      </p:pic>
      <p:sp>
        <p:nvSpPr>
          <p:cNvPr id="21"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47</a:t>
            </a:fld>
            <a:endParaRPr lang="en-US" sz="2000" dirty="0">
              <a:solidFill>
                <a:schemeClr val="bg1"/>
              </a:solidFill>
              <a:latin typeface="Arial Narrow" pitchFamily="34" charset="0"/>
            </a:endParaRPr>
          </a:p>
        </p:txBody>
      </p:sp>
      <p:sp>
        <p:nvSpPr>
          <p:cNvPr id="22" name="Rectangle 21"/>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3"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Gateway – Crude Unit LKG</a:t>
            </a:r>
            <a:endParaRPr lang="en-US" sz="3200" dirty="0">
              <a:solidFill>
                <a:schemeClr val="bg1"/>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pic>
        <p:nvPicPr>
          <p:cNvPr id="15" name="Picture 3"/>
          <p:cNvPicPr>
            <a:picLocks noChangeAspect="1" noChangeArrowheads="1"/>
          </p:cNvPicPr>
          <p:nvPr/>
        </p:nvPicPr>
        <p:blipFill>
          <a:blip r:embed="rId5" cstate="print"/>
          <a:srcRect/>
          <a:stretch>
            <a:fillRect/>
          </a:stretch>
        </p:blipFill>
        <p:spPr bwMode="auto">
          <a:xfrm>
            <a:off x="1651794" y="3479006"/>
            <a:ext cx="2051866" cy="1043932"/>
          </a:xfrm>
          <a:prstGeom prst="rect">
            <a:avLst/>
          </a:prstGeom>
          <a:noFill/>
          <a:ln w="9525">
            <a:noFill/>
            <a:miter lim="800000"/>
            <a:headEnd/>
            <a:tailEnd/>
          </a:ln>
          <a:effectLst/>
        </p:spPr>
      </p:pic>
      <p:pic>
        <p:nvPicPr>
          <p:cNvPr id="19" name="Picture 4"/>
          <p:cNvPicPr>
            <a:picLocks noChangeAspect="1" noChangeArrowheads="1"/>
          </p:cNvPicPr>
          <p:nvPr/>
        </p:nvPicPr>
        <p:blipFill>
          <a:blip r:embed="rId6" cstate="print"/>
          <a:srcRect/>
          <a:stretch>
            <a:fillRect/>
          </a:stretch>
        </p:blipFill>
        <p:spPr bwMode="auto">
          <a:xfrm>
            <a:off x="2033596" y="4774406"/>
            <a:ext cx="1477963" cy="1447800"/>
          </a:xfrm>
          <a:prstGeom prst="rect">
            <a:avLst/>
          </a:prstGeom>
          <a:noFill/>
          <a:ln w="9525">
            <a:noFill/>
            <a:miter lim="800000"/>
            <a:headEnd/>
            <a:tailEnd/>
          </a:ln>
          <a:effectLst/>
        </p:spPr>
      </p:pic>
      <p:pic>
        <p:nvPicPr>
          <p:cNvPr id="20" name="Picture 2"/>
          <p:cNvPicPr>
            <a:picLocks noChangeAspect="1" noChangeArrowheads="1"/>
          </p:cNvPicPr>
          <p:nvPr/>
        </p:nvPicPr>
        <p:blipFill>
          <a:blip r:embed="rId7" cstate="print"/>
          <a:srcRect/>
          <a:stretch>
            <a:fillRect/>
          </a:stretch>
        </p:blipFill>
        <p:spPr bwMode="auto">
          <a:xfrm>
            <a:off x="4102934" y="1650206"/>
            <a:ext cx="11744468" cy="7239000"/>
          </a:xfrm>
          <a:prstGeom prst="rect">
            <a:avLst/>
          </a:prstGeom>
          <a:noFill/>
          <a:ln w="9525">
            <a:noFill/>
            <a:miter lim="800000"/>
            <a:headEnd/>
            <a:tailEnd/>
          </a:ln>
        </p:spPr>
      </p:pic>
      <p:sp>
        <p:nvSpPr>
          <p:cNvPr id="23" name="TextBox 22"/>
          <p:cNvSpPr txBox="1"/>
          <p:nvPr/>
        </p:nvSpPr>
        <p:spPr>
          <a:xfrm>
            <a:off x="15139194" y="1269206"/>
            <a:ext cx="708848" cy="400110"/>
          </a:xfrm>
          <a:prstGeom prst="rect">
            <a:avLst/>
          </a:prstGeom>
          <a:noFill/>
        </p:spPr>
        <p:txBody>
          <a:bodyPr wrap="none" rtlCol="0">
            <a:spAutoFit/>
          </a:bodyPr>
          <a:lstStyle/>
          <a:p>
            <a:r>
              <a:rPr lang="en-US" sz="2000" dirty="0" smtClean="0">
                <a:solidFill>
                  <a:srgbClr val="4F4F4F"/>
                </a:solidFill>
                <a:latin typeface="Arial Narrow" pitchFamily="34" charset="0"/>
              </a:rPr>
              <a:t>1 of 3</a:t>
            </a:r>
            <a:endParaRPr lang="en-US" sz="2000" dirty="0">
              <a:solidFill>
                <a:srgbClr val="4F4F4F"/>
              </a:solidFill>
              <a:latin typeface="Arial Narrow" pitchFamily="34" charset="0"/>
            </a:endParaRPr>
          </a:p>
        </p:txBody>
      </p:sp>
      <p:sp>
        <p:nvSpPr>
          <p:cNvPr id="21"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48</a:t>
            </a:fld>
            <a:endParaRPr lang="en-US" sz="2000" dirty="0">
              <a:solidFill>
                <a:schemeClr val="bg1"/>
              </a:solidFill>
              <a:latin typeface="Arial Narrow" pitchFamily="34" charset="0"/>
            </a:endParaRPr>
          </a:p>
        </p:txBody>
      </p:sp>
      <p:sp>
        <p:nvSpPr>
          <p:cNvPr id="24" name="Rectangle 23"/>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5"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Gateway – FCC LKG</a:t>
            </a:r>
            <a:endParaRPr lang="en-US" sz="3200" dirty="0">
              <a:solidFill>
                <a:schemeClr val="bg1"/>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pic>
        <p:nvPicPr>
          <p:cNvPr id="15" name="Picture 3"/>
          <p:cNvPicPr>
            <a:picLocks noChangeAspect="1" noChangeArrowheads="1"/>
          </p:cNvPicPr>
          <p:nvPr/>
        </p:nvPicPr>
        <p:blipFill>
          <a:blip r:embed="rId5" cstate="print"/>
          <a:srcRect/>
          <a:stretch>
            <a:fillRect/>
          </a:stretch>
        </p:blipFill>
        <p:spPr bwMode="auto">
          <a:xfrm>
            <a:off x="1651794" y="3479006"/>
            <a:ext cx="2051866" cy="1043932"/>
          </a:xfrm>
          <a:prstGeom prst="rect">
            <a:avLst/>
          </a:prstGeom>
          <a:noFill/>
          <a:ln w="9525">
            <a:noFill/>
            <a:miter lim="800000"/>
            <a:headEnd/>
            <a:tailEnd/>
          </a:ln>
          <a:effectLst/>
        </p:spPr>
      </p:pic>
      <p:pic>
        <p:nvPicPr>
          <p:cNvPr id="19" name="Picture 4"/>
          <p:cNvPicPr>
            <a:picLocks noChangeAspect="1" noChangeArrowheads="1"/>
          </p:cNvPicPr>
          <p:nvPr/>
        </p:nvPicPr>
        <p:blipFill>
          <a:blip r:embed="rId6" cstate="print"/>
          <a:srcRect/>
          <a:stretch>
            <a:fillRect/>
          </a:stretch>
        </p:blipFill>
        <p:spPr bwMode="auto">
          <a:xfrm>
            <a:off x="2033596" y="4774406"/>
            <a:ext cx="1477963" cy="1447800"/>
          </a:xfrm>
          <a:prstGeom prst="rect">
            <a:avLst/>
          </a:prstGeom>
          <a:noFill/>
          <a:ln w="9525">
            <a:noFill/>
            <a:miter lim="800000"/>
            <a:headEnd/>
            <a:tailEnd/>
          </a:ln>
          <a:effectLst/>
        </p:spPr>
      </p:pic>
      <p:pic>
        <p:nvPicPr>
          <p:cNvPr id="16" name="Picture 3"/>
          <p:cNvPicPr>
            <a:picLocks noChangeAspect="1" noChangeArrowheads="1"/>
          </p:cNvPicPr>
          <p:nvPr/>
        </p:nvPicPr>
        <p:blipFill>
          <a:blip r:embed="rId7" cstate="print"/>
          <a:srcRect/>
          <a:stretch>
            <a:fillRect/>
          </a:stretch>
        </p:blipFill>
        <p:spPr bwMode="auto">
          <a:xfrm>
            <a:off x="4102934" y="1650206"/>
            <a:ext cx="11744468" cy="7239000"/>
          </a:xfrm>
          <a:prstGeom prst="rect">
            <a:avLst/>
          </a:prstGeom>
          <a:noFill/>
          <a:ln w="9525">
            <a:noFill/>
            <a:miter lim="800000"/>
            <a:headEnd/>
            <a:tailEnd/>
          </a:ln>
        </p:spPr>
      </p:pic>
      <p:sp>
        <p:nvSpPr>
          <p:cNvPr id="23" name="TextBox 22"/>
          <p:cNvSpPr txBox="1"/>
          <p:nvPr/>
        </p:nvSpPr>
        <p:spPr>
          <a:xfrm>
            <a:off x="15139194" y="1269206"/>
            <a:ext cx="708848" cy="400110"/>
          </a:xfrm>
          <a:prstGeom prst="rect">
            <a:avLst/>
          </a:prstGeom>
          <a:noFill/>
        </p:spPr>
        <p:txBody>
          <a:bodyPr wrap="none" rtlCol="0">
            <a:spAutoFit/>
          </a:bodyPr>
          <a:lstStyle/>
          <a:p>
            <a:r>
              <a:rPr lang="en-US" sz="2000" dirty="0" smtClean="0">
                <a:solidFill>
                  <a:srgbClr val="4F4F4F"/>
                </a:solidFill>
                <a:latin typeface="Arial Narrow" pitchFamily="34" charset="0"/>
              </a:rPr>
              <a:t>2 of 3</a:t>
            </a:r>
            <a:endParaRPr lang="en-US" sz="2000" dirty="0">
              <a:solidFill>
                <a:srgbClr val="4F4F4F"/>
              </a:solidFill>
              <a:latin typeface="Arial Narrow" pitchFamily="34" charset="0"/>
            </a:endParaRPr>
          </a:p>
        </p:txBody>
      </p:sp>
      <p:sp>
        <p:nvSpPr>
          <p:cNvPr id="21"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49</a:t>
            </a:fld>
            <a:endParaRPr lang="en-US" sz="2000" dirty="0">
              <a:solidFill>
                <a:schemeClr val="bg1"/>
              </a:solidFill>
              <a:latin typeface="Arial Narrow" pitchFamily="34" charset="0"/>
            </a:endParaRPr>
          </a:p>
        </p:txBody>
      </p:sp>
      <p:sp>
        <p:nvSpPr>
          <p:cNvPr id="24" name="Rectangle 23"/>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5"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Object 32"/>
          <p:cNvGraphicFramePr>
            <a:graphicFrameLocks noChangeAspect="1"/>
          </p:cNvGraphicFramePr>
          <p:nvPr>
            <p:extLst>
              <p:ext uri="{D42A27DB-BD31-4B8C-83A1-F6EECF244321}">
                <p14:modId xmlns="" xmlns:p14="http://schemas.microsoft.com/office/powerpoint/2010/main" val="1317564732"/>
              </p:ext>
            </p:extLst>
          </p:nvPr>
        </p:nvGraphicFramePr>
        <p:xfrm>
          <a:off x="1280319" y="2564606"/>
          <a:ext cx="14697075" cy="7134225"/>
        </p:xfrm>
        <a:graphic>
          <a:graphicData uri="http://schemas.openxmlformats.org/presentationml/2006/ole">
            <p:oleObj spid="_x0000_s2052" name="Image" r:id="rId4" imgW="19593651" imgH="9511111" progId="">
              <p:embed/>
            </p:oleObj>
          </a:graphicData>
        </a:graphic>
      </p:graphicFrame>
      <p:sp>
        <p:nvSpPr>
          <p:cNvPr id="34" name="Rectangle 33"/>
          <p:cNvSpPr/>
          <p:nvPr/>
        </p:nvSpPr>
        <p:spPr>
          <a:xfrm>
            <a:off x="1270794" y="7289006"/>
            <a:ext cx="14782800" cy="259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346994" y="5003006"/>
            <a:ext cx="14630400" cy="5155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251994" y="4241006"/>
            <a:ext cx="52578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0795794" y="4317206"/>
            <a:ext cx="52578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849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sp>
        <p:nvSpPr>
          <p:cNvPr id="16" name="Rectangle 15"/>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3"/>
          <p:cNvPicPr>
            <a:picLocks noChangeAspect="1" noChangeArrowheads="1"/>
          </p:cNvPicPr>
          <p:nvPr/>
        </p:nvPicPr>
        <p:blipFill>
          <a:blip r:embed="rId5" cstate="print"/>
          <a:srcRect/>
          <a:stretch>
            <a:fillRect/>
          </a:stretch>
        </p:blipFill>
        <p:spPr bwMode="auto">
          <a:xfrm>
            <a:off x="-24606" y="0"/>
            <a:ext cx="1099156" cy="10203664"/>
          </a:xfrm>
          <a:prstGeom prst="rect">
            <a:avLst/>
          </a:prstGeom>
          <a:noFill/>
          <a:ln w="9525">
            <a:noFill/>
            <a:miter lim="800000"/>
            <a:headEnd/>
            <a:tailEnd/>
          </a:ln>
          <a:effectLst/>
        </p:spPr>
      </p:pic>
      <p:pic>
        <p:nvPicPr>
          <p:cNvPr id="21" name="Picture 3"/>
          <p:cNvPicPr>
            <a:picLocks noChangeAspect="1" noChangeArrowheads="1"/>
          </p:cNvPicPr>
          <p:nvPr/>
        </p:nvPicPr>
        <p:blipFill>
          <a:blip r:embed="rId6" cstate="print"/>
          <a:srcRect/>
          <a:stretch>
            <a:fillRect/>
          </a:stretch>
        </p:blipFill>
        <p:spPr bwMode="auto">
          <a:xfrm>
            <a:off x="13462794" y="9575006"/>
            <a:ext cx="2514601" cy="491431"/>
          </a:xfrm>
          <a:prstGeom prst="rect">
            <a:avLst/>
          </a:prstGeom>
          <a:noFill/>
          <a:ln w="9525">
            <a:noFill/>
            <a:miter lim="800000"/>
            <a:headEnd/>
            <a:tailEnd/>
          </a:ln>
        </p:spPr>
      </p:pic>
      <p:sp>
        <p:nvSpPr>
          <p:cNvPr id="14" name="Rectangle 13"/>
          <p:cNvSpPr/>
          <p:nvPr/>
        </p:nvSpPr>
        <p:spPr>
          <a:xfrm>
            <a:off x="3251994" y="4213439"/>
            <a:ext cx="5638800" cy="3386707"/>
          </a:xfrm>
          <a:prstGeom prst="rect">
            <a:avLst/>
          </a:prstGeom>
        </p:spPr>
        <p:txBody>
          <a:bodyPr wrap="square" lIns="168792" tIns="84397" rIns="168792" bIns="84397">
            <a:spAutoFit/>
          </a:bodyPr>
          <a:lstStyle/>
          <a:p>
            <a:pPr>
              <a:buFont typeface="Wingdings" pitchFamily="2" charset="2"/>
              <a:buChar char="§"/>
            </a:pPr>
            <a:r>
              <a:rPr lang="en-US" sz="1900" dirty="0" smtClean="0">
                <a:solidFill>
                  <a:srgbClr val="4F4F4F"/>
                </a:solidFill>
                <a:latin typeface="Arial Narrow" pitchFamily="34" charset="0"/>
              </a:rPr>
              <a:t>  Founder of Red Leaf Resources, Inc </a:t>
            </a:r>
          </a:p>
          <a:p>
            <a:endParaRPr lang="en-US" sz="1900" dirty="0" smtClean="0">
              <a:solidFill>
                <a:srgbClr val="4F4F4F"/>
              </a:solidFill>
              <a:latin typeface="Arial Narrow" pitchFamily="34" charset="0"/>
            </a:endParaRPr>
          </a:p>
          <a:p>
            <a:pPr>
              <a:buFont typeface="Wingdings" pitchFamily="2" charset="2"/>
              <a:buChar char="§"/>
            </a:pPr>
            <a:r>
              <a:rPr lang="en-US" sz="1900" dirty="0" smtClean="0">
                <a:solidFill>
                  <a:srgbClr val="4F4F4F"/>
                </a:solidFill>
                <a:latin typeface="Arial Narrow" pitchFamily="34" charset="0"/>
              </a:rPr>
              <a:t>  Inventor &amp; Patent Author of Red Leaf’s Technology </a:t>
            </a:r>
          </a:p>
          <a:p>
            <a:r>
              <a:rPr lang="en-US" sz="1900" dirty="0" smtClean="0">
                <a:solidFill>
                  <a:srgbClr val="4F4F4F"/>
                </a:solidFill>
                <a:latin typeface="Arial Narrow" pitchFamily="34" charset="0"/>
              </a:rPr>
              <a:t>    (</a:t>
            </a:r>
            <a:r>
              <a:rPr lang="en-US" sz="1900" dirty="0" err="1" smtClean="0">
                <a:solidFill>
                  <a:srgbClr val="4F4F4F"/>
                </a:solidFill>
                <a:latin typeface="Arial Narrow" pitchFamily="34" charset="0"/>
              </a:rPr>
              <a:t>EcoShale</a:t>
            </a:r>
            <a:r>
              <a:rPr lang="en-US" sz="1900" dirty="0" smtClean="0">
                <a:solidFill>
                  <a:srgbClr val="4F4F4F"/>
                </a:solidFill>
                <a:latin typeface="Arial Narrow" pitchFamily="34" charset="0"/>
              </a:rPr>
              <a:t> Process)</a:t>
            </a:r>
          </a:p>
          <a:p>
            <a:pPr>
              <a:buFont typeface="Wingdings" pitchFamily="2" charset="2"/>
              <a:buChar char="§"/>
            </a:pPr>
            <a:endParaRPr lang="en-US" sz="1900" dirty="0" smtClean="0">
              <a:solidFill>
                <a:srgbClr val="4F4F4F"/>
              </a:solidFill>
              <a:latin typeface="Arial Narrow" pitchFamily="34" charset="0"/>
            </a:endParaRPr>
          </a:p>
          <a:p>
            <a:pPr>
              <a:buFont typeface="Wingdings" pitchFamily="2" charset="2"/>
              <a:buChar char="§"/>
            </a:pPr>
            <a:r>
              <a:rPr lang="en-US" sz="1900" dirty="0" smtClean="0">
                <a:solidFill>
                  <a:srgbClr val="4F4F4F"/>
                </a:solidFill>
                <a:latin typeface="Arial Narrow" pitchFamily="34" charset="0"/>
              </a:rPr>
              <a:t>  Former Chairman and largest shareholder </a:t>
            </a:r>
          </a:p>
          <a:p>
            <a:r>
              <a:rPr lang="en-US" sz="1900" dirty="0" smtClean="0">
                <a:solidFill>
                  <a:srgbClr val="4F4F4F"/>
                </a:solidFill>
                <a:latin typeface="Arial Narrow" pitchFamily="34" charset="0"/>
              </a:rPr>
              <a:t>    of Red Leaf Resources, Inc.</a:t>
            </a:r>
          </a:p>
          <a:p>
            <a:pPr>
              <a:buFont typeface="Wingdings" pitchFamily="2" charset="2"/>
              <a:buChar char="§"/>
            </a:pPr>
            <a:endParaRPr lang="en-US" sz="1900" dirty="0" smtClean="0">
              <a:solidFill>
                <a:srgbClr val="4F4F4F"/>
              </a:solidFill>
              <a:latin typeface="Arial Narrow" pitchFamily="34" charset="0"/>
            </a:endParaRPr>
          </a:p>
          <a:p>
            <a:pPr>
              <a:buFont typeface="Wingdings" pitchFamily="2" charset="2"/>
              <a:buChar char="§"/>
            </a:pPr>
            <a:r>
              <a:rPr lang="en-US" sz="1900" dirty="0" smtClean="0">
                <a:solidFill>
                  <a:srgbClr val="4F4F4F"/>
                </a:solidFill>
                <a:latin typeface="Arial Narrow" pitchFamily="34" charset="0"/>
              </a:rPr>
              <a:t>  Founded Uintah Resources / Uintah Partners</a:t>
            </a:r>
          </a:p>
          <a:p>
            <a:endParaRPr lang="en-US" sz="1900" dirty="0" smtClean="0">
              <a:solidFill>
                <a:srgbClr val="4F4F4F"/>
              </a:solidFill>
              <a:latin typeface="Arial Narrow" pitchFamily="34" charset="0"/>
            </a:endParaRPr>
          </a:p>
          <a:p>
            <a:pPr>
              <a:buFont typeface="Wingdings" pitchFamily="2" charset="2"/>
              <a:buChar char="§"/>
            </a:pPr>
            <a:endParaRPr lang="en-US" sz="1900" dirty="0" smtClean="0">
              <a:solidFill>
                <a:srgbClr val="4F4F4F"/>
              </a:solidFill>
              <a:latin typeface="Arial Narrow" pitchFamily="34" charset="0"/>
            </a:endParaRPr>
          </a:p>
        </p:txBody>
      </p:sp>
      <p:sp>
        <p:nvSpPr>
          <p:cNvPr id="22" name="Rectangle 21"/>
          <p:cNvSpPr/>
          <p:nvPr/>
        </p:nvSpPr>
        <p:spPr>
          <a:xfrm>
            <a:off x="10795794" y="4213439"/>
            <a:ext cx="5486400" cy="4263871"/>
          </a:xfrm>
          <a:prstGeom prst="rect">
            <a:avLst/>
          </a:prstGeom>
        </p:spPr>
        <p:txBody>
          <a:bodyPr wrap="square" lIns="168792" tIns="84397" rIns="168792" bIns="84397">
            <a:spAutoFit/>
          </a:bodyPr>
          <a:lstStyle/>
          <a:p>
            <a:pPr>
              <a:buFont typeface="Wingdings" pitchFamily="2" charset="2"/>
              <a:buChar char="§"/>
            </a:pPr>
            <a:r>
              <a:rPr lang="en-US" sz="1900" dirty="0" smtClean="0">
                <a:solidFill>
                  <a:schemeClr val="tx1">
                    <a:lumMod val="75000"/>
                    <a:lumOff val="25000"/>
                  </a:schemeClr>
                </a:solidFill>
                <a:latin typeface="Arial Narrow" pitchFamily="34" charset="0"/>
              </a:rPr>
              <a:t>  Chemical Engineer – Started at Exxon’s Baytown      </a:t>
            </a:r>
          </a:p>
          <a:p>
            <a:r>
              <a:rPr lang="en-US" sz="1900" dirty="0" smtClean="0">
                <a:solidFill>
                  <a:schemeClr val="tx1">
                    <a:lumMod val="75000"/>
                    <a:lumOff val="25000"/>
                  </a:schemeClr>
                </a:solidFill>
                <a:latin typeface="Arial Narrow" pitchFamily="34" charset="0"/>
              </a:rPr>
              <a:t>    Refinery, TX</a:t>
            </a:r>
          </a:p>
          <a:p>
            <a:endParaRPr lang="en-US" sz="1900" dirty="0" smtClean="0">
              <a:solidFill>
                <a:schemeClr val="tx1">
                  <a:lumMod val="75000"/>
                  <a:lumOff val="25000"/>
                </a:schemeClr>
              </a:solidFill>
              <a:latin typeface="Arial Narrow" pitchFamily="34" charset="0"/>
            </a:endParaRPr>
          </a:p>
          <a:p>
            <a:pPr>
              <a:buFont typeface="Wingdings" pitchFamily="2" charset="2"/>
              <a:buChar char="§"/>
            </a:pPr>
            <a:r>
              <a:rPr lang="en-US" sz="1900" dirty="0" smtClean="0">
                <a:solidFill>
                  <a:schemeClr val="tx1">
                    <a:lumMod val="75000"/>
                    <a:lumOff val="25000"/>
                  </a:schemeClr>
                </a:solidFill>
                <a:latin typeface="Arial Narrow" pitchFamily="34" charset="0"/>
              </a:rPr>
              <a:t>  Former Flying J – Refining Manager</a:t>
            </a:r>
          </a:p>
          <a:p>
            <a:pPr>
              <a:buFont typeface="Wingdings" pitchFamily="2" charset="2"/>
              <a:buChar char="§"/>
            </a:pPr>
            <a:endParaRPr lang="en-US" sz="1900" dirty="0" smtClean="0">
              <a:solidFill>
                <a:schemeClr val="tx1">
                  <a:lumMod val="75000"/>
                  <a:lumOff val="25000"/>
                </a:schemeClr>
              </a:solidFill>
              <a:latin typeface="Arial Narrow" pitchFamily="34" charset="0"/>
            </a:endParaRPr>
          </a:p>
          <a:p>
            <a:pPr>
              <a:buFont typeface="Wingdings" pitchFamily="2" charset="2"/>
              <a:buChar char="§"/>
            </a:pPr>
            <a:r>
              <a:rPr lang="en-US" sz="1900" dirty="0" smtClean="0">
                <a:solidFill>
                  <a:schemeClr val="tx1">
                    <a:lumMod val="75000"/>
                    <a:lumOff val="25000"/>
                  </a:schemeClr>
                </a:solidFill>
                <a:latin typeface="Arial Narrow" pitchFamily="34" charset="0"/>
              </a:rPr>
              <a:t>  20 Years Experience in Black and Yellow Wax</a:t>
            </a:r>
          </a:p>
          <a:p>
            <a:r>
              <a:rPr lang="en-US" sz="1900" dirty="0" smtClean="0">
                <a:solidFill>
                  <a:schemeClr val="tx1">
                    <a:lumMod val="75000"/>
                    <a:lumOff val="25000"/>
                  </a:schemeClr>
                </a:solidFill>
                <a:latin typeface="Arial Narrow" pitchFamily="34" charset="0"/>
              </a:rPr>
              <a:t>    Refining Experience in Utah</a:t>
            </a:r>
          </a:p>
          <a:p>
            <a:pPr>
              <a:buFont typeface="Wingdings" pitchFamily="2" charset="2"/>
              <a:buChar char="§"/>
            </a:pPr>
            <a:endParaRPr lang="en-US" sz="1900" dirty="0" smtClean="0">
              <a:solidFill>
                <a:schemeClr val="tx1">
                  <a:lumMod val="75000"/>
                  <a:lumOff val="25000"/>
                </a:schemeClr>
              </a:solidFill>
              <a:latin typeface="Arial Narrow" pitchFamily="34" charset="0"/>
            </a:endParaRPr>
          </a:p>
          <a:p>
            <a:pPr>
              <a:buFont typeface="Wingdings" pitchFamily="2" charset="2"/>
              <a:buChar char="§"/>
            </a:pPr>
            <a:r>
              <a:rPr lang="en-US" sz="1900" dirty="0" smtClean="0">
                <a:solidFill>
                  <a:schemeClr val="tx1">
                    <a:lumMod val="75000"/>
                    <a:lumOff val="25000"/>
                  </a:schemeClr>
                </a:solidFill>
                <a:latin typeface="Arial Narrow" pitchFamily="34" charset="0"/>
              </a:rPr>
              <a:t>  Built last FCC in Utah with IAG as Owner’s </a:t>
            </a:r>
          </a:p>
          <a:p>
            <a:r>
              <a:rPr lang="en-US" sz="1900" dirty="0" smtClean="0">
                <a:solidFill>
                  <a:schemeClr val="tx1">
                    <a:lumMod val="75000"/>
                    <a:lumOff val="25000"/>
                  </a:schemeClr>
                </a:solidFill>
                <a:latin typeface="Arial Narrow" pitchFamily="34" charset="0"/>
              </a:rPr>
              <a:t>    Representative</a:t>
            </a:r>
          </a:p>
          <a:p>
            <a:pPr>
              <a:buFont typeface="Wingdings" pitchFamily="2" charset="2"/>
              <a:buChar char="§"/>
            </a:pPr>
            <a:endParaRPr lang="en-US" sz="1900" dirty="0" smtClean="0">
              <a:solidFill>
                <a:schemeClr val="tx1">
                  <a:lumMod val="75000"/>
                  <a:lumOff val="25000"/>
                </a:schemeClr>
              </a:solidFill>
              <a:latin typeface="Arial Narrow" pitchFamily="34" charset="0"/>
            </a:endParaRPr>
          </a:p>
          <a:p>
            <a:pPr>
              <a:buFont typeface="Wingdings" pitchFamily="2" charset="2"/>
              <a:buChar char="§"/>
            </a:pPr>
            <a:r>
              <a:rPr lang="en-US" sz="1900" dirty="0" smtClean="0">
                <a:solidFill>
                  <a:schemeClr val="tx1">
                    <a:lumMod val="75000"/>
                    <a:lumOff val="25000"/>
                  </a:schemeClr>
                </a:solidFill>
                <a:latin typeface="Arial Narrow" pitchFamily="34" charset="0"/>
              </a:rPr>
              <a:t>One of few oil shale refining experience in world – </a:t>
            </a:r>
          </a:p>
          <a:p>
            <a:r>
              <a:rPr lang="en-US" sz="1900" dirty="0" smtClean="0">
                <a:solidFill>
                  <a:schemeClr val="tx1">
                    <a:lumMod val="75000"/>
                    <a:lumOff val="25000"/>
                  </a:schemeClr>
                </a:solidFill>
                <a:latin typeface="Arial Narrow" pitchFamily="34" charset="0"/>
              </a:rPr>
              <a:t>    U.S. DOE Contract</a:t>
            </a:r>
          </a:p>
          <a:p>
            <a:endParaRPr lang="en-US" sz="1900" dirty="0">
              <a:solidFill>
                <a:schemeClr val="tx1">
                  <a:lumMod val="75000"/>
                  <a:lumOff val="25000"/>
                </a:schemeClr>
              </a:solidFill>
              <a:latin typeface="Arial Narrow" pitchFamily="34" charset="0"/>
            </a:endParaRPr>
          </a:p>
        </p:txBody>
      </p:sp>
      <p:sp>
        <p:nvSpPr>
          <p:cNvPr id="29"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5</a:t>
            </a:fld>
            <a:endParaRPr lang="en-US" sz="2000" dirty="0">
              <a:solidFill>
                <a:schemeClr val="bg1"/>
              </a:solidFill>
              <a:latin typeface="Arial Narrow" pitchFamily="34" charset="0"/>
            </a:endParaRPr>
          </a:p>
        </p:txBody>
      </p:sp>
      <p:sp>
        <p:nvSpPr>
          <p:cNvPr id="23" name="TextBox 22"/>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Experienced Management Team</a:t>
            </a:r>
            <a:endParaRPr lang="en-US" sz="3200" dirty="0">
              <a:solidFill>
                <a:schemeClr val="bg1"/>
              </a:solidFill>
              <a:latin typeface="Arial Narrow" pitchFamily="34" charset="0"/>
            </a:endParaRPr>
          </a:p>
        </p:txBody>
      </p:sp>
      <p:sp>
        <p:nvSpPr>
          <p:cNvPr id="25" name="Rectangle 24"/>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32"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Gateway – FCC Crude Units LKG NE Section</a:t>
            </a:r>
            <a:endParaRPr lang="en-US" sz="3200" dirty="0">
              <a:solidFill>
                <a:schemeClr val="bg1"/>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pic>
        <p:nvPicPr>
          <p:cNvPr id="15" name="Picture 3"/>
          <p:cNvPicPr>
            <a:picLocks noChangeAspect="1" noChangeArrowheads="1"/>
          </p:cNvPicPr>
          <p:nvPr/>
        </p:nvPicPr>
        <p:blipFill>
          <a:blip r:embed="rId5" cstate="print"/>
          <a:srcRect/>
          <a:stretch>
            <a:fillRect/>
          </a:stretch>
        </p:blipFill>
        <p:spPr bwMode="auto">
          <a:xfrm>
            <a:off x="1651794" y="3479006"/>
            <a:ext cx="2051866" cy="1043932"/>
          </a:xfrm>
          <a:prstGeom prst="rect">
            <a:avLst/>
          </a:prstGeom>
          <a:noFill/>
          <a:ln w="9525">
            <a:noFill/>
            <a:miter lim="800000"/>
            <a:headEnd/>
            <a:tailEnd/>
          </a:ln>
          <a:effectLst/>
        </p:spPr>
      </p:pic>
      <p:pic>
        <p:nvPicPr>
          <p:cNvPr id="19" name="Picture 4"/>
          <p:cNvPicPr>
            <a:picLocks noChangeAspect="1" noChangeArrowheads="1"/>
          </p:cNvPicPr>
          <p:nvPr/>
        </p:nvPicPr>
        <p:blipFill>
          <a:blip r:embed="rId6" cstate="print"/>
          <a:srcRect/>
          <a:stretch>
            <a:fillRect/>
          </a:stretch>
        </p:blipFill>
        <p:spPr bwMode="auto">
          <a:xfrm>
            <a:off x="2033596" y="4774406"/>
            <a:ext cx="1477963" cy="1447800"/>
          </a:xfrm>
          <a:prstGeom prst="rect">
            <a:avLst/>
          </a:prstGeom>
          <a:noFill/>
          <a:ln w="9525">
            <a:noFill/>
            <a:miter lim="800000"/>
            <a:headEnd/>
            <a:tailEnd/>
          </a:ln>
          <a:effectLst/>
        </p:spPr>
      </p:pic>
      <p:pic>
        <p:nvPicPr>
          <p:cNvPr id="16" name="Picture 4"/>
          <p:cNvPicPr>
            <a:picLocks noChangeAspect="1" noChangeArrowheads="1"/>
          </p:cNvPicPr>
          <p:nvPr/>
        </p:nvPicPr>
        <p:blipFill>
          <a:blip r:embed="rId7" cstate="print"/>
          <a:srcRect/>
          <a:stretch>
            <a:fillRect/>
          </a:stretch>
        </p:blipFill>
        <p:spPr bwMode="auto">
          <a:xfrm>
            <a:off x="4102934" y="1650206"/>
            <a:ext cx="11744468" cy="7239000"/>
          </a:xfrm>
          <a:prstGeom prst="rect">
            <a:avLst/>
          </a:prstGeom>
          <a:noFill/>
          <a:ln w="9525">
            <a:noFill/>
            <a:miter lim="800000"/>
            <a:headEnd/>
            <a:tailEnd/>
          </a:ln>
        </p:spPr>
      </p:pic>
      <p:sp>
        <p:nvSpPr>
          <p:cNvPr id="23" name="TextBox 22"/>
          <p:cNvSpPr txBox="1"/>
          <p:nvPr/>
        </p:nvSpPr>
        <p:spPr>
          <a:xfrm>
            <a:off x="15139194" y="1269206"/>
            <a:ext cx="708848" cy="400110"/>
          </a:xfrm>
          <a:prstGeom prst="rect">
            <a:avLst/>
          </a:prstGeom>
          <a:noFill/>
        </p:spPr>
        <p:txBody>
          <a:bodyPr wrap="none" rtlCol="0">
            <a:spAutoFit/>
          </a:bodyPr>
          <a:lstStyle/>
          <a:p>
            <a:r>
              <a:rPr lang="en-US" sz="2000" dirty="0" smtClean="0">
                <a:solidFill>
                  <a:srgbClr val="4F4F4F"/>
                </a:solidFill>
                <a:latin typeface="Arial Narrow" pitchFamily="34" charset="0"/>
              </a:rPr>
              <a:t>3 of 3</a:t>
            </a:r>
            <a:endParaRPr lang="en-US" sz="2000" dirty="0">
              <a:solidFill>
                <a:srgbClr val="4F4F4F"/>
              </a:solidFill>
              <a:latin typeface="Arial Narrow" pitchFamily="34" charset="0"/>
            </a:endParaRPr>
          </a:p>
        </p:txBody>
      </p:sp>
      <p:sp>
        <p:nvSpPr>
          <p:cNvPr id="22"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50</a:t>
            </a:fld>
            <a:endParaRPr lang="en-US" sz="2000" dirty="0">
              <a:solidFill>
                <a:schemeClr val="bg1"/>
              </a:solidFill>
              <a:latin typeface="Arial Narrow" pitchFamily="34" charset="0"/>
            </a:endParaRPr>
          </a:p>
        </p:txBody>
      </p:sp>
      <p:sp>
        <p:nvSpPr>
          <p:cNvPr id="24" name="Rectangle 23"/>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5"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118394" y="812006"/>
            <a:ext cx="15139194"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6" name="Rectangle 5"/>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16" name="TextBox 15"/>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Gateway Site Construction</a:t>
            </a:r>
            <a:endParaRPr lang="en-US" sz="3200" dirty="0">
              <a:solidFill>
                <a:schemeClr val="bg1"/>
              </a:solidFill>
              <a:latin typeface="Arial Narrow" pitchFamily="34" charset="0"/>
            </a:endParaRPr>
          </a:p>
        </p:txBody>
      </p:sp>
      <p:pic>
        <p:nvPicPr>
          <p:cNvPr id="22" name="Picture 2" descr="C:\Users\Admin\Desktop\12.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108994" y="1116806"/>
            <a:ext cx="13240778" cy="8229600"/>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1"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51</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118394" y="812006"/>
            <a:ext cx="15139194"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6" name="Rectangle 5"/>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16" name="TextBox 15"/>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Gateway Site Construction</a:t>
            </a:r>
            <a:endParaRPr lang="en-US" sz="3200" dirty="0">
              <a:solidFill>
                <a:schemeClr val="bg1"/>
              </a:solidFill>
              <a:latin typeface="Arial Narrow" pitchFamily="34" charset="0"/>
            </a:endParaRPr>
          </a:p>
        </p:txBody>
      </p:sp>
      <p:pic>
        <p:nvPicPr>
          <p:cNvPr id="21" name="Picture 2"/>
          <p:cNvPicPr>
            <a:picLocks noChangeAspect="1" noChangeArrowheads="1"/>
          </p:cNvPicPr>
          <p:nvPr/>
        </p:nvPicPr>
        <p:blipFill>
          <a:blip r:embed="rId5" cstate="print"/>
          <a:srcRect/>
          <a:stretch>
            <a:fillRect/>
          </a:stretch>
        </p:blipFill>
        <p:spPr bwMode="auto">
          <a:xfrm>
            <a:off x="2125000" y="1116806"/>
            <a:ext cx="13014194" cy="8210550"/>
          </a:xfrm>
          <a:prstGeom prst="rect">
            <a:avLst/>
          </a:prstGeom>
          <a:noFill/>
          <a:ln w="9525">
            <a:noFill/>
            <a:miter lim="800000"/>
            <a:headEnd/>
            <a:tailEnd/>
          </a:ln>
          <a:effectLst/>
        </p:spPr>
      </p:pic>
      <p:sp>
        <p:nvSpPr>
          <p:cNvPr id="19"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2"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52</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118394" y="812006"/>
            <a:ext cx="15139194"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6" name="Rectangle 5"/>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16" name="TextBox 15"/>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Gateway Site Construction</a:t>
            </a:r>
            <a:endParaRPr lang="en-US" sz="3200" dirty="0">
              <a:solidFill>
                <a:schemeClr val="bg1"/>
              </a:solidFill>
              <a:latin typeface="Arial Narrow" pitchFamily="34" charset="0"/>
            </a:endParaRPr>
          </a:p>
        </p:txBody>
      </p:sp>
      <p:pic>
        <p:nvPicPr>
          <p:cNvPr id="15" name="Picture 2"/>
          <p:cNvPicPr>
            <a:picLocks noChangeAspect="1" noChangeArrowheads="1"/>
          </p:cNvPicPr>
          <p:nvPr/>
        </p:nvPicPr>
        <p:blipFill>
          <a:blip r:embed="rId5" cstate="print"/>
          <a:srcRect/>
          <a:stretch>
            <a:fillRect/>
          </a:stretch>
        </p:blipFill>
        <p:spPr bwMode="auto">
          <a:xfrm>
            <a:off x="1346994" y="1497806"/>
            <a:ext cx="14616906" cy="7243365"/>
          </a:xfrm>
          <a:prstGeom prst="rect">
            <a:avLst/>
          </a:prstGeom>
          <a:noFill/>
          <a:ln w="9525">
            <a:noFill/>
            <a:miter lim="800000"/>
            <a:headEnd/>
            <a:tailEnd/>
          </a:ln>
          <a:effectLst/>
        </p:spPr>
      </p:pic>
      <p:sp>
        <p:nvSpPr>
          <p:cNvPr id="21"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2"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53</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118394" y="812006"/>
            <a:ext cx="15139194"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6" name="Rectangle 5"/>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16" name="TextBox 15"/>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Gateway Site Construction</a:t>
            </a:r>
            <a:endParaRPr lang="en-US" sz="3200" dirty="0">
              <a:solidFill>
                <a:schemeClr val="bg1"/>
              </a:solidFill>
              <a:latin typeface="Arial Narrow" pitchFamily="34" charset="0"/>
            </a:endParaRPr>
          </a:p>
        </p:txBody>
      </p:sp>
      <p:pic>
        <p:nvPicPr>
          <p:cNvPr id="19" name="Picture 2"/>
          <p:cNvPicPr>
            <a:picLocks noChangeAspect="1" noChangeArrowheads="1"/>
          </p:cNvPicPr>
          <p:nvPr/>
        </p:nvPicPr>
        <p:blipFill>
          <a:blip r:embed="rId5" cstate="print"/>
          <a:srcRect/>
          <a:stretch>
            <a:fillRect/>
          </a:stretch>
        </p:blipFill>
        <p:spPr bwMode="auto">
          <a:xfrm>
            <a:off x="3144672" y="1196598"/>
            <a:ext cx="10775322" cy="8073607"/>
          </a:xfrm>
          <a:prstGeom prst="rect">
            <a:avLst/>
          </a:prstGeom>
          <a:noFill/>
          <a:ln w="9525">
            <a:noFill/>
            <a:miter lim="800000"/>
            <a:headEnd/>
            <a:tailEnd/>
          </a:ln>
          <a:effectLst/>
        </p:spPr>
      </p:pic>
      <p:sp>
        <p:nvSpPr>
          <p:cNvPr id="21"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2"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54</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118394" y="812006"/>
            <a:ext cx="15139194"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6" name="Rectangle 5"/>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16" name="TextBox 15"/>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Gateway Site Construction</a:t>
            </a:r>
            <a:endParaRPr lang="en-US" sz="3200" dirty="0">
              <a:solidFill>
                <a:schemeClr val="bg1"/>
              </a:solidFill>
              <a:latin typeface="Arial Narrow" pitchFamily="34" charset="0"/>
            </a:endParaRPr>
          </a:p>
        </p:txBody>
      </p:sp>
      <p:pic>
        <p:nvPicPr>
          <p:cNvPr id="15" name="Picture 2"/>
          <p:cNvPicPr>
            <a:picLocks noChangeAspect="1" noChangeArrowheads="1"/>
          </p:cNvPicPr>
          <p:nvPr/>
        </p:nvPicPr>
        <p:blipFill>
          <a:blip r:embed="rId5" cstate="print"/>
          <a:srcRect/>
          <a:stretch>
            <a:fillRect/>
          </a:stretch>
        </p:blipFill>
        <p:spPr bwMode="auto">
          <a:xfrm>
            <a:off x="2382186" y="1162887"/>
            <a:ext cx="12376008" cy="8259719"/>
          </a:xfrm>
          <a:prstGeom prst="rect">
            <a:avLst/>
          </a:prstGeom>
          <a:noFill/>
          <a:ln w="9525">
            <a:noFill/>
            <a:miter lim="800000"/>
            <a:headEnd/>
            <a:tailEnd/>
          </a:ln>
          <a:effectLst/>
        </p:spPr>
      </p:pic>
      <p:sp>
        <p:nvSpPr>
          <p:cNvPr id="21"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2"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55</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118394" y="812006"/>
            <a:ext cx="15139194"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6" name="Rectangle 5"/>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16" name="TextBox 15"/>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Gateway Site Construction</a:t>
            </a:r>
            <a:endParaRPr lang="en-US" sz="3200" dirty="0">
              <a:solidFill>
                <a:schemeClr val="bg1"/>
              </a:solidFill>
              <a:latin typeface="Arial Narrow" pitchFamily="34" charset="0"/>
            </a:endParaRPr>
          </a:p>
        </p:txBody>
      </p:sp>
      <p:pic>
        <p:nvPicPr>
          <p:cNvPr id="19" name="Picture 2"/>
          <p:cNvPicPr>
            <a:picLocks noChangeAspect="1" noChangeArrowheads="1"/>
          </p:cNvPicPr>
          <p:nvPr/>
        </p:nvPicPr>
        <p:blipFill>
          <a:blip r:embed="rId5" cstate="print"/>
          <a:srcRect/>
          <a:stretch>
            <a:fillRect/>
          </a:stretch>
        </p:blipFill>
        <p:spPr bwMode="auto">
          <a:xfrm>
            <a:off x="2261394" y="1116806"/>
            <a:ext cx="12481494" cy="8305800"/>
          </a:xfrm>
          <a:prstGeom prst="rect">
            <a:avLst/>
          </a:prstGeom>
          <a:noFill/>
          <a:ln w="9525">
            <a:noFill/>
            <a:miter lim="800000"/>
            <a:headEnd/>
            <a:tailEnd/>
          </a:ln>
          <a:effectLst/>
        </p:spPr>
      </p:pic>
      <p:sp>
        <p:nvSpPr>
          <p:cNvPr id="21"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2"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56</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118394" y="812006"/>
            <a:ext cx="15139194"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6" name="Rectangle 5"/>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16" name="TextBox 15"/>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Gateway Site Construction</a:t>
            </a:r>
            <a:endParaRPr lang="en-US" sz="3200" dirty="0">
              <a:solidFill>
                <a:schemeClr val="bg1"/>
              </a:solidFill>
              <a:latin typeface="Arial Narrow" pitchFamily="34" charset="0"/>
            </a:endParaRPr>
          </a:p>
        </p:txBody>
      </p:sp>
      <p:pic>
        <p:nvPicPr>
          <p:cNvPr id="21" name="Picture 4"/>
          <p:cNvPicPr>
            <a:picLocks noChangeAspect="1" noChangeArrowheads="1"/>
          </p:cNvPicPr>
          <p:nvPr/>
        </p:nvPicPr>
        <p:blipFill>
          <a:blip r:embed="rId5" cstate="print"/>
          <a:srcRect/>
          <a:stretch>
            <a:fillRect/>
          </a:stretch>
        </p:blipFill>
        <p:spPr bwMode="auto">
          <a:xfrm>
            <a:off x="2337594" y="1116806"/>
            <a:ext cx="12420600" cy="8280400"/>
          </a:xfrm>
          <a:prstGeom prst="rect">
            <a:avLst/>
          </a:prstGeom>
          <a:noFill/>
          <a:ln w="9525">
            <a:noFill/>
            <a:miter lim="800000"/>
            <a:headEnd/>
            <a:tailEnd/>
          </a:ln>
          <a:effectLst/>
        </p:spPr>
      </p:pic>
      <p:sp>
        <p:nvSpPr>
          <p:cNvPr id="19"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2"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57</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118394" y="812006"/>
            <a:ext cx="15139194"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6" name="Rectangle 5"/>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16" name="TextBox 15"/>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Gateway Site Construction</a:t>
            </a:r>
            <a:endParaRPr lang="en-US" sz="3200" dirty="0">
              <a:solidFill>
                <a:schemeClr val="bg1"/>
              </a:solidFill>
              <a:latin typeface="Arial Narrow" pitchFamily="34" charset="0"/>
            </a:endParaRPr>
          </a:p>
        </p:txBody>
      </p:sp>
      <p:pic>
        <p:nvPicPr>
          <p:cNvPr id="15" name="Picture 3"/>
          <p:cNvPicPr>
            <a:picLocks noChangeAspect="1" noChangeArrowheads="1"/>
          </p:cNvPicPr>
          <p:nvPr/>
        </p:nvPicPr>
        <p:blipFill>
          <a:blip r:embed="rId5" cstate="print"/>
          <a:srcRect/>
          <a:stretch>
            <a:fillRect/>
          </a:stretch>
        </p:blipFill>
        <p:spPr bwMode="auto">
          <a:xfrm>
            <a:off x="2261394" y="1116806"/>
            <a:ext cx="12496800" cy="8334250"/>
          </a:xfrm>
          <a:prstGeom prst="rect">
            <a:avLst/>
          </a:prstGeom>
          <a:noFill/>
          <a:ln w="9525">
            <a:noFill/>
            <a:miter lim="800000"/>
            <a:headEnd/>
            <a:tailEnd/>
          </a:ln>
          <a:effectLst/>
        </p:spPr>
      </p:pic>
      <p:sp>
        <p:nvSpPr>
          <p:cNvPr id="21"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2"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58</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Straight Connector 76"/>
          <p:cNvCxnSpPr/>
          <p:nvPr/>
        </p:nvCxnSpPr>
        <p:spPr>
          <a:xfrm flipH="1">
            <a:off x="8585994" y="1497806"/>
            <a:ext cx="8996" cy="769620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cs typeface="Arial" pitchFamily="34" charset="0"/>
              </a:rPr>
              <a:t>Phase 1 Project Timeline</a:t>
            </a:r>
            <a:endParaRPr lang="en-US" sz="3200" dirty="0">
              <a:solidFill>
                <a:schemeClr val="bg1"/>
              </a:solidFill>
              <a:latin typeface="Arial Narrow" pitchFamily="34" charset="0"/>
              <a:cs typeface="Arial"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cxnSp>
        <p:nvCxnSpPr>
          <p:cNvPr id="15" name="Straight Connector 14"/>
          <p:cNvCxnSpPr/>
          <p:nvPr/>
        </p:nvCxnSpPr>
        <p:spPr>
          <a:xfrm rot="5400000">
            <a:off x="694795" y="5874809"/>
            <a:ext cx="6629401" cy="899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210205" y="5874809"/>
            <a:ext cx="6629401" cy="899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090598" y="2031206"/>
            <a:ext cx="8994" cy="71627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919398" y="1497806"/>
            <a:ext cx="8996" cy="769620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2523595" y="5874809"/>
            <a:ext cx="6629401" cy="899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748198" y="2259808"/>
            <a:ext cx="8996" cy="693419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4361392" y="5874809"/>
            <a:ext cx="6629401" cy="899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9567598" y="2107408"/>
            <a:ext cx="8996" cy="708659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7171795" y="5874809"/>
            <a:ext cx="6629401" cy="899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8018992" y="5874809"/>
            <a:ext cx="6629401" cy="899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9923992" y="5874809"/>
            <a:ext cx="6629401" cy="899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10838392" y="5874809"/>
            <a:ext cx="6629401" cy="899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11752792" y="5874809"/>
            <a:ext cx="6629401" cy="899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270794" y="9194006"/>
            <a:ext cx="14706600" cy="158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1270794" y="1497810"/>
            <a:ext cx="994906" cy="601330"/>
          </a:xfrm>
          <a:prstGeom prst="rect">
            <a:avLst/>
          </a:prstGeom>
        </p:spPr>
        <p:txBody>
          <a:bodyPr wrap="none" lIns="168792" tIns="84397" rIns="168792" bIns="84397">
            <a:spAutoFit/>
          </a:bodyPr>
          <a:lstStyle/>
          <a:p>
            <a:pPr algn="r"/>
            <a:r>
              <a:rPr lang="en-US" sz="2800" b="1" dirty="0">
                <a:solidFill>
                  <a:srgbClr val="0070C0"/>
                </a:solidFill>
                <a:latin typeface="Arial Narrow" pitchFamily="34" charset="0"/>
                <a:cs typeface="Arial" pitchFamily="34" charset="0"/>
              </a:rPr>
              <a:t>2013</a:t>
            </a:r>
          </a:p>
        </p:txBody>
      </p:sp>
      <p:sp>
        <p:nvSpPr>
          <p:cNvPr id="46" name="Rectangle 45"/>
          <p:cNvSpPr/>
          <p:nvPr/>
        </p:nvSpPr>
        <p:spPr>
          <a:xfrm>
            <a:off x="5004594" y="1497810"/>
            <a:ext cx="994906" cy="601330"/>
          </a:xfrm>
          <a:prstGeom prst="rect">
            <a:avLst/>
          </a:prstGeom>
        </p:spPr>
        <p:txBody>
          <a:bodyPr wrap="none" lIns="168792" tIns="84397" rIns="168792" bIns="84397">
            <a:spAutoFit/>
          </a:bodyPr>
          <a:lstStyle/>
          <a:p>
            <a:pPr algn="r"/>
            <a:r>
              <a:rPr lang="en-US" sz="2800" b="1" dirty="0">
                <a:solidFill>
                  <a:srgbClr val="0070C0"/>
                </a:solidFill>
                <a:latin typeface="Arial Narrow" pitchFamily="34" charset="0"/>
                <a:cs typeface="Arial" pitchFamily="34" charset="0"/>
              </a:rPr>
              <a:t>2014</a:t>
            </a:r>
          </a:p>
        </p:txBody>
      </p:sp>
      <p:sp>
        <p:nvSpPr>
          <p:cNvPr id="47" name="Rectangle 46"/>
          <p:cNvSpPr/>
          <p:nvPr/>
        </p:nvSpPr>
        <p:spPr>
          <a:xfrm>
            <a:off x="8657888" y="1497810"/>
            <a:ext cx="994906" cy="601330"/>
          </a:xfrm>
          <a:prstGeom prst="rect">
            <a:avLst/>
          </a:prstGeom>
        </p:spPr>
        <p:txBody>
          <a:bodyPr wrap="none" lIns="168792" tIns="84397" rIns="168792" bIns="84397">
            <a:spAutoFit/>
          </a:bodyPr>
          <a:lstStyle/>
          <a:p>
            <a:pPr algn="r"/>
            <a:r>
              <a:rPr lang="en-US" sz="2800" b="1" dirty="0">
                <a:solidFill>
                  <a:srgbClr val="0070C0"/>
                </a:solidFill>
                <a:latin typeface="Arial Narrow" pitchFamily="34" charset="0"/>
                <a:cs typeface="Arial" pitchFamily="34" charset="0"/>
              </a:rPr>
              <a:t>2015</a:t>
            </a:r>
          </a:p>
        </p:txBody>
      </p:sp>
      <p:sp>
        <p:nvSpPr>
          <p:cNvPr id="48" name="Rectangle 47"/>
          <p:cNvSpPr/>
          <p:nvPr/>
        </p:nvSpPr>
        <p:spPr>
          <a:xfrm>
            <a:off x="12243594" y="1497810"/>
            <a:ext cx="994906" cy="601330"/>
          </a:xfrm>
          <a:prstGeom prst="rect">
            <a:avLst/>
          </a:prstGeom>
        </p:spPr>
        <p:txBody>
          <a:bodyPr wrap="none" lIns="168792" tIns="84397" rIns="168792" bIns="84397">
            <a:spAutoFit/>
          </a:bodyPr>
          <a:lstStyle/>
          <a:p>
            <a:pPr algn="r"/>
            <a:r>
              <a:rPr lang="en-US" sz="2800" b="1" dirty="0">
                <a:solidFill>
                  <a:srgbClr val="0070C0"/>
                </a:solidFill>
                <a:latin typeface="Arial Narrow" pitchFamily="34" charset="0"/>
                <a:cs typeface="Arial" pitchFamily="34" charset="0"/>
              </a:rPr>
              <a:t>2016</a:t>
            </a:r>
          </a:p>
        </p:txBody>
      </p:sp>
      <p:graphicFrame>
        <p:nvGraphicFramePr>
          <p:cNvPr id="49" name="Table 48"/>
          <p:cNvGraphicFramePr>
            <a:graphicFrameLocks noGrp="1"/>
          </p:cNvGraphicFramePr>
          <p:nvPr/>
        </p:nvGraphicFramePr>
        <p:xfrm>
          <a:off x="1270791" y="1985485"/>
          <a:ext cx="14706604" cy="588074"/>
        </p:xfrm>
        <a:graphic>
          <a:graphicData uri="http://schemas.openxmlformats.org/drawingml/2006/table">
            <a:tbl>
              <a:tblPr firstRow="1" bandRow="1">
                <a:tableStyleId>{5C22544A-7EE6-4342-B048-85BDC9FD1C3A}</a:tableStyleId>
              </a:tblPr>
              <a:tblGrid>
                <a:gridCol w="855038"/>
                <a:gridCol w="973765"/>
                <a:gridCol w="907307"/>
                <a:gridCol w="940537"/>
                <a:gridCol w="882036"/>
                <a:gridCol w="922539"/>
                <a:gridCol w="922539"/>
                <a:gridCol w="949539"/>
                <a:gridCol w="940537"/>
                <a:gridCol w="940537"/>
                <a:gridCol w="859536"/>
                <a:gridCol w="878893"/>
                <a:gridCol w="997685"/>
                <a:gridCol w="891038"/>
                <a:gridCol w="922539"/>
                <a:gridCol w="922539"/>
              </a:tblGrid>
              <a:tr h="588074">
                <a:tc>
                  <a:txBody>
                    <a:bodyPr/>
                    <a:lstStyle/>
                    <a:p>
                      <a:pPr algn="ctr"/>
                      <a:r>
                        <a:rPr lang="en-US" sz="1600" b="1" dirty="0" smtClean="0">
                          <a:latin typeface="Arial Narrow" pitchFamily="34" charset="0"/>
                        </a:rPr>
                        <a:t>Q1 </a:t>
                      </a:r>
                    </a:p>
                    <a:p>
                      <a:pPr algn="ctr"/>
                      <a:r>
                        <a:rPr lang="en-US" sz="1600" b="1" dirty="0" smtClean="0">
                          <a:latin typeface="Arial Narrow" pitchFamily="34" charset="0"/>
                        </a:rPr>
                        <a:t>2013</a:t>
                      </a:r>
                      <a:endParaRPr lang="en-US" sz="1600" b="1" dirty="0">
                        <a:latin typeface="Arial Narrow" pitchFamily="34" charset="0"/>
                      </a:endParaRPr>
                    </a:p>
                  </a:txBody>
                  <a:tcPr>
                    <a:solidFill>
                      <a:schemeClr val="tx1">
                        <a:lumMod val="65000"/>
                        <a:lumOff val="35000"/>
                      </a:schemeClr>
                    </a:solidFill>
                  </a:tcPr>
                </a:tc>
                <a:tc>
                  <a:txBody>
                    <a:bodyPr/>
                    <a:lstStyle/>
                    <a:p>
                      <a:pPr algn="ctr"/>
                      <a:r>
                        <a:rPr lang="en-US" sz="1600" b="1" dirty="0" smtClean="0">
                          <a:latin typeface="Arial Narrow" pitchFamily="34" charset="0"/>
                        </a:rPr>
                        <a:t>Q2 </a:t>
                      </a:r>
                    </a:p>
                    <a:p>
                      <a:pPr algn="ctr"/>
                      <a:r>
                        <a:rPr lang="en-US" sz="1600" b="1" dirty="0" smtClean="0">
                          <a:latin typeface="Arial Narrow" pitchFamily="34" charset="0"/>
                        </a:rPr>
                        <a:t>2013</a:t>
                      </a:r>
                      <a:endParaRPr lang="en-US" sz="1600" b="1" dirty="0">
                        <a:latin typeface="Arial Narrow" pitchFamily="34" charset="0"/>
                      </a:endParaRPr>
                    </a:p>
                  </a:txBody>
                  <a:tcPr>
                    <a:solidFill>
                      <a:schemeClr val="tx1">
                        <a:lumMod val="65000"/>
                        <a:lumOff val="35000"/>
                      </a:schemeClr>
                    </a:solidFill>
                  </a:tcPr>
                </a:tc>
                <a:tc>
                  <a:txBody>
                    <a:bodyPr/>
                    <a:lstStyle/>
                    <a:p>
                      <a:pPr algn="ctr"/>
                      <a:r>
                        <a:rPr lang="en-US" sz="1600" b="1" dirty="0" smtClean="0">
                          <a:latin typeface="Arial Narrow" pitchFamily="34" charset="0"/>
                        </a:rPr>
                        <a:t>Q3</a:t>
                      </a:r>
                    </a:p>
                    <a:p>
                      <a:pPr algn="ctr"/>
                      <a:r>
                        <a:rPr lang="en-US" sz="1600" b="1" dirty="0" smtClean="0">
                          <a:latin typeface="Arial Narrow" pitchFamily="34" charset="0"/>
                        </a:rPr>
                        <a:t> 2013</a:t>
                      </a:r>
                      <a:endParaRPr lang="en-US" sz="1600" b="1" dirty="0">
                        <a:latin typeface="Arial Narrow" pitchFamily="34" charset="0"/>
                      </a:endParaRPr>
                    </a:p>
                  </a:txBody>
                  <a:tcPr>
                    <a:solidFill>
                      <a:schemeClr val="tx1">
                        <a:lumMod val="65000"/>
                        <a:lumOff val="35000"/>
                      </a:schemeClr>
                    </a:solidFill>
                  </a:tcPr>
                </a:tc>
                <a:tc>
                  <a:txBody>
                    <a:bodyPr/>
                    <a:lstStyle/>
                    <a:p>
                      <a:pPr algn="ctr"/>
                      <a:r>
                        <a:rPr lang="en-US" sz="1600" b="1" dirty="0" smtClean="0">
                          <a:latin typeface="Arial Narrow" pitchFamily="34" charset="0"/>
                        </a:rPr>
                        <a:t>Q4 </a:t>
                      </a:r>
                    </a:p>
                    <a:p>
                      <a:pPr algn="ctr"/>
                      <a:r>
                        <a:rPr lang="en-US" sz="1600" b="1" dirty="0" smtClean="0">
                          <a:latin typeface="Arial Narrow" pitchFamily="34" charset="0"/>
                        </a:rPr>
                        <a:t>2013</a:t>
                      </a:r>
                      <a:endParaRPr lang="en-US" sz="1600" b="1" dirty="0">
                        <a:latin typeface="Arial Narrow" pitchFamily="34" charset="0"/>
                      </a:endParaRPr>
                    </a:p>
                  </a:txBody>
                  <a:tcPr>
                    <a:solidFill>
                      <a:schemeClr val="tx1">
                        <a:lumMod val="65000"/>
                        <a:lumOff val="35000"/>
                      </a:schemeClr>
                    </a:solidFill>
                  </a:tcPr>
                </a:tc>
                <a:tc>
                  <a:txBody>
                    <a:bodyPr/>
                    <a:lstStyle/>
                    <a:p>
                      <a:pPr algn="ctr"/>
                      <a:r>
                        <a:rPr lang="en-US" sz="1600" b="1" dirty="0" smtClean="0">
                          <a:latin typeface="Arial Narrow" pitchFamily="34" charset="0"/>
                        </a:rPr>
                        <a:t>Q1 </a:t>
                      </a:r>
                    </a:p>
                    <a:p>
                      <a:pPr algn="ctr"/>
                      <a:r>
                        <a:rPr lang="en-US" sz="1600" b="1" dirty="0" smtClean="0">
                          <a:latin typeface="Arial Narrow" pitchFamily="34" charset="0"/>
                        </a:rPr>
                        <a:t>2014</a:t>
                      </a:r>
                      <a:endParaRPr lang="en-US" sz="1600" b="1" dirty="0">
                        <a:latin typeface="Arial Narrow" pitchFamily="34" charset="0"/>
                      </a:endParaRPr>
                    </a:p>
                  </a:txBody>
                  <a:tcPr>
                    <a:solidFill>
                      <a:schemeClr val="tx1">
                        <a:lumMod val="65000"/>
                        <a:lumOff val="35000"/>
                      </a:schemeClr>
                    </a:solidFill>
                  </a:tcPr>
                </a:tc>
                <a:tc>
                  <a:txBody>
                    <a:bodyPr/>
                    <a:lstStyle/>
                    <a:p>
                      <a:pPr algn="ctr"/>
                      <a:r>
                        <a:rPr lang="en-US" sz="1600" b="1" dirty="0" smtClean="0">
                          <a:latin typeface="Arial Narrow" pitchFamily="34" charset="0"/>
                        </a:rPr>
                        <a:t>Q2 </a:t>
                      </a:r>
                    </a:p>
                    <a:p>
                      <a:pPr algn="ctr"/>
                      <a:r>
                        <a:rPr lang="en-US" sz="1600" b="1" dirty="0" smtClean="0">
                          <a:latin typeface="Arial Narrow" pitchFamily="34" charset="0"/>
                        </a:rPr>
                        <a:t>2014</a:t>
                      </a:r>
                      <a:endParaRPr lang="en-US" sz="1600" b="1" dirty="0">
                        <a:latin typeface="Arial Narrow" pitchFamily="34" charset="0"/>
                      </a:endParaRPr>
                    </a:p>
                  </a:txBody>
                  <a:tcPr>
                    <a:solidFill>
                      <a:schemeClr val="tx1">
                        <a:lumMod val="65000"/>
                        <a:lumOff val="35000"/>
                      </a:schemeClr>
                    </a:solidFill>
                  </a:tcPr>
                </a:tc>
                <a:tc>
                  <a:txBody>
                    <a:bodyPr/>
                    <a:lstStyle/>
                    <a:p>
                      <a:pPr algn="ctr"/>
                      <a:r>
                        <a:rPr lang="en-US" sz="1600" b="1" dirty="0" smtClean="0">
                          <a:latin typeface="Arial Narrow" pitchFamily="34" charset="0"/>
                        </a:rPr>
                        <a:t>Q3 </a:t>
                      </a:r>
                    </a:p>
                    <a:p>
                      <a:pPr algn="ctr"/>
                      <a:r>
                        <a:rPr lang="en-US" sz="1600" b="1" dirty="0" smtClean="0">
                          <a:latin typeface="Arial Narrow" pitchFamily="34" charset="0"/>
                        </a:rPr>
                        <a:t>2014</a:t>
                      </a:r>
                      <a:endParaRPr lang="en-US" sz="1600" b="1" dirty="0">
                        <a:latin typeface="Arial Narrow" pitchFamily="34" charset="0"/>
                      </a:endParaRPr>
                    </a:p>
                  </a:txBody>
                  <a:tcPr>
                    <a:solidFill>
                      <a:schemeClr val="tx1">
                        <a:lumMod val="65000"/>
                        <a:lumOff val="35000"/>
                      </a:schemeClr>
                    </a:solidFill>
                  </a:tcPr>
                </a:tc>
                <a:tc>
                  <a:txBody>
                    <a:bodyPr/>
                    <a:lstStyle/>
                    <a:p>
                      <a:pPr algn="ctr"/>
                      <a:r>
                        <a:rPr lang="en-US" sz="1600" b="1" dirty="0" smtClean="0">
                          <a:latin typeface="Arial Narrow" pitchFamily="34" charset="0"/>
                        </a:rPr>
                        <a:t>Q4 </a:t>
                      </a:r>
                    </a:p>
                    <a:p>
                      <a:pPr algn="ctr"/>
                      <a:r>
                        <a:rPr lang="en-US" sz="1600" b="1" dirty="0" smtClean="0">
                          <a:latin typeface="Arial Narrow" pitchFamily="34" charset="0"/>
                        </a:rPr>
                        <a:t>2014</a:t>
                      </a:r>
                      <a:endParaRPr lang="en-US" sz="1600" b="1" dirty="0">
                        <a:latin typeface="Arial Narrow" pitchFamily="34" charset="0"/>
                      </a:endParaRPr>
                    </a:p>
                  </a:txBody>
                  <a:tcPr>
                    <a:solidFill>
                      <a:schemeClr val="tx1">
                        <a:lumMod val="65000"/>
                        <a:lumOff val="35000"/>
                      </a:schemeClr>
                    </a:solidFill>
                  </a:tcPr>
                </a:tc>
                <a:tc>
                  <a:txBody>
                    <a:bodyPr/>
                    <a:lstStyle/>
                    <a:p>
                      <a:pPr algn="ctr"/>
                      <a:r>
                        <a:rPr lang="en-US" sz="1600" b="1" dirty="0" smtClean="0">
                          <a:latin typeface="Arial Narrow" pitchFamily="34" charset="0"/>
                        </a:rPr>
                        <a:t>Q1 </a:t>
                      </a:r>
                    </a:p>
                    <a:p>
                      <a:pPr algn="ctr"/>
                      <a:r>
                        <a:rPr lang="en-US" sz="1600" b="1" dirty="0" smtClean="0">
                          <a:latin typeface="Arial Narrow" pitchFamily="34" charset="0"/>
                        </a:rPr>
                        <a:t>2015</a:t>
                      </a:r>
                      <a:endParaRPr lang="en-US" sz="1600" b="1" dirty="0">
                        <a:latin typeface="Arial Narrow" pitchFamily="34" charset="0"/>
                      </a:endParaRPr>
                    </a:p>
                  </a:txBody>
                  <a:tcPr>
                    <a:solidFill>
                      <a:schemeClr val="tx1">
                        <a:lumMod val="65000"/>
                        <a:lumOff val="35000"/>
                      </a:schemeClr>
                    </a:solidFill>
                  </a:tcPr>
                </a:tc>
                <a:tc>
                  <a:txBody>
                    <a:bodyPr/>
                    <a:lstStyle/>
                    <a:p>
                      <a:pPr algn="ctr"/>
                      <a:r>
                        <a:rPr lang="en-US" sz="1600" b="1" dirty="0" smtClean="0">
                          <a:latin typeface="Arial Narrow" pitchFamily="34" charset="0"/>
                        </a:rPr>
                        <a:t>Q2 </a:t>
                      </a:r>
                    </a:p>
                    <a:p>
                      <a:pPr algn="ctr"/>
                      <a:r>
                        <a:rPr lang="en-US" sz="1600" b="1" dirty="0" smtClean="0">
                          <a:latin typeface="Arial Narrow" pitchFamily="34" charset="0"/>
                        </a:rPr>
                        <a:t>2015</a:t>
                      </a:r>
                      <a:endParaRPr lang="en-US" sz="1600" b="1" dirty="0">
                        <a:latin typeface="Arial Narrow" pitchFamily="34" charset="0"/>
                      </a:endParaRPr>
                    </a:p>
                  </a:txBody>
                  <a:tcPr>
                    <a:solidFill>
                      <a:schemeClr val="tx1">
                        <a:lumMod val="65000"/>
                        <a:lumOff val="35000"/>
                      </a:schemeClr>
                    </a:solidFill>
                  </a:tcPr>
                </a:tc>
                <a:tc>
                  <a:txBody>
                    <a:bodyPr/>
                    <a:lstStyle/>
                    <a:p>
                      <a:pPr algn="ctr"/>
                      <a:r>
                        <a:rPr lang="en-US" sz="1600" b="1" dirty="0" smtClean="0">
                          <a:latin typeface="Arial Narrow" pitchFamily="34" charset="0"/>
                        </a:rPr>
                        <a:t>Q3</a:t>
                      </a:r>
                      <a:r>
                        <a:rPr lang="en-US" sz="1600" b="1" baseline="0" dirty="0" smtClean="0">
                          <a:latin typeface="Arial Narrow" pitchFamily="34" charset="0"/>
                        </a:rPr>
                        <a:t> </a:t>
                      </a:r>
                    </a:p>
                    <a:p>
                      <a:pPr algn="ctr"/>
                      <a:r>
                        <a:rPr lang="en-US" sz="1600" b="1" baseline="0" dirty="0" smtClean="0">
                          <a:latin typeface="Arial Narrow" pitchFamily="34" charset="0"/>
                        </a:rPr>
                        <a:t>2015</a:t>
                      </a:r>
                      <a:endParaRPr lang="en-US" sz="1600" b="1" dirty="0">
                        <a:latin typeface="Arial Narrow" pitchFamily="34" charset="0"/>
                      </a:endParaRPr>
                    </a:p>
                  </a:txBody>
                  <a:tcPr>
                    <a:solidFill>
                      <a:schemeClr val="tx1">
                        <a:lumMod val="65000"/>
                        <a:lumOff val="35000"/>
                      </a:schemeClr>
                    </a:solidFill>
                  </a:tcPr>
                </a:tc>
                <a:tc>
                  <a:txBody>
                    <a:bodyPr/>
                    <a:lstStyle/>
                    <a:p>
                      <a:pPr algn="ctr"/>
                      <a:r>
                        <a:rPr lang="en-US" sz="1600" b="1" dirty="0" smtClean="0">
                          <a:latin typeface="Arial Narrow" pitchFamily="34" charset="0"/>
                        </a:rPr>
                        <a:t>Q4</a:t>
                      </a:r>
                    </a:p>
                    <a:p>
                      <a:pPr algn="ctr"/>
                      <a:r>
                        <a:rPr lang="en-US" sz="1600" b="1" dirty="0" smtClean="0">
                          <a:latin typeface="Arial Narrow" pitchFamily="34" charset="0"/>
                        </a:rPr>
                        <a:t> 2015</a:t>
                      </a:r>
                      <a:endParaRPr lang="en-US" sz="1600" b="1" dirty="0">
                        <a:latin typeface="Arial Narrow" pitchFamily="34" charset="0"/>
                      </a:endParaRPr>
                    </a:p>
                  </a:txBody>
                  <a:tcPr>
                    <a:solidFill>
                      <a:schemeClr val="tx1">
                        <a:lumMod val="65000"/>
                        <a:lumOff val="35000"/>
                      </a:schemeClr>
                    </a:solidFill>
                  </a:tcPr>
                </a:tc>
                <a:tc>
                  <a:txBody>
                    <a:bodyPr/>
                    <a:lstStyle/>
                    <a:p>
                      <a:pPr algn="ctr"/>
                      <a:r>
                        <a:rPr lang="en-US" sz="1600" b="1" dirty="0" smtClean="0">
                          <a:latin typeface="Arial Narrow" pitchFamily="34" charset="0"/>
                        </a:rPr>
                        <a:t>Q1</a:t>
                      </a:r>
                    </a:p>
                    <a:p>
                      <a:pPr algn="ctr"/>
                      <a:r>
                        <a:rPr lang="en-US" sz="1600" b="1" dirty="0" smtClean="0">
                          <a:latin typeface="Arial Narrow" pitchFamily="34" charset="0"/>
                        </a:rPr>
                        <a:t> 2016</a:t>
                      </a:r>
                      <a:endParaRPr lang="en-US" sz="1600" b="1" dirty="0">
                        <a:latin typeface="Arial Narrow" pitchFamily="34" charset="0"/>
                      </a:endParaRPr>
                    </a:p>
                  </a:txBody>
                  <a:tcPr>
                    <a:solidFill>
                      <a:schemeClr val="tx1">
                        <a:lumMod val="65000"/>
                        <a:lumOff val="35000"/>
                      </a:schemeClr>
                    </a:solidFill>
                  </a:tcPr>
                </a:tc>
                <a:tc>
                  <a:txBody>
                    <a:bodyPr/>
                    <a:lstStyle/>
                    <a:p>
                      <a:pPr algn="ctr"/>
                      <a:r>
                        <a:rPr lang="en-US" sz="1600" b="1" dirty="0" smtClean="0">
                          <a:latin typeface="Arial Narrow" pitchFamily="34" charset="0"/>
                        </a:rPr>
                        <a:t>Q2</a:t>
                      </a:r>
                    </a:p>
                    <a:p>
                      <a:pPr algn="ctr"/>
                      <a:r>
                        <a:rPr lang="en-US" sz="1600" b="1" dirty="0" smtClean="0">
                          <a:latin typeface="Arial Narrow" pitchFamily="34" charset="0"/>
                        </a:rPr>
                        <a:t>2016</a:t>
                      </a:r>
                      <a:endParaRPr lang="en-US" sz="1600" b="1" dirty="0">
                        <a:latin typeface="Arial Narrow" pitchFamily="34" charset="0"/>
                      </a:endParaRPr>
                    </a:p>
                  </a:txBody>
                  <a:tcPr>
                    <a:solidFill>
                      <a:schemeClr val="tx1">
                        <a:lumMod val="65000"/>
                        <a:lumOff val="35000"/>
                      </a:schemeClr>
                    </a:solidFill>
                  </a:tcPr>
                </a:tc>
                <a:tc>
                  <a:txBody>
                    <a:bodyPr/>
                    <a:lstStyle/>
                    <a:p>
                      <a:pPr marL="0" marR="0" indent="0" algn="ctr" defTabSz="1508370" rtl="0" eaLnBrk="1" fontAlgn="auto" latinLnBrk="0" hangingPunct="1">
                        <a:lnSpc>
                          <a:spcPct val="100000"/>
                        </a:lnSpc>
                        <a:spcBef>
                          <a:spcPts val="0"/>
                        </a:spcBef>
                        <a:spcAft>
                          <a:spcPts val="0"/>
                        </a:spcAft>
                        <a:buClrTx/>
                        <a:buSzTx/>
                        <a:buFontTx/>
                        <a:buNone/>
                        <a:tabLst/>
                        <a:defRPr/>
                      </a:pPr>
                      <a:r>
                        <a:rPr lang="en-US" sz="1600" b="1" dirty="0" smtClean="0">
                          <a:latin typeface="Arial Narrow" pitchFamily="34" charset="0"/>
                        </a:rPr>
                        <a:t>Q3</a:t>
                      </a:r>
                    </a:p>
                    <a:p>
                      <a:pPr marL="0" marR="0" indent="0" algn="ctr" defTabSz="1508370" rtl="0" eaLnBrk="1" fontAlgn="auto" latinLnBrk="0" hangingPunct="1">
                        <a:lnSpc>
                          <a:spcPct val="100000"/>
                        </a:lnSpc>
                        <a:spcBef>
                          <a:spcPts val="0"/>
                        </a:spcBef>
                        <a:spcAft>
                          <a:spcPts val="0"/>
                        </a:spcAft>
                        <a:buClrTx/>
                        <a:buSzTx/>
                        <a:buFontTx/>
                        <a:buNone/>
                        <a:tabLst/>
                        <a:defRPr/>
                      </a:pPr>
                      <a:r>
                        <a:rPr lang="en-US" sz="1600" b="1" dirty="0" smtClean="0">
                          <a:latin typeface="Arial Narrow" pitchFamily="34" charset="0"/>
                        </a:rPr>
                        <a:t>2016</a:t>
                      </a:r>
                      <a:endParaRPr lang="en-US" sz="1600" b="1" dirty="0">
                        <a:latin typeface="Arial Narrow" pitchFamily="34" charset="0"/>
                      </a:endParaRPr>
                    </a:p>
                  </a:txBody>
                  <a:tcPr>
                    <a:solidFill>
                      <a:schemeClr val="tx1">
                        <a:lumMod val="65000"/>
                        <a:lumOff val="35000"/>
                      </a:schemeClr>
                    </a:solidFill>
                  </a:tcPr>
                </a:tc>
                <a:tc>
                  <a:txBody>
                    <a:bodyPr/>
                    <a:lstStyle/>
                    <a:p>
                      <a:pPr marL="0" marR="0" indent="0" algn="ctr" defTabSz="1508370" rtl="0" eaLnBrk="1" fontAlgn="auto" latinLnBrk="0" hangingPunct="1">
                        <a:lnSpc>
                          <a:spcPct val="100000"/>
                        </a:lnSpc>
                        <a:spcBef>
                          <a:spcPts val="0"/>
                        </a:spcBef>
                        <a:spcAft>
                          <a:spcPts val="0"/>
                        </a:spcAft>
                        <a:buClrTx/>
                        <a:buSzTx/>
                        <a:buFontTx/>
                        <a:buNone/>
                        <a:tabLst/>
                        <a:defRPr/>
                      </a:pPr>
                      <a:r>
                        <a:rPr lang="en-US" sz="1600" b="1" dirty="0" smtClean="0">
                          <a:latin typeface="Arial Narrow" pitchFamily="34" charset="0"/>
                        </a:rPr>
                        <a:t>Q4</a:t>
                      </a:r>
                    </a:p>
                    <a:p>
                      <a:pPr marL="0" marR="0" indent="0" algn="ctr" defTabSz="1508370" rtl="0" eaLnBrk="1" fontAlgn="auto" latinLnBrk="0" hangingPunct="1">
                        <a:lnSpc>
                          <a:spcPct val="100000"/>
                        </a:lnSpc>
                        <a:spcBef>
                          <a:spcPts val="0"/>
                        </a:spcBef>
                        <a:spcAft>
                          <a:spcPts val="0"/>
                        </a:spcAft>
                        <a:buClrTx/>
                        <a:buSzTx/>
                        <a:buFontTx/>
                        <a:buNone/>
                        <a:tabLst/>
                        <a:defRPr/>
                      </a:pPr>
                      <a:r>
                        <a:rPr lang="en-US" sz="1600" b="1" dirty="0" smtClean="0">
                          <a:latin typeface="Arial Narrow" pitchFamily="34" charset="0"/>
                        </a:rPr>
                        <a:t>2016</a:t>
                      </a:r>
                      <a:endParaRPr lang="en-US" sz="1600" b="1" dirty="0">
                        <a:latin typeface="Arial Narrow" pitchFamily="34" charset="0"/>
                      </a:endParaRPr>
                    </a:p>
                  </a:txBody>
                  <a:tcPr>
                    <a:solidFill>
                      <a:schemeClr val="tx1">
                        <a:lumMod val="65000"/>
                        <a:lumOff val="35000"/>
                      </a:schemeClr>
                    </a:solidFill>
                  </a:tcPr>
                </a:tc>
              </a:tr>
            </a:tbl>
          </a:graphicData>
        </a:graphic>
      </p:graphicFrame>
      <p:cxnSp>
        <p:nvCxnSpPr>
          <p:cNvPr id="79" name="Straight Connector 78"/>
          <p:cNvCxnSpPr/>
          <p:nvPr/>
        </p:nvCxnSpPr>
        <p:spPr>
          <a:xfrm flipH="1">
            <a:off x="1270794" y="1497806"/>
            <a:ext cx="8996" cy="769620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12234598" y="1497806"/>
            <a:ext cx="8996" cy="769620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15977394" y="1497806"/>
            <a:ext cx="8996" cy="769620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9" name="Table 38"/>
          <p:cNvGraphicFramePr>
            <a:graphicFrameLocks noGrp="1"/>
          </p:cNvGraphicFramePr>
          <p:nvPr/>
        </p:nvGraphicFramePr>
        <p:xfrm>
          <a:off x="1270794" y="3021806"/>
          <a:ext cx="3657599" cy="685800"/>
        </p:xfrm>
        <a:graphic>
          <a:graphicData uri="http://schemas.openxmlformats.org/drawingml/2006/table">
            <a:tbl>
              <a:tblPr firstRow="1" bandRow="1">
                <a:tableStyleId>{5C22544A-7EE6-4342-B048-85BDC9FD1C3A}</a:tableStyleId>
              </a:tblPr>
              <a:tblGrid>
                <a:gridCol w="3657599"/>
              </a:tblGrid>
              <a:tr h="685800">
                <a:tc>
                  <a:txBody>
                    <a:bodyPr/>
                    <a:lstStyle/>
                    <a:p>
                      <a:pPr algn="ctr"/>
                      <a:r>
                        <a:rPr lang="en-US" sz="1800" b="0" dirty="0" smtClean="0">
                          <a:latin typeface="Arial Narrow" pitchFamily="34" charset="0"/>
                        </a:rPr>
                        <a:t>Complete</a:t>
                      </a:r>
                      <a:r>
                        <a:rPr lang="en-US" sz="1800" b="0" baseline="0" dirty="0" smtClean="0">
                          <a:latin typeface="Arial Narrow" pitchFamily="34" charset="0"/>
                        </a:rPr>
                        <a:t> </a:t>
                      </a:r>
                    </a:p>
                    <a:p>
                      <a:pPr algn="ctr"/>
                      <a:r>
                        <a:rPr lang="en-US" sz="1800" b="0" baseline="0" dirty="0" smtClean="0">
                          <a:latin typeface="Arial Narrow" pitchFamily="34" charset="0"/>
                        </a:rPr>
                        <a:t>LSTK Estimate (SK E&amp;C)</a:t>
                      </a:r>
                      <a:endParaRPr lang="en-US" sz="1800" b="0" dirty="0">
                        <a:latin typeface="Arial Narrow"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C0"/>
                    </a:solidFill>
                  </a:tcPr>
                </a:tc>
              </a:tr>
            </a:tbl>
          </a:graphicData>
        </a:graphic>
      </p:graphicFrame>
      <p:graphicFrame>
        <p:nvGraphicFramePr>
          <p:cNvPr id="40" name="Table 39"/>
          <p:cNvGraphicFramePr>
            <a:graphicFrameLocks noGrp="1"/>
          </p:cNvGraphicFramePr>
          <p:nvPr/>
        </p:nvGraphicFramePr>
        <p:xfrm>
          <a:off x="5842794" y="7136606"/>
          <a:ext cx="8305800" cy="685800"/>
        </p:xfrm>
        <a:graphic>
          <a:graphicData uri="http://schemas.openxmlformats.org/drawingml/2006/table">
            <a:tbl>
              <a:tblPr firstRow="1" bandRow="1">
                <a:tableStyleId>{5C22544A-7EE6-4342-B048-85BDC9FD1C3A}</a:tableStyleId>
              </a:tblPr>
              <a:tblGrid>
                <a:gridCol w="8305800"/>
              </a:tblGrid>
              <a:tr h="685800">
                <a:tc>
                  <a:txBody>
                    <a:bodyPr/>
                    <a:lstStyle/>
                    <a:p>
                      <a:pPr algn="ctr"/>
                      <a:r>
                        <a:rPr lang="en-US" sz="1800" b="0" dirty="0" smtClean="0">
                          <a:latin typeface="Arial Narrow" pitchFamily="34" charset="0"/>
                        </a:rPr>
                        <a:t>Construction</a:t>
                      </a:r>
                      <a:r>
                        <a:rPr lang="en-US" sz="1800" b="0" baseline="0" dirty="0" smtClean="0">
                          <a:latin typeface="Arial Narrow" pitchFamily="34" charset="0"/>
                        </a:rPr>
                        <a:t> of Phase 1 (44,000 bpd)</a:t>
                      </a:r>
                      <a:endParaRPr lang="en-US" sz="1800" b="0" dirty="0">
                        <a:latin typeface="Arial Narrow"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C0"/>
                    </a:solidFill>
                  </a:tcPr>
                </a:tc>
              </a:tr>
            </a:tbl>
          </a:graphicData>
        </a:graphic>
      </p:graphicFrame>
      <p:graphicFrame>
        <p:nvGraphicFramePr>
          <p:cNvPr id="41" name="Table 40"/>
          <p:cNvGraphicFramePr>
            <a:graphicFrameLocks noGrp="1"/>
          </p:cNvGraphicFramePr>
          <p:nvPr/>
        </p:nvGraphicFramePr>
        <p:xfrm>
          <a:off x="14148594" y="8127206"/>
          <a:ext cx="1828800" cy="685800"/>
        </p:xfrm>
        <a:graphic>
          <a:graphicData uri="http://schemas.openxmlformats.org/drawingml/2006/table">
            <a:tbl>
              <a:tblPr firstRow="1" bandRow="1">
                <a:tableStyleId>{5C22544A-7EE6-4342-B048-85BDC9FD1C3A}</a:tableStyleId>
              </a:tblPr>
              <a:tblGrid>
                <a:gridCol w="1828800"/>
              </a:tblGrid>
              <a:tr h="685800">
                <a:tc>
                  <a:txBody>
                    <a:bodyPr/>
                    <a:lstStyle/>
                    <a:p>
                      <a:pPr algn="ctr"/>
                      <a:r>
                        <a:rPr lang="en-US" sz="1800" b="0" dirty="0" smtClean="0">
                          <a:latin typeface="Arial Narrow" pitchFamily="34" charset="0"/>
                        </a:rPr>
                        <a:t>Operate Phase 1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C0"/>
                    </a:solidFill>
                  </a:tcPr>
                </a:tc>
              </a:tr>
            </a:tbl>
          </a:graphicData>
        </a:graphic>
      </p:graphicFrame>
      <p:graphicFrame>
        <p:nvGraphicFramePr>
          <p:cNvPr id="42" name="Table 41"/>
          <p:cNvGraphicFramePr>
            <a:graphicFrameLocks noGrp="1"/>
          </p:cNvGraphicFramePr>
          <p:nvPr/>
        </p:nvGraphicFramePr>
        <p:xfrm>
          <a:off x="1270795" y="4088606"/>
          <a:ext cx="4571999" cy="685800"/>
        </p:xfrm>
        <a:graphic>
          <a:graphicData uri="http://schemas.openxmlformats.org/drawingml/2006/table">
            <a:tbl>
              <a:tblPr firstRow="1" bandRow="1">
                <a:tableStyleId>{5C22544A-7EE6-4342-B048-85BDC9FD1C3A}</a:tableStyleId>
              </a:tblPr>
              <a:tblGrid>
                <a:gridCol w="4571999"/>
              </a:tblGrid>
              <a:tr h="685800">
                <a:tc>
                  <a:txBody>
                    <a:bodyPr/>
                    <a:lstStyle/>
                    <a:p>
                      <a:pPr algn="ctr"/>
                      <a:r>
                        <a:rPr lang="en-US" sz="1800" b="0" dirty="0" smtClean="0">
                          <a:latin typeface="Arial Narrow" pitchFamily="34" charset="0"/>
                        </a:rPr>
                        <a:t>Initial</a:t>
                      </a:r>
                      <a:r>
                        <a:rPr lang="en-US" sz="1800" b="0" baseline="0" dirty="0" smtClean="0">
                          <a:latin typeface="Arial Narrow" pitchFamily="34" charset="0"/>
                        </a:rPr>
                        <a:t> Site Work</a:t>
                      </a:r>
                      <a:endParaRPr lang="en-US" sz="1800" b="0" dirty="0">
                        <a:latin typeface="Arial Narrow"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C0"/>
                    </a:solidFill>
                  </a:tcPr>
                </a:tc>
              </a:tr>
            </a:tbl>
          </a:graphicData>
        </a:graphic>
      </p:graphicFrame>
      <p:graphicFrame>
        <p:nvGraphicFramePr>
          <p:cNvPr id="50" name="Table 49"/>
          <p:cNvGraphicFramePr>
            <a:graphicFrameLocks noGrp="1"/>
          </p:cNvGraphicFramePr>
          <p:nvPr/>
        </p:nvGraphicFramePr>
        <p:xfrm>
          <a:off x="2108994" y="6222206"/>
          <a:ext cx="3733800" cy="685800"/>
        </p:xfrm>
        <a:graphic>
          <a:graphicData uri="http://schemas.openxmlformats.org/drawingml/2006/table">
            <a:tbl>
              <a:tblPr firstRow="1" bandRow="1">
                <a:tableStyleId>{5C22544A-7EE6-4342-B048-85BDC9FD1C3A}</a:tableStyleId>
              </a:tblPr>
              <a:tblGrid>
                <a:gridCol w="3733800"/>
              </a:tblGrid>
              <a:tr h="685800">
                <a:tc>
                  <a:txBody>
                    <a:bodyPr/>
                    <a:lstStyle/>
                    <a:p>
                      <a:pPr algn="ctr"/>
                      <a:r>
                        <a:rPr lang="en-US" sz="1800" b="0" dirty="0" smtClean="0">
                          <a:ln>
                            <a:noFill/>
                          </a:ln>
                          <a:latin typeface="Arial Narrow" pitchFamily="34" charset="0"/>
                        </a:rPr>
                        <a:t>Project</a:t>
                      </a:r>
                      <a:r>
                        <a:rPr lang="en-US" sz="1800" b="0" baseline="0" dirty="0" smtClean="0">
                          <a:ln>
                            <a:noFill/>
                          </a:ln>
                          <a:latin typeface="Arial Narrow" pitchFamily="34" charset="0"/>
                        </a:rPr>
                        <a:t> Finance</a:t>
                      </a:r>
                      <a:endParaRPr lang="en-US" sz="1800" b="0" dirty="0">
                        <a:ln>
                          <a:noFill/>
                        </a:ln>
                        <a:latin typeface="Arial Narrow"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C0"/>
                    </a:solidFill>
                  </a:tcPr>
                </a:tc>
              </a:tr>
            </a:tbl>
          </a:graphicData>
        </a:graphic>
      </p:graphicFrame>
      <p:sp>
        <p:nvSpPr>
          <p:cNvPr id="52"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59</a:t>
            </a:fld>
            <a:endParaRPr lang="en-US" sz="2000" dirty="0">
              <a:solidFill>
                <a:schemeClr val="bg1"/>
              </a:solidFill>
              <a:latin typeface="Arial Narrow" pitchFamily="34" charset="0"/>
            </a:endParaRPr>
          </a:p>
        </p:txBody>
      </p:sp>
      <p:graphicFrame>
        <p:nvGraphicFramePr>
          <p:cNvPr id="53" name="Table 52"/>
          <p:cNvGraphicFramePr>
            <a:graphicFrameLocks noGrp="1"/>
          </p:cNvGraphicFramePr>
          <p:nvPr/>
        </p:nvGraphicFramePr>
        <p:xfrm>
          <a:off x="2108994" y="5155406"/>
          <a:ext cx="3733800" cy="685800"/>
        </p:xfrm>
        <a:graphic>
          <a:graphicData uri="http://schemas.openxmlformats.org/drawingml/2006/table">
            <a:tbl>
              <a:tblPr firstRow="1" bandRow="1">
                <a:tableStyleId>{5C22544A-7EE6-4342-B048-85BDC9FD1C3A}</a:tableStyleId>
              </a:tblPr>
              <a:tblGrid>
                <a:gridCol w="3733800"/>
              </a:tblGrid>
              <a:tr h="685800">
                <a:tc>
                  <a:txBody>
                    <a:bodyPr/>
                    <a:lstStyle/>
                    <a:p>
                      <a:pPr algn="ctr"/>
                      <a:r>
                        <a:rPr lang="en-US" sz="1800" b="0" dirty="0" smtClean="0">
                          <a:ln>
                            <a:noFill/>
                          </a:ln>
                          <a:latin typeface="Arial Narrow" pitchFamily="34" charset="0"/>
                        </a:rPr>
                        <a:t>Finalize Supply</a:t>
                      </a:r>
                      <a:r>
                        <a:rPr lang="en-US" sz="1800" b="0" baseline="0" dirty="0" smtClean="0">
                          <a:ln>
                            <a:noFill/>
                          </a:ln>
                          <a:latin typeface="Arial Narrow" pitchFamily="34" charset="0"/>
                        </a:rPr>
                        <a:t> Agreements</a:t>
                      </a:r>
                      <a:endParaRPr lang="en-US" sz="1800" b="0" dirty="0">
                        <a:ln>
                          <a:noFill/>
                        </a:ln>
                        <a:latin typeface="Arial Narrow"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C0"/>
                    </a:solidFill>
                  </a:tcPr>
                </a:tc>
              </a:tr>
            </a:tbl>
          </a:graphicData>
        </a:graphic>
      </p:graphicFrame>
      <p:sp>
        <p:nvSpPr>
          <p:cNvPr id="55" name="Rectangle 54"/>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56"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par>
                                <p:cTn id="14" presetID="22"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par>
                                <p:cTn id="17" presetID="22" presetClass="entr" presetSubtype="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par>
                                <p:cTn id="20" presetID="22" presetClass="entr" presetSubtype="1"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500"/>
                                        <p:tgtEl>
                                          <p:spTgt spid="27"/>
                                        </p:tgtEl>
                                      </p:cBhvr>
                                    </p:animEffect>
                                  </p:childTnLst>
                                </p:cTn>
                              </p:par>
                              <p:par>
                                <p:cTn id="23" presetID="22" presetClass="entr" presetSubtype="1"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up)">
                                      <p:cBhvr>
                                        <p:cTn id="25" dur="500"/>
                                        <p:tgtEl>
                                          <p:spTgt spid="29"/>
                                        </p:tgtEl>
                                      </p:cBhvr>
                                    </p:animEffect>
                                  </p:childTnLst>
                                </p:cTn>
                              </p:par>
                              <p:par>
                                <p:cTn id="26" presetID="22" presetClass="entr" presetSubtype="1"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par>
                                <p:cTn id="29" presetID="22" presetClass="entr" presetSubtype="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par>
                                <p:cTn id="32" presetID="22" presetClass="entr" presetSubtype="1"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up)">
                                      <p:cBhvr>
                                        <p:cTn id="34" dur="500"/>
                                        <p:tgtEl>
                                          <p:spTgt spid="34"/>
                                        </p:tgtEl>
                                      </p:cBhvr>
                                    </p:animEffect>
                                  </p:childTnLst>
                                </p:cTn>
                              </p:par>
                              <p:par>
                                <p:cTn id="35" presetID="22" presetClass="entr" presetSubtype="1"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up)">
                                      <p:cBhvr>
                                        <p:cTn id="37" dur="500"/>
                                        <p:tgtEl>
                                          <p:spTgt spid="35"/>
                                        </p:tgtEl>
                                      </p:cBhvr>
                                    </p:animEffect>
                                  </p:childTnLst>
                                </p:cTn>
                              </p:par>
                              <p:par>
                                <p:cTn id="38" presetID="22" presetClass="entr" presetSubtype="1"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up)">
                                      <p:cBhvr>
                                        <p:cTn id="40" dur="500"/>
                                        <p:tgtEl>
                                          <p:spTgt spid="36"/>
                                        </p:tgtEl>
                                      </p:cBhvr>
                                    </p:animEffect>
                                  </p:childTnLst>
                                </p:cTn>
                              </p:par>
                              <p:par>
                                <p:cTn id="41" presetID="22" presetClass="entr" presetSubtype="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down)">
                                      <p:cBhvr>
                                        <p:cTn id="47" dur="500"/>
                                        <p:tgtEl>
                                          <p:spTgt spid="39"/>
                                        </p:tgtEl>
                                      </p:cBhvr>
                                    </p:animEffect>
                                  </p:childTnLst>
                                </p:cTn>
                              </p:par>
                            </p:childTnLst>
                          </p:cTn>
                        </p:par>
                        <p:par>
                          <p:cTn id="48" fill="hold">
                            <p:stCondLst>
                              <p:cond delay="1000"/>
                            </p:stCondLst>
                            <p:childTnLst>
                              <p:par>
                                <p:cTn id="49" presetID="22" presetClass="entr" presetSubtype="4" fill="hold"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down)">
                                      <p:cBhvr>
                                        <p:cTn id="51" dur="500"/>
                                        <p:tgtEl>
                                          <p:spTgt spid="42"/>
                                        </p:tgtEl>
                                      </p:cBhvr>
                                    </p:animEffect>
                                  </p:childTnLst>
                                </p:cTn>
                              </p:par>
                            </p:childTnLst>
                          </p:cTn>
                        </p:par>
                        <p:par>
                          <p:cTn id="52" fill="hold">
                            <p:stCondLst>
                              <p:cond delay="1500"/>
                            </p:stCondLst>
                            <p:childTnLst>
                              <p:par>
                                <p:cTn id="53" presetID="22" presetClass="entr" presetSubtype="4" fill="hold" nodeType="after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wipe(down)">
                                      <p:cBhvr>
                                        <p:cTn id="55" dur="500"/>
                                        <p:tgtEl>
                                          <p:spTgt spid="50"/>
                                        </p:tgtEl>
                                      </p:cBhvr>
                                    </p:animEffect>
                                  </p:childTnLst>
                                </p:cTn>
                              </p:par>
                            </p:childTnLst>
                          </p:cTn>
                        </p:par>
                        <p:par>
                          <p:cTn id="56" fill="hold">
                            <p:stCondLst>
                              <p:cond delay="2000"/>
                            </p:stCondLst>
                            <p:childTnLst>
                              <p:par>
                                <p:cTn id="57" presetID="22" presetClass="entr" presetSubtype="4" fill="hold"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wipe(down)">
                                      <p:cBhvr>
                                        <p:cTn id="59" dur="500"/>
                                        <p:tgtEl>
                                          <p:spTgt spid="40"/>
                                        </p:tgtEl>
                                      </p:cBhvr>
                                    </p:animEffect>
                                  </p:childTnLst>
                                </p:cTn>
                              </p:par>
                            </p:childTnLst>
                          </p:cTn>
                        </p:par>
                        <p:par>
                          <p:cTn id="60" fill="hold">
                            <p:stCondLst>
                              <p:cond delay="2500"/>
                            </p:stCondLst>
                            <p:childTnLst>
                              <p:par>
                                <p:cTn id="61" presetID="22" presetClass="entr" presetSubtype="4" fill="hold" nodeType="after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down)">
                                      <p:cBhvr>
                                        <p:cTn id="63" dur="500"/>
                                        <p:tgtEl>
                                          <p:spTgt spid="41"/>
                                        </p:tgtEl>
                                      </p:cBhvr>
                                    </p:animEffect>
                                  </p:childTnLst>
                                </p:cTn>
                              </p:par>
                              <p:par>
                                <p:cTn id="64" presetID="22" presetClass="entr" presetSubtype="1" fill="hold" nodeType="with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par>
                                <p:cTn id="67" presetID="22" presetClass="entr" presetSubtype="1" fill="hold" nodeType="withEffect">
                                  <p:stCondLst>
                                    <p:cond delay="0"/>
                                  </p:stCondLst>
                                  <p:childTnLst>
                                    <p:set>
                                      <p:cBhvr>
                                        <p:cTn id="68" dur="1" fill="hold">
                                          <p:stCondLst>
                                            <p:cond delay="0"/>
                                          </p:stCondLst>
                                        </p:cTn>
                                        <p:tgtEl>
                                          <p:spTgt spid="79"/>
                                        </p:tgtEl>
                                        <p:attrNameLst>
                                          <p:attrName>style.visibility</p:attrName>
                                        </p:attrNameLst>
                                      </p:cBhvr>
                                      <p:to>
                                        <p:strVal val="visible"/>
                                      </p:to>
                                    </p:set>
                                    <p:animEffect transition="in" filter="wipe(up)">
                                      <p:cBhvr>
                                        <p:cTn id="69" dur="500"/>
                                        <p:tgtEl>
                                          <p:spTgt spid="79"/>
                                        </p:tgtEl>
                                      </p:cBhvr>
                                    </p:animEffect>
                                  </p:childTnLst>
                                </p:cTn>
                              </p:par>
                              <p:par>
                                <p:cTn id="70" presetID="22" presetClass="entr" presetSubtype="1" fill="hold" nodeType="with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wipe(up)">
                                      <p:cBhvr>
                                        <p:cTn id="72" dur="500"/>
                                        <p:tgtEl>
                                          <p:spTgt spid="80"/>
                                        </p:tgtEl>
                                      </p:cBhvr>
                                    </p:animEffect>
                                  </p:childTnLst>
                                </p:cTn>
                              </p:par>
                              <p:par>
                                <p:cTn id="73" presetID="22" presetClass="entr" presetSubtype="1" fill="hold" nodeType="withEffect">
                                  <p:stCondLst>
                                    <p:cond delay="0"/>
                                  </p:stCondLst>
                                  <p:childTnLst>
                                    <p:set>
                                      <p:cBhvr>
                                        <p:cTn id="74" dur="1" fill="hold">
                                          <p:stCondLst>
                                            <p:cond delay="0"/>
                                          </p:stCondLst>
                                        </p:cTn>
                                        <p:tgtEl>
                                          <p:spTgt spid="81"/>
                                        </p:tgtEl>
                                        <p:attrNameLst>
                                          <p:attrName>style.visibility</p:attrName>
                                        </p:attrNameLst>
                                      </p:cBhvr>
                                      <p:to>
                                        <p:strVal val="visible"/>
                                      </p:to>
                                    </p:set>
                                    <p:animEffect transition="in" filter="wipe(up)">
                                      <p:cBhvr>
                                        <p:cTn id="75" dur="500"/>
                                        <p:tgtEl>
                                          <p:spTgt spid="81"/>
                                        </p:tgtEl>
                                      </p:cBhvr>
                                    </p:animEffect>
                                  </p:childTnLst>
                                </p:cTn>
                              </p:par>
                            </p:childTnLst>
                          </p:cTn>
                        </p:par>
                        <p:par>
                          <p:cTn id="76" fill="hold">
                            <p:stCondLst>
                              <p:cond delay="3000"/>
                            </p:stCondLst>
                            <p:childTnLst>
                              <p:par>
                                <p:cTn id="77" presetID="22" presetClass="entr" presetSubtype="4" fill="hold" nodeType="after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wipe(down)">
                                      <p:cBhvr>
                                        <p:cTn id="7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5"/>
          <p:cNvPicPr>
            <a:picLocks noChangeAspect="1" noChangeArrowheads="1"/>
          </p:cNvPicPr>
          <p:nvPr/>
        </p:nvPicPr>
        <p:blipFill>
          <a:blip r:embed="rId3" cstate="print"/>
          <a:srcRect/>
          <a:stretch>
            <a:fillRect/>
          </a:stretch>
        </p:blipFill>
        <p:spPr bwMode="auto">
          <a:xfrm>
            <a:off x="1356279" y="2536824"/>
            <a:ext cx="5629515" cy="5891546"/>
          </a:xfrm>
          <a:prstGeom prst="rect">
            <a:avLst/>
          </a:prstGeom>
          <a:noFill/>
          <a:ln w="9525">
            <a:noFill/>
            <a:miter lim="800000"/>
            <a:headEnd/>
            <a:tailEnd/>
          </a:ln>
        </p:spPr>
      </p:pic>
      <p:pic>
        <p:nvPicPr>
          <p:cNvPr id="2053" name="Picture 5"/>
          <p:cNvPicPr>
            <a:picLocks noChangeAspect="1" noChangeArrowheads="1"/>
          </p:cNvPicPr>
          <p:nvPr/>
        </p:nvPicPr>
        <p:blipFill>
          <a:blip r:embed="rId3" cstate="print"/>
          <a:srcRect/>
          <a:stretch>
            <a:fillRect/>
          </a:stretch>
        </p:blipFill>
        <p:spPr bwMode="auto">
          <a:xfrm>
            <a:off x="10262394" y="2488406"/>
            <a:ext cx="5629515" cy="5891546"/>
          </a:xfrm>
          <a:prstGeom prst="rect">
            <a:avLst/>
          </a:prstGeom>
          <a:noFill/>
          <a:ln w="9525">
            <a:noFill/>
            <a:miter lim="800000"/>
            <a:headEnd/>
            <a:tailEnd/>
          </a:ln>
        </p:spPr>
      </p:pic>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4"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Basin Wax Crude Oil – Problems and Solutions</a:t>
            </a:r>
            <a:endParaRPr lang="en-US" sz="3200" dirty="0">
              <a:solidFill>
                <a:schemeClr val="bg1"/>
              </a:solidFill>
              <a:latin typeface="Arial Narrow" pitchFamily="34" charset="0"/>
            </a:endParaRPr>
          </a:p>
        </p:txBody>
      </p:sp>
      <p:pic>
        <p:nvPicPr>
          <p:cNvPr id="18" name="Picture 3"/>
          <p:cNvPicPr>
            <a:picLocks noChangeAspect="1" noChangeArrowheads="1"/>
          </p:cNvPicPr>
          <p:nvPr/>
        </p:nvPicPr>
        <p:blipFill>
          <a:blip r:embed="rId5" cstate="print"/>
          <a:srcRect/>
          <a:stretch>
            <a:fillRect/>
          </a:stretch>
        </p:blipFill>
        <p:spPr bwMode="auto">
          <a:xfrm>
            <a:off x="13462794" y="9575006"/>
            <a:ext cx="2514601" cy="491431"/>
          </a:xfrm>
          <a:prstGeom prst="rect">
            <a:avLst/>
          </a:prstGeom>
          <a:noFill/>
          <a:ln w="9525">
            <a:noFill/>
            <a:miter lim="800000"/>
            <a:headEnd/>
            <a:tailEnd/>
          </a:ln>
        </p:spPr>
      </p:pic>
      <p:pic>
        <p:nvPicPr>
          <p:cNvPr id="2" name="Picture 3"/>
          <p:cNvPicPr>
            <a:picLocks noChangeAspect="1" noChangeArrowheads="1"/>
          </p:cNvPicPr>
          <p:nvPr/>
        </p:nvPicPr>
        <p:blipFill>
          <a:blip r:embed="rId6" cstate="print"/>
          <a:srcRect/>
          <a:stretch>
            <a:fillRect/>
          </a:stretch>
        </p:blipFill>
        <p:spPr bwMode="auto">
          <a:xfrm>
            <a:off x="7109638" y="3751595"/>
            <a:ext cx="2924156" cy="3232611"/>
          </a:xfrm>
          <a:prstGeom prst="rect">
            <a:avLst/>
          </a:prstGeom>
          <a:noFill/>
          <a:ln w="9525">
            <a:noFill/>
            <a:miter lim="800000"/>
            <a:headEnd/>
            <a:tailEnd/>
          </a:ln>
        </p:spPr>
      </p:pic>
      <p:sp>
        <p:nvSpPr>
          <p:cNvPr id="23" name="Rectangle 22"/>
          <p:cNvSpPr/>
          <p:nvPr/>
        </p:nvSpPr>
        <p:spPr>
          <a:xfrm>
            <a:off x="1499394" y="3731752"/>
            <a:ext cx="4419600" cy="3181111"/>
          </a:xfrm>
          <a:prstGeom prst="rect">
            <a:avLst/>
          </a:prstGeom>
        </p:spPr>
        <p:txBody>
          <a:bodyPr wrap="square" lIns="102343" tIns="51173" rIns="102343" bIns="51173">
            <a:spAutoFit/>
          </a:bodyPr>
          <a:lstStyle/>
          <a:p>
            <a:pPr>
              <a:buFont typeface="Arial" pitchFamily="34" charset="0"/>
              <a:buChar char="•"/>
            </a:pPr>
            <a:r>
              <a:rPr lang="en-US" sz="2000" dirty="0">
                <a:solidFill>
                  <a:schemeClr val="tx1">
                    <a:lumMod val="75000"/>
                    <a:lumOff val="25000"/>
                  </a:schemeClr>
                </a:solidFill>
                <a:latin typeface="Arial Narrow" pitchFamily="34" charset="0"/>
              </a:rPr>
              <a:t> </a:t>
            </a:r>
            <a:r>
              <a:rPr lang="en-US" sz="2000" dirty="0" smtClean="0">
                <a:solidFill>
                  <a:schemeClr val="tx1">
                    <a:lumMod val="75000"/>
                    <a:lumOff val="25000"/>
                  </a:schemeClr>
                </a:solidFill>
                <a:latin typeface="Arial Narrow" pitchFamily="34" charset="0"/>
              </a:rPr>
              <a:t> Pipeline transportation issue (pour point)</a:t>
            </a:r>
          </a:p>
          <a:p>
            <a:endParaRPr lang="en-US" sz="2000" dirty="0" smtClean="0">
              <a:solidFill>
                <a:schemeClr val="tx1">
                  <a:lumMod val="75000"/>
                  <a:lumOff val="25000"/>
                </a:schemeClr>
              </a:solidFill>
              <a:latin typeface="Arial Narrow" pitchFamily="34" charset="0"/>
            </a:endParaRPr>
          </a:p>
          <a:p>
            <a:pPr>
              <a:buFont typeface="Arial" pitchFamily="34" charset="0"/>
              <a:buChar char="•"/>
            </a:pPr>
            <a:r>
              <a:rPr lang="en-US" sz="2000" dirty="0" smtClean="0">
                <a:solidFill>
                  <a:schemeClr val="tx1">
                    <a:lumMod val="75000"/>
                    <a:lumOff val="25000"/>
                  </a:schemeClr>
                </a:solidFill>
                <a:latin typeface="Arial Narrow" pitchFamily="34" charset="0"/>
              </a:rPr>
              <a:t>  Limited (Single) Purchasing Market</a:t>
            </a:r>
          </a:p>
          <a:p>
            <a:endParaRPr lang="en-US" sz="2000" dirty="0" smtClean="0">
              <a:solidFill>
                <a:schemeClr val="tx1">
                  <a:lumMod val="75000"/>
                  <a:lumOff val="25000"/>
                </a:schemeClr>
              </a:solidFill>
              <a:latin typeface="Arial Narrow" pitchFamily="34" charset="0"/>
            </a:endParaRPr>
          </a:p>
          <a:p>
            <a:pPr>
              <a:buFont typeface="Arial" pitchFamily="34" charset="0"/>
              <a:buChar char="•"/>
            </a:pPr>
            <a:r>
              <a:rPr lang="en-US" sz="2000" dirty="0" smtClean="0">
                <a:solidFill>
                  <a:schemeClr val="tx1">
                    <a:lumMod val="75000"/>
                    <a:lumOff val="25000"/>
                  </a:schemeClr>
                </a:solidFill>
                <a:latin typeface="Arial Narrow" pitchFamily="34" charset="0"/>
              </a:rPr>
              <a:t>  Constrained </a:t>
            </a:r>
            <a:r>
              <a:rPr lang="en-US" sz="2000" dirty="0">
                <a:solidFill>
                  <a:schemeClr val="tx1">
                    <a:lumMod val="75000"/>
                    <a:lumOff val="25000"/>
                  </a:schemeClr>
                </a:solidFill>
                <a:latin typeface="Arial Narrow" pitchFamily="34" charset="0"/>
              </a:rPr>
              <a:t>Salt Lake FCC cracking ability</a:t>
            </a:r>
          </a:p>
          <a:p>
            <a:endParaRPr lang="en-US" sz="2000" dirty="0">
              <a:solidFill>
                <a:schemeClr val="tx1">
                  <a:lumMod val="75000"/>
                  <a:lumOff val="25000"/>
                </a:schemeClr>
              </a:solidFill>
              <a:latin typeface="Arial Narrow" pitchFamily="34" charset="0"/>
            </a:endParaRPr>
          </a:p>
          <a:p>
            <a:pPr>
              <a:buFont typeface="Arial" pitchFamily="34" charset="0"/>
              <a:buChar char="•"/>
            </a:pPr>
            <a:r>
              <a:rPr lang="en-US" sz="2000" dirty="0">
                <a:solidFill>
                  <a:schemeClr val="tx1">
                    <a:lumMod val="75000"/>
                    <a:lumOff val="25000"/>
                  </a:schemeClr>
                </a:solidFill>
                <a:latin typeface="Arial Narrow" pitchFamily="34" charset="0"/>
              </a:rPr>
              <a:t> </a:t>
            </a:r>
            <a:r>
              <a:rPr lang="en-US" sz="2000" dirty="0" smtClean="0">
                <a:solidFill>
                  <a:schemeClr val="tx1">
                    <a:lumMod val="75000"/>
                    <a:lumOff val="25000"/>
                  </a:schemeClr>
                </a:solidFill>
                <a:latin typeface="Arial Narrow" pitchFamily="34" charset="0"/>
              </a:rPr>
              <a:t> Erratic</a:t>
            </a:r>
            <a:r>
              <a:rPr lang="en-US" sz="2000" dirty="0">
                <a:solidFill>
                  <a:schemeClr val="tx1">
                    <a:lumMod val="75000"/>
                    <a:lumOff val="25000"/>
                  </a:schemeClr>
                </a:solidFill>
                <a:latin typeface="Arial Narrow" pitchFamily="34" charset="0"/>
              </a:rPr>
              <a:t>, steep discounts due to over supply</a:t>
            </a:r>
          </a:p>
          <a:p>
            <a:pPr>
              <a:buFont typeface="Arial" pitchFamily="34" charset="0"/>
              <a:buChar char="•"/>
            </a:pPr>
            <a:endParaRPr lang="en-US" sz="2000" dirty="0">
              <a:solidFill>
                <a:schemeClr val="tx1">
                  <a:lumMod val="75000"/>
                  <a:lumOff val="25000"/>
                </a:schemeClr>
              </a:solidFill>
              <a:latin typeface="Arial Narrow" pitchFamily="34" charset="0"/>
            </a:endParaRPr>
          </a:p>
          <a:p>
            <a:pPr>
              <a:buFont typeface="Arial" pitchFamily="34" charset="0"/>
              <a:buChar char="•"/>
            </a:pPr>
            <a:r>
              <a:rPr lang="en-US" sz="2000" dirty="0">
                <a:solidFill>
                  <a:schemeClr val="tx1">
                    <a:lumMod val="75000"/>
                    <a:lumOff val="25000"/>
                  </a:schemeClr>
                </a:solidFill>
                <a:latin typeface="Arial Narrow" pitchFamily="34" charset="0"/>
              </a:rPr>
              <a:t> </a:t>
            </a:r>
            <a:r>
              <a:rPr lang="en-US" sz="2000" dirty="0" smtClean="0">
                <a:solidFill>
                  <a:schemeClr val="tx1">
                    <a:lumMod val="75000"/>
                    <a:lumOff val="25000"/>
                  </a:schemeClr>
                </a:solidFill>
                <a:latin typeface="Arial Narrow" pitchFamily="34" charset="0"/>
              </a:rPr>
              <a:t> Future </a:t>
            </a:r>
            <a:r>
              <a:rPr lang="en-US" sz="2000" dirty="0">
                <a:solidFill>
                  <a:schemeClr val="tx1">
                    <a:lumMod val="75000"/>
                    <a:lumOff val="25000"/>
                  </a:schemeClr>
                </a:solidFill>
                <a:latin typeface="Arial Narrow" pitchFamily="34" charset="0"/>
              </a:rPr>
              <a:t>over supply is inevitable given local</a:t>
            </a:r>
          </a:p>
          <a:p>
            <a:r>
              <a:rPr lang="en-US" sz="2000" dirty="0">
                <a:solidFill>
                  <a:schemeClr val="tx1">
                    <a:lumMod val="75000"/>
                    <a:lumOff val="25000"/>
                  </a:schemeClr>
                </a:solidFill>
                <a:latin typeface="Arial Narrow" pitchFamily="34" charset="0"/>
              </a:rPr>
              <a:t> </a:t>
            </a:r>
            <a:r>
              <a:rPr lang="en-US" sz="2000" dirty="0" smtClean="0">
                <a:solidFill>
                  <a:schemeClr val="tx1">
                    <a:lumMod val="75000"/>
                    <a:lumOff val="25000"/>
                  </a:schemeClr>
                </a:solidFill>
                <a:latin typeface="Arial Narrow" pitchFamily="34" charset="0"/>
              </a:rPr>
              <a:t>  producers </a:t>
            </a:r>
            <a:r>
              <a:rPr lang="en-US" sz="2000" dirty="0">
                <a:solidFill>
                  <a:schemeClr val="tx1">
                    <a:lumMod val="75000"/>
                    <a:lumOff val="25000"/>
                  </a:schemeClr>
                </a:solidFill>
                <a:latin typeface="Arial Narrow" pitchFamily="34" charset="0"/>
              </a:rPr>
              <a:t>future production </a:t>
            </a:r>
            <a:r>
              <a:rPr lang="en-US" sz="2000" dirty="0" smtClean="0">
                <a:solidFill>
                  <a:schemeClr val="tx1">
                    <a:lumMod val="75000"/>
                    <a:lumOff val="25000"/>
                  </a:schemeClr>
                </a:solidFill>
                <a:latin typeface="Arial Narrow" pitchFamily="34" charset="0"/>
              </a:rPr>
              <a:t>forecast</a:t>
            </a:r>
          </a:p>
        </p:txBody>
      </p:sp>
      <p:sp>
        <p:nvSpPr>
          <p:cNvPr id="24" name="Rectangle 23"/>
          <p:cNvSpPr/>
          <p:nvPr/>
        </p:nvSpPr>
        <p:spPr>
          <a:xfrm>
            <a:off x="10414794" y="3682880"/>
            <a:ext cx="5638800" cy="2565558"/>
          </a:xfrm>
          <a:prstGeom prst="rect">
            <a:avLst/>
          </a:prstGeom>
        </p:spPr>
        <p:txBody>
          <a:bodyPr wrap="square" lIns="102343" tIns="51173" rIns="102343" bIns="51173">
            <a:spAutoFit/>
          </a:bodyPr>
          <a:lstStyle/>
          <a:p>
            <a:pPr>
              <a:buFont typeface="Arial" pitchFamily="34" charset="0"/>
              <a:buChar char="•"/>
            </a:pPr>
            <a:r>
              <a:rPr lang="en-US" sz="2000" dirty="0">
                <a:solidFill>
                  <a:schemeClr val="tx1">
                    <a:lumMod val="75000"/>
                    <a:lumOff val="25000"/>
                  </a:schemeClr>
                </a:solidFill>
                <a:latin typeface="Arial Narrow" pitchFamily="34" charset="0"/>
              </a:rPr>
              <a:t> </a:t>
            </a:r>
            <a:r>
              <a:rPr lang="en-US" sz="2000" dirty="0" smtClean="0">
                <a:solidFill>
                  <a:schemeClr val="tx1">
                    <a:lumMod val="75000"/>
                    <a:lumOff val="25000"/>
                  </a:schemeClr>
                </a:solidFill>
                <a:latin typeface="Arial Narrow" pitchFamily="34" charset="0"/>
              </a:rPr>
              <a:t> More </a:t>
            </a:r>
            <a:r>
              <a:rPr lang="en-US" sz="2000" dirty="0">
                <a:solidFill>
                  <a:schemeClr val="tx1">
                    <a:lumMod val="75000"/>
                    <a:lumOff val="25000"/>
                  </a:schemeClr>
                </a:solidFill>
                <a:latin typeface="Arial Narrow" pitchFamily="34" charset="0"/>
              </a:rPr>
              <a:t>FCC cracking in the region</a:t>
            </a:r>
          </a:p>
          <a:p>
            <a:pPr>
              <a:buFont typeface="Arial" pitchFamily="34" charset="0"/>
              <a:buChar char="•"/>
            </a:pPr>
            <a:endParaRPr lang="en-US" sz="2000" dirty="0">
              <a:solidFill>
                <a:schemeClr val="tx1">
                  <a:lumMod val="75000"/>
                  <a:lumOff val="25000"/>
                </a:schemeClr>
              </a:solidFill>
              <a:latin typeface="Arial Narrow" pitchFamily="34" charset="0"/>
            </a:endParaRPr>
          </a:p>
          <a:p>
            <a:pPr>
              <a:buFont typeface="Arial" pitchFamily="34" charset="0"/>
              <a:buChar char="•"/>
            </a:pPr>
            <a:r>
              <a:rPr lang="en-US" sz="2000" dirty="0">
                <a:solidFill>
                  <a:schemeClr val="tx1">
                    <a:lumMod val="75000"/>
                    <a:lumOff val="25000"/>
                  </a:schemeClr>
                </a:solidFill>
                <a:latin typeface="Arial Narrow" pitchFamily="34" charset="0"/>
              </a:rPr>
              <a:t> </a:t>
            </a:r>
            <a:r>
              <a:rPr lang="en-US" sz="2000" dirty="0" smtClean="0">
                <a:solidFill>
                  <a:schemeClr val="tx1">
                    <a:lumMod val="75000"/>
                    <a:lumOff val="25000"/>
                  </a:schemeClr>
                </a:solidFill>
                <a:latin typeface="Arial Narrow" pitchFamily="34" charset="0"/>
              </a:rPr>
              <a:t> Process crude to lower its pour point </a:t>
            </a:r>
          </a:p>
          <a:p>
            <a:endParaRPr lang="en-US" sz="2000" dirty="0" smtClean="0">
              <a:solidFill>
                <a:schemeClr val="tx1">
                  <a:lumMod val="75000"/>
                  <a:lumOff val="25000"/>
                </a:schemeClr>
              </a:solidFill>
              <a:latin typeface="Arial Narrow" pitchFamily="34" charset="0"/>
            </a:endParaRPr>
          </a:p>
          <a:p>
            <a:pPr>
              <a:buFont typeface="Arial" pitchFamily="34" charset="0"/>
              <a:buChar char="•"/>
            </a:pPr>
            <a:r>
              <a:rPr lang="en-US" sz="2000" dirty="0" smtClean="0">
                <a:solidFill>
                  <a:schemeClr val="tx1">
                    <a:lumMod val="75000"/>
                    <a:lumOff val="25000"/>
                  </a:schemeClr>
                </a:solidFill>
                <a:latin typeface="Arial Narrow" pitchFamily="34" charset="0"/>
              </a:rPr>
              <a:t>  Utilize </a:t>
            </a:r>
            <a:r>
              <a:rPr lang="en-US" sz="2000" dirty="0">
                <a:solidFill>
                  <a:schemeClr val="tx1">
                    <a:lumMod val="75000"/>
                    <a:lumOff val="25000"/>
                  </a:schemeClr>
                </a:solidFill>
                <a:latin typeface="Arial Narrow" pitchFamily="34" charset="0"/>
              </a:rPr>
              <a:t>existing pipelines to open up new markets</a:t>
            </a:r>
          </a:p>
          <a:p>
            <a:endParaRPr lang="en-US" sz="2000" dirty="0">
              <a:solidFill>
                <a:schemeClr val="tx1">
                  <a:lumMod val="75000"/>
                  <a:lumOff val="25000"/>
                </a:schemeClr>
              </a:solidFill>
              <a:latin typeface="Arial Narrow" pitchFamily="34" charset="0"/>
            </a:endParaRPr>
          </a:p>
          <a:p>
            <a:pPr>
              <a:buFont typeface="Arial" pitchFamily="34" charset="0"/>
              <a:buChar char="•"/>
            </a:pPr>
            <a:r>
              <a:rPr lang="en-US" sz="2000" dirty="0">
                <a:solidFill>
                  <a:schemeClr val="tx1">
                    <a:lumMod val="75000"/>
                    <a:lumOff val="25000"/>
                  </a:schemeClr>
                </a:solidFill>
                <a:latin typeface="Arial Narrow" pitchFamily="34" charset="0"/>
              </a:rPr>
              <a:t> </a:t>
            </a:r>
            <a:r>
              <a:rPr lang="en-US" sz="2000" dirty="0" smtClean="0">
                <a:solidFill>
                  <a:schemeClr val="tx1">
                    <a:lumMod val="75000"/>
                    <a:lumOff val="25000"/>
                  </a:schemeClr>
                </a:solidFill>
                <a:latin typeface="Arial Narrow" pitchFamily="34" charset="0"/>
              </a:rPr>
              <a:t> Establish </a:t>
            </a:r>
            <a:r>
              <a:rPr lang="en-US" sz="2000" dirty="0">
                <a:solidFill>
                  <a:schemeClr val="tx1">
                    <a:lumMod val="75000"/>
                    <a:lumOff val="25000"/>
                  </a:schemeClr>
                </a:solidFill>
                <a:latin typeface="Arial Narrow" pitchFamily="34" charset="0"/>
              </a:rPr>
              <a:t>additional </a:t>
            </a:r>
            <a:r>
              <a:rPr lang="en-US" sz="2000" dirty="0" smtClean="0">
                <a:solidFill>
                  <a:schemeClr val="tx1">
                    <a:lumMod val="75000"/>
                    <a:lumOff val="25000"/>
                  </a:schemeClr>
                </a:solidFill>
                <a:latin typeface="Arial Narrow" pitchFamily="34" charset="0"/>
              </a:rPr>
              <a:t>FCC </a:t>
            </a:r>
            <a:r>
              <a:rPr lang="en-US" sz="2000" dirty="0">
                <a:solidFill>
                  <a:schemeClr val="tx1">
                    <a:lumMod val="75000"/>
                    <a:lumOff val="25000"/>
                  </a:schemeClr>
                </a:solidFill>
                <a:latin typeface="Arial Narrow" pitchFamily="34" charset="0"/>
              </a:rPr>
              <a:t>processing </a:t>
            </a:r>
            <a:r>
              <a:rPr lang="en-US" sz="2000" dirty="0" smtClean="0">
                <a:solidFill>
                  <a:schemeClr val="tx1">
                    <a:lumMod val="75000"/>
                    <a:lumOff val="25000"/>
                  </a:schemeClr>
                </a:solidFill>
                <a:latin typeface="Arial Narrow" pitchFamily="34" charset="0"/>
              </a:rPr>
              <a:t> </a:t>
            </a:r>
          </a:p>
          <a:p>
            <a:r>
              <a:rPr lang="en-US" sz="2000" dirty="0" smtClean="0">
                <a:solidFill>
                  <a:schemeClr val="tx1">
                    <a:lumMod val="75000"/>
                    <a:lumOff val="25000"/>
                  </a:schemeClr>
                </a:solidFill>
                <a:latin typeface="Arial Narrow" pitchFamily="34" charset="0"/>
              </a:rPr>
              <a:t>   capacity to ensure long-term crude production </a:t>
            </a:r>
            <a:endParaRPr lang="en-US" sz="2000" dirty="0">
              <a:solidFill>
                <a:schemeClr val="tx1">
                  <a:lumMod val="75000"/>
                  <a:lumOff val="25000"/>
                </a:schemeClr>
              </a:solidFill>
              <a:latin typeface="Arial Narrow" pitchFamily="34" charset="0"/>
            </a:endParaRPr>
          </a:p>
        </p:txBody>
      </p:sp>
      <p:sp>
        <p:nvSpPr>
          <p:cNvPr id="26" name="Rectangle 25"/>
          <p:cNvSpPr/>
          <p:nvPr/>
        </p:nvSpPr>
        <p:spPr>
          <a:xfrm>
            <a:off x="1499394" y="2755797"/>
            <a:ext cx="4419600" cy="595788"/>
          </a:xfrm>
          <a:prstGeom prst="rect">
            <a:avLst/>
          </a:prstGeom>
        </p:spPr>
        <p:txBody>
          <a:bodyPr wrap="square" lIns="102343" tIns="51173" rIns="102343" bIns="51173">
            <a:spAutoFit/>
          </a:bodyPr>
          <a:lstStyle/>
          <a:p>
            <a:r>
              <a:rPr lang="en-US" sz="3200" b="1" spc="300" dirty="0" smtClean="0">
                <a:solidFill>
                  <a:schemeClr val="bg1"/>
                </a:solidFill>
                <a:latin typeface="Arial Narrow" pitchFamily="34" charset="0"/>
              </a:rPr>
              <a:t>PROBLEMS</a:t>
            </a:r>
            <a:endParaRPr lang="en-US" sz="3200" b="1" spc="300" dirty="0">
              <a:solidFill>
                <a:schemeClr val="bg1"/>
              </a:solidFill>
              <a:latin typeface="Arial Narrow" pitchFamily="34" charset="0"/>
            </a:endParaRPr>
          </a:p>
        </p:txBody>
      </p:sp>
      <p:sp>
        <p:nvSpPr>
          <p:cNvPr id="27" name="Rectangle 26"/>
          <p:cNvSpPr/>
          <p:nvPr/>
        </p:nvSpPr>
        <p:spPr>
          <a:xfrm>
            <a:off x="10414794" y="2741152"/>
            <a:ext cx="4419600" cy="595788"/>
          </a:xfrm>
          <a:prstGeom prst="rect">
            <a:avLst/>
          </a:prstGeom>
        </p:spPr>
        <p:txBody>
          <a:bodyPr wrap="square" lIns="102343" tIns="51173" rIns="102343" bIns="51173">
            <a:spAutoFit/>
          </a:bodyPr>
          <a:lstStyle/>
          <a:p>
            <a:r>
              <a:rPr lang="en-US" sz="3200" b="1" spc="300" dirty="0" smtClean="0">
                <a:solidFill>
                  <a:schemeClr val="bg1"/>
                </a:solidFill>
                <a:latin typeface="Arial Narrow" pitchFamily="34" charset="0"/>
              </a:rPr>
              <a:t>SOLUTIONS</a:t>
            </a:r>
            <a:endParaRPr lang="en-US" sz="3200" b="1" spc="300" dirty="0">
              <a:solidFill>
                <a:schemeClr val="bg1"/>
              </a:solidFill>
              <a:latin typeface="Arial Narrow" pitchFamily="34" charset="0"/>
            </a:endParaRPr>
          </a:p>
        </p:txBody>
      </p:sp>
      <p:sp>
        <p:nvSpPr>
          <p:cNvPr id="21"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6</a:t>
            </a:fld>
            <a:endParaRPr lang="en-US" sz="2000" dirty="0">
              <a:solidFill>
                <a:schemeClr val="bg1"/>
              </a:solidFill>
              <a:latin typeface="Arial Narrow" pitchFamily="34" charset="0"/>
            </a:endParaRPr>
          </a:p>
        </p:txBody>
      </p:sp>
      <p:sp>
        <p:nvSpPr>
          <p:cNvPr id="29" name="Rectangle 28"/>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30"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2053"/>
                                        </p:tgtEl>
                                        <p:attrNameLst>
                                          <p:attrName>style.visibility</p:attrName>
                                        </p:attrNameLst>
                                      </p:cBhvr>
                                      <p:to>
                                        <p:strVal val="visible"/>
                                      </p:to>
                                    </p:set>
                                    <p:animEffect transition="in" filter="fade">
                                      <p:cBhvr>
                                        <p:cTn id="23" dur="1000"/>
                                        <p:tgtEl>
                                          <p:spTgt spid="2053"/>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p:bldP spid="2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849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sp>
        <p:nvSpPr>
          <p:cNvPr id="16" name="Rectangle 15"/>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9" name="Rectangle 18"/>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21"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13" name="Rectangle 12"/>
          <p:cNvSpPr/>
          <p:nvPr/>
        </p:nvSpPr>
        <p:spPr>
          <a:xfrm>
            <a:off x="8433594" y="5043260"/>
            <a:ext cx="7467600" cy="749547"/>
          </a:xfrm>
          <a:prstGeom prst="rect">
            <a:avLst/>
          </a:prstGeom>
        </p:spPr>
        <p:txBody>
          <a:bodyPr wrap="square" lIns="102225" tIns="51109" rIns="102225" bIns="51109">
            <a:spAutoFit/>
          </a:bodyPr>
          <a:lstStyle/>
          <a:p>
            <a:r>
              <a:rPr lang="en-US" sz="4200" b="1" dirty="0" smtClean="0">
                <a:solidFill>
                  <a:schemeClr val="tx1">
                    <a:lumMod val="75000"/>
                    <a:lumOff val="25000"/>
                  </a:schemeClr>
                </a:solidFill>
                <a:latin typeface="Arial Narrow" pitchFamily="34" charset="0"/>
              </a:rPr>
              <a:t>VI – Conclusion</a:t>
            </a:r>
            <a:endParaRPr lang="en-US" sz="2600" b="1" dirty="0" smtClean="0">
              <a:solidFill>
                <a:schemeClr val="tx1">
                  <a:lumMod val="75000"/>
                  <a:lumOff val="25000"/>
                </a:schemeClr>
              </a:solidFill>
              <a:latin typeface="Arial Narrow" pitchFamily="34" charset="0"/>
            </a:endParaRPr>
          </a:p>
        </p:txBody>
      </p:sp>
      <p:sp>
        <p:nvSpPr>
          <p:cNvPr id="14" name="Rectangle 13"/>
          <p:cNvSpPr/>
          <p:nvPr/>
        </p:nvSpPr>
        <p:spPr>
          <a:xfrm>
            <a:off x="6833394" y="4012406"/>
            <a:ext cx="9067800" cy="1088101"/>
          </a:xfrm>
          <a:prstGeom prst="rect">
            <a:avLst/>
          </a:prstGeom>
        </p:spPr>
        <p:txBody>
          <a:bodyPr wrap="square" lIns="102225" tIns="51109" rIns="102225" bIns="51109">
            <a:spAutoFit/>
          </a:bodyPr>
          <a:lstStyle/>
          <a:p>
            <a:pPr algn="r"/>
            <a:r>
              <a:rPr lang="en-US" sz="6300" b="1" dirty="0" smtClean="0">
                <a:solidFill>
                  <a:srgbClr val="0070C0"/>
                </a:solidFill>
                <a:latin typeface="Arial Narrow" pitchFamily="34" charset="0"/>
              </a:rPr>
              <a:t>Uintah Gateway Project</a:t>
            </a:r>
            <a:endParaRPr lang="en-US" sz="6300" b="1" dirty="0" smtClean="0">
              <a:solidFill>
                <a:schemeClr val="tx1">
                  <a:lumMod val="75000"/>
                  <a:lumOff val="25000"/>
                </a:schemeClr>
              </a:solidFill>
              <a:latin typeface="Arial Narrow" pitchFamily="34" charset="0"/>
            </a:endParaRPr>
          </a:p>
        </p:txBody>
      </p:sp>
      <p:cxnSp>
        <p:nvCxnSpPr>
          <p:cNvPr id="22" name="Straight Connector 21"/>
          <p:cNvCxnSpPr/>
          <p:nvPr/>
        </p:nvCxnSpPr>
        <p:spPr>
          <a:xfrm>
            <a:off x="8509794" y="5079206"/>
            <a:ext cx="7315200" cy="1588"/>
          </a:xfrm>
          <a:prstGeom prst="line">
            <a:avLst/>
          </a:prstGeom>
        </p:spPr>
        <p:style>
          <a:lnRef idx="1">
            <a:schemeClr val="dk1"/>
          </a:lnRef>
          <a:fillRef idx="0">
            <a:schemeClr val="dk1"/>
          </a:fillRef>
          <a:effectRef idx="0">
            <a:schemeClr val="dk1"/>
          </a:effectRef>
          <a:fontRef idx="minor">
            <a:schemeClr val="tx1"/>
          </a:fontRef>
        </p:style>
      </p:cxnSp>
      <p:pic>
        <p:nvPicPr>
          <p:cNvPr id="15" name="Picture 3"/>
          <p:cNvPicPr>
            <a:picLocks noChangeAspect="1" noChangeArrowheads="1"/>
          </p:cNvPicPr>
          <p:nvPr/>
        </p:nvPicPr>
        <p:blipFill>
          <a:blip r:embed="rId5" cstate="print"/>
          <a:srcRect/>
          <a:stretch>
            <a:fillRect/>
          </a:stretch>
        </p:blipFill>
        <p:spPr bwMode="auto">
          <a:xfrm>
            <a:off x="8352782" y="6146006"/>
            <a:ext cx="4348012" cy="3492500"/>
          </a:xfrm>
          <a:prstGeom prst="rect">
            <a:avLst/>
          </a:prstGeom>
          <a:noFill/>
          <a:ln w="9525">
            <a:noFill/>
            <a:miter lim="800000"/>
            <a:headEnd/>
            <a:tailEnd/>
          </a:ln>
        </p:spPr>
      </p:pic>
      <p:sp>
        <p:nvSpPr>
          <p:cNvPr id="24"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60</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Gateway Objectives</a:t>
            </a:r>
            <a:endParaRPr lang="en-US" sz="3200" dirty="0">
              <a:solidFill>
                <a:schemeClr val="bg1"/>
              </a:solidFill>
              <a:latin typeface="Arial Narrow" pitchFamily="34" charset="0"/>
            </a:endParaRPr>
          </a:p>
        </p:txBody>
      </p:sp>
      <p:sp>
        <p:nvSpPr>
          <p:cNvPr id="6" name="Rectangle 5"/>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15" name="Content Placeholder 2"/>
          <p:cNvSpPr txBox="1">
            <a:spLocks/>
          </p:cNvSpPr>
          <p:nvPr/>
        </p:nvSpPr>
        <p:spPr>
          <a:xfrm>
            <a:off x="1270794" y="2183606"/>
            <a:ext cx="8153400" cy="6934200"/>
          </a:xfrm>
          <a:prstGeom prst="rect">
            <a:avLst/>
          </a:prstGeom>
        </p:spPr>
        <p:txBody>
          <a:bodyPr vert="horz" lIns="150758" tIns="75378" rIns="150758" bIns="75378" rtlCol="0">
            <a:noAutofit/>
          </a:bodyPr>
          <a:lstStyle/>
          <a:p>
            <a:pPr>
              <a:buFont typeface="Wingdings" pitchFamily="2" charset="2"/>
              <a:buChar char="§"/>
            </a:pPr>
            <a:r>
              <a:rPr lang="en-US" dirty="0" smtClean="0">
                <a:solidFill>
                  <a:srgbClr val="4F4F4F"/>
                </a:solidFill>
                <a:latin typeface="Arial Narrow" pitchFamily="34" charset="0"/>
              </a:rPr>
              <a:t>      Expand the market for wax crude, thereby  </a:t>
            </a:r>
          </a:p>
          <a:p>
            <a:r>
              <a:rPr lang="en-US" dirty="0" smtClean="0">
                <a:solidFill>
                  <a:srgbClr val="4F4F4F"/>
                </a:solidFill>
                <a:latin typeface="Arial Narrow" pitchFamily="34" charset="0"/>
              </a:rPr>
              <a:t>        removing limitations for increased production</a:t>
            </a:r>
          </a:p>
          <a:p>
            <a:pPr>
              <a:buFont typeface="Wingdings" pitchFamily="2" charset="2"/>
              <a:buChar char="§"/>
            </a:pPr>
            <a:endParaRPr lang="en-US" dirty="0" smtClean="0">
              <a:solidFill>
                <a:srgbClr val="4F4F4F"/>
              </a:solidFill>
              <a:latin typeface="Arial Narrow" pitchFamily="34" charset="0"/>
            </a:endParaRPr>
          </a:p>
          <a:p>
            <a:pPr>
              <a:buFont typeface="Wingdings" pitchFamily="2" charset="2"/>
              <a:buChar char="§"/>
            </a:pPr>
            <a:r>
              <a:rPr lang="en-US" dirty="0" smtClean="0">
                <a:solidFill>
                  <a:srgbClr val="4F4F4F"/>
                </a:solidFill>
                <a:latin typeface="Arial Narrow" pitchFamily="34" charset="0"/>
              </a:rPr>
              <a:t>      Provide processing options local to the  </a:t>
            </a:r>
          </a:p>
          <a:p>
            <a:r>
              <a:rPr lang="en-US" dirty="0" smtClean="0">
                <a:solidFill>
                  <a:srgbClr val="4F4F4F"/>
                </a:solidFill>
                <a:latin typeface="Arial Narrow" pitchFamily="34" charset="0"/>
              </a:rPr>
              <a:t>        production area</a:t>
            </a:r>
          </a:p>
          <a:p>
            <a:pPr>
              <a:buFont typeface="Wingdings" pitchFamily="2" charset="2"/>
              <a:buChar char="§"/>
            </a:pPr>
            <a:endParaRPr lang="en-US" dirty="0" smtClean="0">
              <a:solidFill>
                <a:srgbClr val="4F4F4F"/>
              </a:solidFill>
              <a:latin typeface="Arial Narrow" pitchFamily="34" charset="0"/>
            </a:endParaRPr>
          </a:p>
          <a:p>
            <a:pPr>
              <a:buFont typeface="Wingdings" pitchFamily="2" charset="2"/>
              <a:buChar char="§"/>
            </a:pPr>
            <a:r>
              <a:rPr lang="en-US" dirty="0" smtClean="0">
                <a:solidFill>
                  <a:srgbClr val="4F4F4F"/>
                </a:solidFill>
                <a:latin typeface="Arial Narrow" pitchFamily="34" charset="0"/>
              </a:rPr>
              <a:t>      Produce products that can be transported by</a:t>
            </a:r>
          </a:p>
          <a:p>
            <a:r>
              <a:rPr lang="en-US" dirty="0" smtClean="0">
                <a:solidFill>
                  <a:srgbClr val="4F4F4F"/>
                </a:solidFill>
                <a:latin typeface="Arial Narrow" pitchFamily="34" charset="0"/>
              </a:rPr>
              <a:t>        existing pipeline resources </a:t>
            </a:r>
          </a:p>
          <a:p>
            <a:endParaRPr lang="en-US" dirty="0" smtClean="0">
              <a:solidFill>
                <a:srgbClr val="4F4F4F"/>
              </a:solidFill>
              <a:latin typeface="Arial Narrow" pitchFamily="34" charset="0"/>
            </a:endParaRPr>
          </a:p>
          <a:p>
            <a:pPr>
              <a:buFont typeface="Wingdings" pitchFamily="2" charset="2"/>
              <a:buChar char="§"/>
            </a:pPr>
            <a:r>
              <a:rPr lang="en-US" dirty="0" smtClean="0">
                <a:solidFill>
                  <a:srgbClr val="4F4F4F"/>
                </a:solidFill>
                <a:latin typeface="Arial Narrow" pitchFamily="34" charset="0"/>
              </a:rPr>
              <a:t>      Reduce long haul truck trips to the SLC area</a:t>
            </a:r>
          </a:p>
        </p:txBody>
      </p:sp>
      <p:pic>
        <p:nvPicPr>
          <p:cNvPr id="20" name="Picture 5"/>
          <p:cNvPicPr>
            <a:picLocks noChangeAspect="1" noChangeArrowheads="1"/>
          </p:cNvPicPr>
          <p:nvPr/>
        </p:nvPicPr>
        <p:blipFill>
          <a:blip r:embed="rId5" cstate="print"/>
          <a:srcRect/>
          <a:stretch>
            <a:fillRect/>
          </a:stretch>
        </p:blipFill>
        <p:spPr bwMode="auto">
          <a:xfrm>
            <a:off x="10262394" y="1726406"/>
            <a:ext cx="5257800" cy="7138571"/>
          </a:xfrm>
          <a:prstGeom prst="rect">
            <a:avLst/>
          </a:prstGeom>
          <a:noFill/>
          <a:ln w="9525">
            <a:noFill/>
            <a:miter lim="800000"/>
            <a:headEnd/>
            <a:tailEnd/>
          </a:ln>
          <a:effectLst/>
        </p:spPr>
      </p:pic>
      <p:sp>
        <p:nvSpPr>
          <p:cNvPr id="19"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1"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61</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cs typeface="Arial" pitchFamily="34" charset="0"/>
              </a:rPr>
              <a:t>May 2</a:t>
            </a:r>
            <a:r>
              <a:rPr lang="en-US" sz="3200" baseline="30000" dirty="0" smtClean="0">
                <a:solidFill>
                  <a:schemeClr val="bg1"/>
                </a:solidFill>
                <a:latin typeface="Arial Narrow" pitchFamily="34" charset="0"/>
                <a:cs typeface="Arial" pitchFamily="34" charset="0"/>
              </a:rPr>
              <a:t>nd</a:t>
            </a:r>
            <a:r>
              <a:rPr lang="en-US" sz="3200" dirty="0" smtClean="0">
                <a:solidFill>
                  <a:schemeClr val="bg1"/>
                </a:solidFill>
                <a:latin typeface="Arial Narrow" pitchFamily="34" charset="0"/>
                <a:cs typeface="Arial" pitchFamily="34" charset="0"/>
              </a:rPr>
              <a:t>, 2012 - Utah Governor Signs Resolution of Support for Uintah Upgrading Facility</a:t>
            </a:r>
            <a:endParaRPr lang="en-US" sz="3200" dirty="0">
              <a:solidFill>
                <a:schemeClr val="bg1"/>
              </a:solidFill>
              <a:latin typeface="Arial Narrow" pitchFamily="34" charset="0"/>
              <a:cs typeface="Arial"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pic>
        <p:nvPicPr>
          <p:cNvPr id="183298" name="Picture 2"/>
          <p:cNvPicPr>
            <a:picLocks noChangeAspect="1" noChangeArrowheads="1"/>
          </p:cNvPicPr>
          <p:nvPr/>
        </p:nvPicPr>
        <p:blipFill>
          <a:blip r:embed="rId5" cstate="print"/>
          <a:srcRect/>
          <a:stretch>
            <a:fillRect/>
          </a:stretch>
        </p:blipFill>
        <p:spPr bwMode="auto">
          <a:xfrm>
            <a:off x="1575594" y="1269206"/>
            <a:ext cx="14093031" cy="7953903"/>
          </a:xfrm>
          <a:prstGeom prst="rect">
            <a:avLst/>
          </a:prstGeom>
          <a:noFill/>
          <a:ln w="9525">
            <a:noFill/>
            <a:miter lim="800000"/>
            <a:headEnd/>
            <a:tailEnd/>
          </a:ln>
        </p:spPr>
      </p:pic>
      <p:pic>
        <p:nvPicPr>
          <p:cNvPr id="19" name="Picture 5"/>
          <p:cNvPicPr>
            <a:picLocks noChangeAspect="1" noChangeArrowheads="1"/>
          </p:cNvPicPr>
          <p:nvPr/>
        </p:nvPicPr>
        <p:blipFill>
          <a:blip r:embed="rId6" cstate="print"/>
          <a:srcRect/>
          <a:stretch>
            <a:fillRect/>
          </a:stretch>
        </p:blipFill>
        <p:spPr bwMode="auto">
          <a:xfrm>
            <a:off x="2032794" y="1726406"/>
            <a:ext cx="13106400" cy="6876171"/>
          </a:xfrm>
          <a:prstGeom prst="rect">
            <a:avLst/>
          </a:prstGeom>
          <a:noFill/>
          <a:ln w="9525">
            <a:noFill/>
            <a:miter lim="800000"/>
            <a:headEnd/>
            <a:tailEnd/>
          </a:ln>
          <a:effectLst/>
        </p:spPr>
      </p:pic>
      <p:sp>
        <p:nvSpPr>
          <p:cNvPr id="20"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62</a:t>
            </a:fld>
            <a:endParaRPr lang="en-US" sz="2000" dirty="0">
              <a:solidFill>
                <a:schemeClr val="bg1"/>
              </a:solidFill>
              <a:latin typeface="Arial Narrow" pitchFamily="34" charset="0"/>
            </a:endParaRPr>
          </a:p>
        </p:txBody>
      </p:sp>
      <p:sp>
        <p:nvSpPr>
          <p:cNvPr id="21" name="Rectangle 20"/>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2"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1" name="Picture 11"/>
          <p:cNvPicPr>
            <a:picLocks noChangeAspect="1" noChangeArrowheads="1"/>
          </p:cNvPicPr>
          <p:nvPr/>
        </p:nvPicPr>
        <p:blipFill>
          <a:blip r:embed="rId3" cstate="print"/>
          <a:srcRect/>
          <a:stretch>
            <a:fillRect/>
          </a:stretch>
        </p:blipFill>
        <p:spPr bwMode="auto">
          <a:xfrm>
            <a:off x="0" y="-1"/>
            <a:ext cx="16257588" cy="10167059"/>
          </a:xfrm>
          <a:prstGeom prst="rect">
            <a:avLst/>
          </a:prstGeom>
          <a:noFill/>
          <a:ln w="9525">
            <a:noFill/>
            <a:miter lim="800000"/>
            <a:headEnd/>
            <a:tailEnd/>
          </a:ln>
          <a:effectLst/>
        </p:spPr>
      </p:pic>
      <p:sp>
        <p:nvSpPr>
          <p:cNvPr id="12" name="Rectangle 11"/>
          <p:cNvSpPr/>
          <p:nvPr/>
        </p:nvSpPr>
        <p:spPr>
          <a:xfrm>
            <a:off x="229394" y="5841206"/>
            <a:ext cx="2184400" cy="3600986"/>
          </a:xfrm>
          <a:prstGeom prst="rect">
            <a:avLst/>
          </a:prstGeom>
        </p:spPr>
        <p:txBody>
          <a:bodyPr wrap="square">
            <a:spAutoFit/>
          </a:bodyPr>
          <a:lstStyle/>
          <a:p>
            <a:endParaRPr lang="en-US" sz="1200" dirty="0" smtClean="0">
              <a:solidFill>
                <a:schemeClr val="bg1"/>
              </a:solidFill>
              <a:latin typeface="Arial Narrow" pitchFamily="34" charset="0"/>
            </a:endParaRPr>
          </a:p>
          <a:p>
            <a:r>
              <a:rPr lang="en-US" sz="1200" dirty="0" smtClean="0">
                <a:solidFill>
                  <a:schemeClr val="bg1"/>
                </a:solidFill>
                <a:latin typeface="Arial Narrow" pitchFamily="34" charset="0"/>
              </a:rPr>
              <a:t>CONTACT INFORMATION</a:t>
            </a:r>
          </a:p>
          <a:p>
            <a:endParaRPr lang="en-US" sz="1200" dirty="0" smtClean="0">
              <a:solidFill>
                <a:schemeClr val="bg1"/>
              </a:solidFill>
              <a:latin typeface="Arial Narrow" pitchFamily="34" charset="0"/>
            </a:endParaRPr>
          </a:p>
          <a:p>
            <a:r>
              <a:rPr lang="en-US" sz="1200" dirty="0" smtClean="0">
                <a:solidFill>
                  <a:schemeClr val="bg1"/>
                </a:solidFill>
                <a:latin typeface="Arial Narrow" pitchFamily="34" charset="0"/>
              </a:rPr>
              <a:t>U.S. OFFICE</a:t>
            </a:r>
          </a:p>
          <a:p>
            <a:r>
              <a:rPr lang="en-US" sz="1200" dirty="0" smtClean="0">
                <a:solidFill>
                  <a:schemeClr val="bg1"/>
                </a:solidFill>
                <a:latin typeface="Arial Narrow" pitchFamily="34" charset="0"/>
              </a:rPr>
              <a:t>3165 E </a:t>
            </a:r>
            <a:r>
              <a:rPr lang="en-US" sz="1200" dirty="0" err="1" smtClean="0">
                <a:solidFill>
                  <a:schemeClr val="bg1"/>
                </a:solidFill>
                <a:latin typeface="Arial Narrow" pitchFamily="34" charset="0"/>
              </a:rPr>
              <a:t>Millrock</a:t>
            </a:r>
            <a:r>
              <a:rPr lang="en-US" sz="1200" dirty="0" smtClean="0">
                <a:solidFill>
                  <a:schemeClr val="bg1"/>
                </a:solidFill>
                <a:latin typeface="Arial Narrow" pitchFamily="34" charset="0"/>
              </a:rPr>
              <a:t> Drive Ste. 550</a:t>
            </a:r>
          </a:p>
          <a:p>
            <a:r>
              <a:rPr lang="en-US" sz="1200" dirty="0" smtClean="0">
                <a:solidFill>
                  <a:schemeClr val="bg1"/>
                </a:solidFill>
                <a:latin typeface="Arial Narrow" pitchFamily="34" charset="0"/>
              </a:rPr>
              <a:t>Salt Lake City, UT 84121-5563</a:t>
            </a:r>
          </a:p>
          <a:p>
            <a:endParaRPr lang="en-US" sz="1200" dirty="0" smtClean="0">
              <a:solidFill>
                <a:schemeClr val="bg1"/>
              </a:solidFill>
              <a:latin typeface="Arial Narrow" pitchFamily="34" charset="0"/>
            </a:endParaRPr>
          </a:p>
          <a:p>
            <a:r>
              <a:rPr lang="en-US" sz="1200" dirty="0" smtClean="0">
                <a:solidFill>
                  <a:schemeClr val="bg1"/>
                </a:solidFill>
                <a:latin typeface="Arial Narrow" pitchFamily="34" charset="0"/>
              </a:rPr>
              <a:t>Tel  +1 (435) 200 6800</a:t>
            </a:r>
          </a:p>
          <a:p>
            <a:r>
              <a:rPr lang="en-US" sz="1200" dirty="0" smtClean="0">
                <a:solidFill>
                  <a:schemeClr val="bg1"/>
                </a:solidFill>
                <a:latin typeface="Arial Narrow" pitchFamily="34" charset="0"/>
              </a:rPr>
              <a:t>Fax +1 (435) 608 6395</a:t>
            </a:r>
          </a:p>
          <a:p>
            <a:endParaRPr lang="en-US" sz="1200" dirty="0" smtClean="0">
              <a:solidFill>
                <a:schemeClr val="bg1"/>
              </a:solidFill>
              <a:latin typeface="Arial Narrow" pitchFamily="34" charset="0"/>
            </a:endParaRPr>
          </a:p>
          <a:p>
            <a:r>
              <a:rPr lang="en-US" sz="1200" dirty="0" smtClean="0">
                <a:solidFill>
                  <a:schemeClr val="bg1"/>
                </a:solidFill>
                <a:latin typeface="Arial Narrow" pitchFamily="34" charset="0"/>
              </a:rPr>
              <a:t>www.uintahpartners.com</a:t>
            </a:r>
          </a:p>
          <a:p>
            <a:endParaRPr lang="en-US" sz="1200" dirty="0" smtClean="0">
              <a:solidFill>
                <a:schemeClr val="bg1"/>
              </a:solidFill>
              <a:latin typeface="Arial Narrow" pitchFamily="34" charset="0"/>
            </a:endParaRPr>
          </a:p>
          <a:p>
            <a:r>
              <a:rPr lang="en-US" sz="1200" dirty="0" smtClean="0">
                <a:solidFill>
                  <a:schemeClr val="bg1"/>
                </a:solidFill>
                <a:latin typeface="Arial Narrow" pitchFamily="34" charset="0"/>
              </a:rPr>
              <a:t>info@uintahpartners.com</a:t>
            </a:r>
          </a:p>
          <a:p>
            <a:endParaRPr lang="en-US" sz="1200" dirty="0" smtClean="0">
              <a:solidFill>
                <a:schemeClr val="bg1"/>
              </a:solidFill>
              <a:latin typeface="Arial Narrow" pitchFamily="34" charset="0"/>
            </a:endParaRPr>
          </a:p>
          <a:p>
            <a:endParaRPr lang="en-US" sz="1200" dirty="0" smtClean="0">
              <a:solidFill>
                <a:schemeClr val="bg1"/>
              </a:solidFill>
              <a:latin typeface="Arial Narrow" pitchFamily="34" charset="0"/>
            </a:endParaRPr>
          </a:p>
          <a:p>
            <a:endParaRPr lang="en-US" sz="1200" dirty="0" smtClean="0">
              <a:solidFill>
                <a:schemeClr val="bg1"/>
              </a:solidFill>
              <a:latin typeface="Arial Narrow" pitchFamily="34" charset="0"/>
            </a:endParaRPr>
          </a:p>
          <a:p>
            <a:r>
              <a:rPr lang="en-US" sz="1200" dirty="0" smtClean="0">
                <a:solidFill>
                  <a:schemeClr val="bg1"/>
                </a:solidFill>
                <a:latin typeface="Arial Narrow" pitchFamily="34" charset="0"/>
              </a:rPr>
              <a:t>©2013 Uintah Partners, LLC</a:t>
            </a:r>
          </a:p>
          <a:p>
            <a:endParaRPr lang="en-US" sz="1200" dirty="0" smtClean="0">
              <a:solidFill>
                <a:schemeClr val="bg1"/>
              </a:solidFill>
              <a:latin typeface="Arial Narrow" pitchFamily="34" charset="0"/>
            </a:endParaRPr>
          </a:p>
          <a:p>
            <a:r>
              <a:rPr lang="en-US" sz="1200" dirty="0" smtClean="0">
                <a:solidFill>
                  <a:schemeClr val="bg1"/>
                </a:solidFill>
                <a:latin typeface="Arial Narrow" pitchFamily="34" charset="0"/>
              </a:rPr>
              <a:t>ALL RIGHTS RESERVED</a:t>
            </a:r>
            <a:endParaRPr lang="en-US" sz="1200" dirty="0">
              <a:solidFill>
                <a:schemeClr val="bg1"/>
              </a:solidFill>
              <a:latin typeface="Arial Narrow" pitchFamily="34" charset="0"/>
            </a:endParaRPr>
          </a:p>
        </p:txBody>
      </p:sp>
      <p:sp>
        <p:nvSpPr>
          <p:cNvPr id="23" name="Rectangle 22"/>
          <p:cNvSpPr/>
          <p:nvPr/>
        </p:nvSpPr>
        <p:spPr>
          <a:xfrm>
            <a:off x="2642394" y="3631406"/>
            <a:ext cx="13615194" cy="1107996"/>
          </a:xfrm>
          <a:prstGeom prst="rect">
            <a:avLst/>
          </a:prstGeom>
        </p:spPr>
        <p:txBody>
          <a:bodyPr wrap="square">
            <a:spAutoFit/>
          </a:bodyPr>
          <a:lstStyle/>
          <a:p>
            <a:r>
              <a:rPr lang="en-US" sz="6600" b="1" dirty="0" smtClean="0">
                <a:solidFill>
                  <a:schemeClr val="bg1"/>
                </a:solidFill>
                <a:latin typeface="Arial Narrow" pitchFamily="34" charset="0"/>
              </a:rPr>
              <a:t>POSITIONING </a:t>
            </a:r>
            <a:r>
              <a:rPr lang="en-US" b="1" dirty="0" smtClean="0">
                <a:solidFill>
                  <a:schemeClr val="bg1"/>
                </a:solidFill>
                <a:latin typeface="Arial Narrow" pitchFamily="34" charset="0"/>
              </a:rPr>
              <a:t>FOR LONG TERM GROWTH</a:t>
            </a:r>
            <a:endParaRPr lang="en-US" b="1" dirty="0">
              <a:solidFill>
                <a:schemeClr val="bg1"/>
              </a:solidFill>
              <a:latin typeface="Arial Narrow" pitchFamily="34" charset="0"/>
            </a:endParaRPr>
          </a:p>
        </p:txBody>
      </p:sp>
      <p:pic>
        <p:nvPicPr>
          <p:cNvPr id="5132" name="Picture 12"/>
          <p:cNvPicPr>
            <a:picLocks noChangeAspect="1" noChangeArrowheads="1"/>
          </p:cNvPicPr>
          <p:nvPr/>
        </p:nvPicPr>
        <p:blipFill>
          <a:blip r:embed="rId4" cstate="print"/>
          <a:srcRect/>
          <a:stretch>
            <a:fillRect/>
          </a:stretch>
        </p:blipFill>
        <p:spPr bwMode="auto">
          <a:xfrm>
            <a:off x="127794" y="507207"/>
            <a:ext cx="2084103" cy="609600"/>
          </a:xfrm>
          <a:prstGeom prst="rect">
            <a:avLst/>
          </a:prstGeom>
          <a:noFill/>
          <a:ln w="9525">
            <a:noFill/>
            <a:miter lim="800000"/>
            <a:headEnd/>
            <a:tailEnd/>
          </a:ln>
          <a:effectLst/>
        </p:spPr>
      </p:pic>
      <p:pic>
        <p:nvPicPr>
          <p:cNvPr id="5135" name="Picture 15"/>
          <p:cNvPicPr>
            <a:picLocks noChangeAspect="1" noChangeArrowheads="1"/>
          </p:cNvPicPr>
          <p:nvPr/>
        </p:nvPicPr>
        <p:blipFill>
          <a:blip r:embed="rId5" cstate="print"/>
          <a:srcRect/>
          <a:stretch>
            <a:fillRect/>
          </a:stretch>
        </p:blipFill>
        <p:spPr bwMode="auto">
          <a:xfrm>
            <a:off x="280194" y="1574006"/>
            <a:ext cx="1754841" cy="600075"/>
          </a:xfrm>
          <a:prstGeom prst="rect">
            <a:avLst/>
          </a:prstGeom>
          <a:noFill/>
          <a:ln w="9525">
            <a:noFill/>
            <a:miter lim="800000"/>
            <a:headEnd/>
            <a:tailEnd/>
          </a:ln>
          <a:effectLst/>
        </p:spPr>
      </p:pic>
      <p:pic>
        <p:nvPicPr>
          <p:cNvPr id="5136" name="Picture 16"/>
          <p:cNvPicPr>
            <a:picLocks noChangeAspect="1" noChangeArrowheads="1"/>
          </p:cNvPicPr>
          <p:nvPr/>
        </p:nvPicPr>
        <p:blipFill>
          <a:blip r:embed="rId6" cstate="print"/>
          <a:srcRect/>
          <a:stretch>
            <a:fillRect/>
          </a:stretch>
        </p:blipFill>
        <p:spPr bwMode="auto">
          <a:xfrm>
            <a:off x="280194" y="2336006"/>
            <a:ext cx="993648" cy="6096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Crude  Supply</a:t>
            </a:r>
            <a:endParaRPr lang="en-US" sz="3200" dirty="0">
              <a:solidFill>
                <a:schemeClr val="bg1"/>
              </a:solidFill>
              <a:latin typeface="Arial Narrow" pitchFamily="34" charset="0"/>
            </a:endParaRPr>
          </a:p>
        </p:txBody>
      </p:sp>
      <p:sp>
        <p:nvSpPr>
          <p:cNvPr id="6" name="Rectangle 5"/>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pic>
        <p:nvPicPr>
          <p:cNvPr id="18" name="Picture 3"/>
          <p:cNvPicPr>
            <a:picLocks noChangeAspect="1" noChangeArrowheads="1"/>
          </p:cNvPicPr>
          <p:nvPr/>
        </p:nvPicPr>
        <p:blipFill>
          <a:blip r:embed="rId4" cstate="print"/>
          <a:srcRect/>
          <a:stretch>
            <a:fillRect/>
          </a:stretch>
        </p:blipFill>
        <p:spPr bwMode="auto">
          <a:xfrm>
            <a:off x="13462794" y="9575006"/>
            <a:ext cx="2514601" cy="491431"/>
          </a:xfrm>
          <a:prstGeom prst="rect">
            <a:avLst/>
          </a:prstGeom>
          <a:noFill/>
          <a:ln w="9525">
            <a:noFill/>
            <a:miter lim="800000"/>
            <a:headEnd/>
            <a:tailEnd/>
          </a:ln>
        </p:spPr>
      </p:pic>
      <p:sp>
        <p:nvSpPr>
          <p:cNvPr id="15" name="Content Placeholder 2"/>
          <p:cNvSpPr txBox="1">
            <a:spLocks/>
          </p:cNvSpPr>
          <p:nvPr/>
        </p:nvSpPr>
        <p:spPr>
          <a:xfrm>
            <a:off x="1270794" y="2412206"/>
            <a:ext cx="14554200" cy="6934200"/>
          </a:xfrm>
          <a:prstGeom prst="rect">
            <a:avLst/>
          </a:prstGeom>
        </p:spPr>
        <p:txBody>
          <a:bodyPr vert="horz" lIns="150758" tIns="75378" rIns="150758" bIns="75378" rtlCol="0">
            <a:noAutofit/>
          </a:bodyPr>
          <a:lstStyle/>
          <a:p>
            <a:pPr marL="0" marR="0" lvl="0" indent="0" algn="just" defTabSz="1507598" rtl="0" eaLnBrk="1" fontAlgn="auto" latinLnBrk="0" hangingPunct="1">
              <a:lnSpc>
                <a:spcPct val="100000"/>
              </a:lnSpc>
              <a:spcBef>
                <a:spcPct val="20000"/>
              </a:spcBef>
              <a:spcAft>
                <a:spcPts val="0"/>
              </a:spcAft>
              <a:buClrTx/>
              <a:buSzTx/>
              <a:buFont typeface="Wingdings" pitchFamily="2" charset="2"/>
              <a:buChar char="§"/>
              <a:tabLst/>
              <a:defRPr/>
            </a:pPr>
            <a:endParaRPr kumimoji="0" lang="en-US" sz="2200"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n-ea"/>
              <a:cs typeface="+mn-cs"/>
            </a:endParaRPr>
          </a:p>
        </p:txBody>
      </p:sp>
      <p:sp>
        <p:nvSpPr>
          <p:cNvPr id="16" name="Title 15"/>
          <p:cNvSpPr>
            <a:spLocks noGrp="1"/>
          </p:cNvSpPr>
          <p:nvPr>
            <p:ph type="title"/>
          </p:nvPr>
        </p:nvSpPr>
        <p:spPr>
          <a:xfrm>
            <a:off x="1346994" y="1269206"/>
            <a:ext cx="14249400" cy="685800"/>
          </a:xfrm>
        </p:spPr>
        <p:txBody>
          <a:bodyPr>
            <a:normAutofit fontScale="90000"/>
          </a:bodyPr>
          <a:lstStyle/>
          <a:p>
            <a:r>
              <a:rPr lang="en-US" sz="3600" dirty="0" smtClean="0">
                <a:solidFill>
                  <a:srgbClr val="4F4F4F"/>
                </a:solidFill>
                <a:latin typeface="Arial Narrow" pitchFamily="34" charset="0"/>
              </a:rPr>
              <a:t>Historic Differential Below WTI</a:t>
            </a:r>
            <a:endParaRPr lang="en-US" sz="3600" dirty="0">
              <a:solidFill>
                <a:srgbClr val="4F4F4F"/>
              </a:solidFill>
              <a:latin typeface="Arial Narrow" pitchFamily="34" charset="0"/>
            </a:endParaRPr>
          </a:p>
        </p:txBody>
      </p:sp>
      <p:graphicFrame>
        <p:nvGraphicFramePr>
          <p:cNvPr id="20" name="Chart 19"/>
          <p:cNvGraphicFramePr/>
          <p:nvPr/>
        </p:nvGraphicFramePr>
        <p:xfrm>
          <a:off x="1270794" y="2031206"/>
          <a:ext cx="14782800" cy="7391400"/>
        </p:xfrm>
        <a:graphic>
          <a:graphicData uri="http://schemas.openxmlformats.org/drawingml/2006/chart">
            <c:chart xmlns:c="http://schemas.openxmlformats.org/drawingml/2006/chart" xmlns:r="http://schemas.openxmlformats.org/officeDocument/2006/relationships" r:id="rId5"/>
          </a:graphicData>
        </a:graphic>
      </p:graphicFrame>
      <p:sp>
        <p:nvSpPr>
          <p:cNvPr id="21" name="Date Placeholder 10"/>
          <p:cNvSpPr>
            <a:spLocks noGrp="1"/>
          </p:cNvSpPr>
          <p:nvPr>
            <p:ph type="dt" sz="half" idx="10"/>
          </p:nvPr>
        </p:nvSpPr>
        <p:spPr>
          <a:xfrm>
            <a:off x="1058757" y="93389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
        <p:nvSpPr>
          <p:cNvPr id="22"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7</a:t>
            </a:fld>
            <a:endParaRPr lang="en-US" sz="2000" dirty="0">
              <a:solidFill>
                <a:schemeClr val="bg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srcRect/>
          <a:stretch>
            <a:fillRect/>
          </a:stretch>
        </p:blipFill>
        <p:spPr bwMode="auto">
          <a:xfrm>
            <a:off x="6526755" y="1116806"/>
            <a:ext cx="9222039" cy="8247635"/>
          </a:xfrm>
          <a:prstGeom prst="rect">
            <a:avLst/>
          </a:prstGeom>
          <a:noFill/>
          <a:ln w="9525">
            <a:noFill/>
            <a:miter lim="800000"/>
            <a:headEnd/>
            <a:tailEnd/>
          </a:ln>
          <a:effectLst/>
        </p:spPr>
      </p:pic>
      <p:sp>
        <p:nvSpPr>
          <p:cNvPr id="14" name="Rectangle 13"/>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8394" y="0"/>
            <a:ext cx="15139194" cy="111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1193" y="9739929"/>
            <a:ext cx="3810001" cy="292277"/>
          </a:xfrm>
          <a:prstGeom prst="rect">
            <a:avLst/>
          </a:prstGeom>
        </p:spPr>
        <p:txBody>
          <a:bodyPr wrap="square" lIns="91332" tIns="45665" rIns="91332" bIns="45665">
            <a:spAutoFit/>
          </a:bodyPr>
          <a:lstStyle/>
          <a:p>
            <a:r>
              <a:rPr lang="en-US" sz="1300" dirty="0" smtClean="0">
                <a:solidFill>
                  <a:schemeClr val="bg1"/>
                </a:solidFill>
                <a:latin typeface="Arial Narrow" pitchFamily="34" charset="0"/>
              </a:rPr>
              <a:t>CONFIDENTIAL - © 2012 Uintah Partners, LLC   </a:t>
            </a:r>
            <a:endParaRPr lang="en-US" sz="1300" dirty="0">
              <a:solidFill>
                <a:schemeClr val="bg1"/>
              </a:solidFill>
              <a:latin typeface="Arial Narrow" pitchFamily="34" charset="0"/>
            </a:endParaRPr>
          </a:p>
        </p:txBody>
      </p:sp>
      <p:pic>
        <p:nvPicPr>
          <p:cNvPr id="2051" name="Picture 3"/>
          <p:cNvPicPr>
            <a:picLocks noChangeAspect="1" noChangeArrowheads="1"/>
          </p:cNvPicPr>
          <p:nvPr/>
        </p:nvPicPr>
        <p:blipFill>
          <a:blip r:embed="rId4" cstate="print"/>
          <a:srcRect/>
          <a:stretch>
            <a:fillRect/>
          </a:stretch>
        </p:blipFill>
        <p:spPr bwMode="auto">
          <a:xfrm>
            <a:off x="-24606" y="0"/>
            <a:ext cx="1099156" cy="10203664"/>
          </a:xfrm>
          <a:prstGeom prst="rect">
            <a:avLst/>
          </a:prstGeom>
          <a:noFill/>
          <a:ln w="9525">
            <a:noFill/>
            <a:miter lim="800000"/>
            <a:headEnd/>
            <a:tailEnd/>
          </a:ln>
          <a:effectLst/>
        </p:spPr>
      </p:pic>
      <p:sp>
        <p:nvSpPr>
          <p:cNvPr id="11" name="TextBox 10"/>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Uintah Basin’s Crude Oil Production is Rapidly Expanding</a:t>
            </a:r>
            <a:endParaRPr lang="en-US" sz="3200" dirty="0">
              <a:solidFill>
                <a:schemeClr val="bg1"/>
              </a:solidFill>
              <a:latin typeface="Arial Narrow" pitchFamily="34" charset="0"/>
            </a:endParaRPr>
          </a:p>
        </p:txBody>
      </p:sp>
      <p:pic>
        <p:nvPicPr>
          <p:cNvPr id="18" name="Picture 3"/>
          <p:cNvPicPr>
            <a:picLocks noChangeAspect="1" noChangeArrowheads="1"/>
          </p:cNvPicPr>
          <p:nvPr/>
        </p:nvPicPr>
        <p:blipFill>
          <a:blip r:embed="rId5" cstate="print"/>
          <a:srcRect/>
          <a:stretch>
            <a:fillRect/>
          </a:stretch>
        </p:blipFill>
        <p:spPr bwMode="auto">
          <a:xfrm>
            <a:off x="13462794" y="9575006"/>
            <a:ext cx="2514601" cy="491431"/>
          </a:xfrm>
          <a:prstGeom prst="rect">
            <a:avLst/>
          </a:prstGeom>
          <a:noFill/>
          <a:ln w="9525">
            <a:noFill/>
            <a:miter lim="800000"/>
            <a:headEnd/>
            <a:tailEnd/>
          </a:ln>
        </p:spPr>
      </p:pic>
      <p:sp>
        <p:nvSpPr>
          <p:cNvPr id="16" name="TextBox 15"/>
          <p:cNvSpPr txBox="1"/>
          <p:nvPr/>
        </p:nvSpPr>
        <p:spPr>
          <a:xfrm>
            <a:off x="1651794" y="1878806"/>
            <a:ext cx="5334000" cy="7432804"/>
          </a:xfrm>
          <a:prstGeom prst="rect">
            <a:avLst/>
          </a:prstGeom>
          <a:noFill/>
        </p:spPr>
        <p:txBody>
          <a:bodyPr wrap="square" rtlCol="0">
            <a:spAutoFit/>
          </a:bodyPr>
          <a:lstStyle/>
          <a:p>
            <a:pPr>
              <a:buFont typeface="Wingdings" pitchFamily="2" charset="2"/>
              <a:buChar char="§"/>
            </a:pPr>
            <a:r>
              <a:rPr lang="en-US" dirty="0" smtClean="0">
                <a:solidFill>
                  <a:srgbClr val="0065A4"/>
                </a:solidFill>
                <a:latin typeface="Arial Narrow" pitchFamily="34" charset="0"/>
              </a:rPr>
              <a:t>  Production Increase	 </a:t>
            </a:r>
          </a:p>
          <a:p>
            <a:r>
              <a:rPr lang="en-US" sz="2400" dirty="0" smtClean="0">
                <a:solidFill>
                  <a:schemeClr val="tx1">
                    <a:lumMod val="75000"/>
                    <a:lumOff val="25000"/>
                  </a:schemeClr>
                </a:solidFill>
                <a:latin typeface="Arial Narrow" pitchFamily="34" charset="0"/>
              </a:rPr>
              <a:t>      Producers are growing 10-15% on </a:t>
            </a:r>
          </a:p>
          <a:p>
            <a:r>
              <a:rPr lang="en-US" sz="2400" dirty="0" smtClean="0">
                <a:solidFill>
                  <a:schemeClr val="tx1">
                    <a:lumMod val="75000"/>
                    <a:lumOff val="25000"/>
                  </a:schemeClr>
                </a:solidFill>
                <a:latin typeface="Arial Narrow" pitchFamily="34" charset="0"/>
              </a:rPr>
              <a:t>      average each year in the Uintah Basin</a:t>
            </a:r>
          </a:p>
          <a:p>
            <a:r>
              <a:rPr lang="en-US" sz="2400" dirty="0" smtClean="0">
                <a:solidFill>
                  <a:schemeClr val="tx1">
                    <a:lumMod val="75000"/>
                    <a:lumOff val="25000"/>
                  </a:schemeClr>
                </a:solidFill>
                <a:latin typeface="Arial Narrow" pitchFamily="34" charset="0"/>
              </a:rPr>
              <a:t>      drilling due to new horizontal well and </a:t>
            </a:r>
          </a:p>
          <a:p>
            <a:r>
              <a:rPr lang="en-US" sz="2400" dirty="0" smtClean="0">
                <a:solidFill>
                  <a:schemeClr val="tx1">
                    <a:lumMod val="75000"/>
                    <a:lumOff val="25000"/>
                  </a:schemeClr>
                </a:solidFill>
                <a:latin typeface="Arial Narrow" pitchFamily="34" charset="0"/>
              </a:rPr>
              <a:t>      </a:t>
            </a:r>
            <a:r>
              <a:rPr lang="en-US" sz="2400" dirty="0" err="1" smtClean="0">
                <a:solidFill>
                  <a:schemeClr val="tx1">
                    <a:lumMod val="75000"/>
                    <a:lumOff val="25000"/>
                  </a:schemeClr>
                </a:solidFill>
                <a:latin typeface="Arial Narrow" pitchFamily="34" charset="0"/>
              </a:rPr>
              <a:t>fracking</a:t>
            </a:r>
            <a:r>
              <a:rPr lang="en-US" sz="2400" dirty="0" smtClean="0">
                <a:solidFill>
                  <a:schemeClr val="tx1">
                    <a:lumMod val="75000"/>
                    <a:lumOff val="25000"/>
                  </a:schemeClr>
                </a:solidFill>
                <a:latin typeface="Arial Narrow" pitchFamily="34" charset="0"/>
              </a:rPr>
              <a:t> technology</a:t>
            </a:r>
          </a:p>
          <a:p>
            <a:endParaRPr lang="en-US" dirty="0" smtClean="0">
              <a:solidFill>
                <a:schemeClr val="tx1">
                  <a:lumMod val="75000"/>
                  <a:lumOff val="25000"/>
                </a:schemeClr>
              </a:solidFill>
              <a:latin typeface="Arial Narrow" pitchFamily="34" charset="0"/>
            </a:endParaRPr>
          </a:p>
          <a:p>
            <a:pPr>
              <a:buFont typeface="Wingdings" pitchFamily="2" charset="2"/>
              <a:buChar char="§"/>
            </a:pPr>
            <a:r>
              <a:rPr lang="en-US" dirty="0" smtClean="0">
                <a:solidFill>
                  <a:srgbClr val="0065A4"/>
                </a:solidFill>
                <a:latin typeface="Arial Narrow" pitchFamily="34" charset="0"/>
              </a:rPr>
              <a:t>  Oil Wells</a:t>
            </a:r>
          </a:p>
          <a:p>
            <a:r>
              <a:rPr lang="en-US" sz="2400" dirty="0" smtClean="0">
                <a:solidFill>
                  <a:schemeClr val="tx1">
                    <a:lumMod val="75000"/>
                    <a:lumOff val="25000"/>
                  </a:schemeClr>
                </a:solidFill>
                <a:latin typeface="Arial Narrow" pitchFamily="34" charset="0"/>
              </a:rPr>
              <a:t>     ~4,500 wells currently producing in the </a:t>
            </a:r>
          </a:p>
          <a:p>
            <a:r>
              <a:rPr lang="en-US" sz="2400" dirty="0" smtClean="0">
                <a:solidFill>
                  <a:schemeClr val="tx1">
                    <a:lumMod val="75000"/>
                    <a:lumOff val="25000"/>
                  </a:schemeClr>
                </a:solidFill>
                <a:latin typeface="Arial Narrow" pitchFamily="34" charset="0"/>
              </a:rPr>
              <a:t>      Uinta Basin.  By 2020 it is estimated </a:t>
            </a:r>
          </a:p>
          <a:p>
            <a:r>
              <a:rPr lang="en-US" sz="2400" dirty="0" smtClean="0">
                <a:solidFill>
                  <a:schemeClr val="tx1">
                    <a:lumMod val="75000"/>
                    <a:lumOff val="25000"/>
                  </a:schemeClr>
                </a:solidFill>
                <a:latin typeface="Arial Narrow" pitchFamily="34" charset="0"/>
              </a:rPr>
              <a:t>      there will be over ~8,500 new wells</a:t>
            </a:r>
          </a:p>
          <a:p>
            <a:endParaRPr lang="en-US" sz="2400" dirty="0" smtClean="0">
              <a:solidFill>
                <a:schemeClr val="tx1">
                  <a:lumMod val="75000"/>
                  <a:lumOff val="25000"/>
                </a:schemeClr>
              </a:solidFill>
              <a:latin typeface="Arial Narrow" pitchFamily="34" charset="0"/>
            </a:endParaRPr>
          </a:p>
          <a:p>
            <a:pPr>
              <a:buFont typeface="Wingdings" pitchFamily="2" charset="2"/>
              <a:buChar char="§"/>
            </a:pPr>
            <a:r>
              <a:rPr lang="en-US" dirty="0" smtClean="0">
                <a:solidFill>
                  <a:srgbClr val="0065A4"/>
                </a:solidFill>
                <a:latin typeface="Arial Narrow" pitchFamily="34" charset="0"/>
              </a:rPr>
              <a:t> New Companies Entering Basin</a:t>
            </a:r>
          </a:p>
          <a:p>
            <a:r>
              <a:rPr lang="en-US" sz="2400" dirty="0" smtClean="0">
                <a:solidFill>
                  <a:schemeClr val="tx1">
                    <a:lumMod val="75000"/>
                    <a:lumOff val="25000"/>
                  </a:schemeClr>
                </a:solidFill>
                <a:latin typeface="Arial Narrow" pitchFamily="34" charset="0"/>
              </a:rPr>
              <a:t>    - </a:t>
            </a:r>
            <a:r>
              <a:rPr lang="en-US" sz="2400" dirty="0" err="1" smtClean="0">
                <a:solidFill>
                  <a:schemeClr val="tx1">
                    <a:lumMod val="75000"/>
                    <a:lumOff val="25000"/>
                  </a:schemeClr>
                </a:solidFill>
                <a:latin typeface="Arial Narrow" pitchFamily="34" charset="0"/>
              </a:rPr>
              <a:t>Cresent</a:t>
            </a:r>
            <a:r>
              <a:rPr lang="en-US" sz="2400" dirty="0" smtClean="0">
                <a:solidFill>
                  <a:schemeClr val="tx1">
                    <a:lumMod val="75000"/>
                    <a:lumOff val="25000"/>
                  </a:schemeClr>
                </a:solidFill>
                <a:latin typeface="Arial Narrow" pitchFamily="34" charset="0"/>
              </a:rPr>
              <a:t> Point acquired Ute Energy    </a:t>
            </a:r>
          </a:p>
          <a:p>
            <a:r>
              <a:rPr lang="en-US" sz="2400" dirty="0" smtClean="0">
                <a:solidFill>
                  <a:schemeClr val="tx1">
                    <a:lumMod val="75000"/>
                    <a:lumOff val="25000"/>
                  </a:schemeClr>
                </a:solidFill>
                <a:latin typeface="Arial Narrow" pitchFamily="34" charset="0"/>
              </a:rPr>
              <a:t>    - LINN Energy acquiring Berry Petroleum </a:t>
            </a:r>
          </a:p>
          <a:p>
            <a:r>
              <a:rPr lang="en-US" sz="2400" dirty="0" smtClean="0">
                <a:solidFill>
                  <a:schemeClr val="tx1">
                    <a:lumMod val="75000"/>
                    <a:lumOff val="25000"/>
                  </a:schemeClr>
                </a:solidFill>
                <a:latin typeface="Arial Narrow" pitchFamily="34" charset="0"/>
              </a:rPr>
              <a:t>    </a:t>
            </a:r>
          </a:p>
          <a:p>
            <a:endParaRPr lang="en-US" sz="2400" dirty="0" smtClean="0">
              <a:solidFill>
                <a:schemeClr val="tx1">
                  <a:lumMod val="75000"/>
                  <a:lumOff val="25000"/>
                </a:schemeClr>
              </a:solidFill>
              <a:latin typeface="Arial Narrow" pitchFamily="34" charset="0"/>
            </a:endParaRPr>
          </a:p>
          <a:p>
            <a:endParaRPr lang="en-US" dirty="0" smtClean="0">
              <a:solidFill>
                <a:schemeClr val="tx1">
                  <a:lumMod val="75000"/>
                  <a:lumOff val="25000"/>
                </a:schemeClr>
              </a:solidFill>
              <a:latin typeface="Arial Narrow" pitchFamily="34" charset="0"/>
            </a:endParaRPr>
          </a:p>
          <a:p>
            <a:endParaRPr lang="en-US" sz="2400" dirty="0">
              <a:solidFill>
                <a:schemeClr val="tx1">
                  <a:lumMod val="75000"/>
                  <a:lumOff val="25000"/>
                </a:schemeClr>
              </a:solidFill>
              <a:latin typeface="Arial Narrow" pitchFamily="34" charset="0"/>
            </a:endParaRPr>
          </a:p>
        </p:txBody>
      </p:sp>
      <p:sp>
        <p:nvSpPr>
          <p:cNvPr id="21"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8</a:t>
            </a:fld>
            <a:endParaRPr lang="en-US" sz="2000" dirty="0">
              <a:solidFill>
                <a:schemeClr val="bg1"/>
              </a:solidFill>
              <a:latin typeface="Arial Narrow" pitchFamily="34" charset="0"/>
            </a:endParaRPr>
          </a:p>
        </p:txBody>
      </p:sp>
      <p:sp>
        <p:nvSpPr>
          <p:cNvPr id="22" name="Rectangle 21"/>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3"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1" name="Picture 27"/>
          <p:cNvPicPr>
            <a:picLocks noChangeAspect="1" noChangeArrowheads="1"/>
          </p:cNvPicPr>
          <p:nvPr/>
        </p:nvPicPr>
        <p:blipFill>
          <a:blip r:embed="rId2" cstate="print"/>
          <a:srcRect/>
          <a:stretch>
            <a:fillRect/>
          </a:stretch>
        </p:blipFill>
        <p:spPr bwMode="auto">
          <a:xfrm>
            <a:off x="1918494" y="1421606"/>
            <a:ext cx="12992100" cy="7829550"/>
          </a:xfrm>
          <a:prstGeom prst="rect">
            <a:avLst/>
          </a:prstGeom>
          <a:noFill/>
          <a:ln w="9525">
            <a:noFill/>
            <a:miter lim="800000"/>
            <a:headEnd/>
            <a:tailEnd/>
          </a:ln>
          <a:effectLst/>
        </p:spPr>
      </p:pic>
      <p:pic>
        <p:nvPicPr>
          <p:cNvPr id="1050" name="Picture 26"/>
          <p:cNvPicPr>
            <a:picLocks noChangeAspect="1" noChangeArrowheads="1"/>
          </p:cNvPicPr>
          <p:nvPr/>
        </p:nvPicPr>
        <p:blipFill>
          <a:blip r:embed="rId3" cstate="print"/>
          <a:srcRect/>
          <a:stretch>
            <a:fillRect/>
          </a:stretch>
        </p:blipFill>
        <p:spPr bwMode="auto">
          <a:xfrm>
            <a:off x="1918494" y="1421606"/>
            <a:ext cx="12992100" cy="7829550"/>
          </a:xfrm>
          <a:prstGeom prst="rect">
            <a:avLst/>
          </a:prstGeom>
          <a:noFill/>
          <a:ln w="9525">
            <a:noFill/>
            <a:miter lim="800000"/>
            <a:headEnd/>
            <a:tailEnd/>
          </a:ln>
          <a:effectLst/>
        </p:spPr>
      </p:pic>
      <p:pic>
        <p:nvPicPr>
          <p:cNvPr id="1049" name="Picture 25"/>
          <p:cNvPicPr>
            <a:picLocks noChangeAspect="1" noChangeArrowheads="1"/>
          </p:cNvPicPr>
          <p:nvPr/>
        </p:nvPicPr>
        <p:blipFill>
          <a:blip r:embed="rId4" cstate="print"/>
          <a:srcRect/>
          <a:stretch>
            <a:fillRect/>
          </a:stretch>
        </p:blipFill>
        <p:spPr bwMode="auto">
          <a:xfrm>
            <a:off x="1918494" y="1421606"/>
            <a:ext cx="12992100" cy="7829550"/>
          </a:xfrm>
          <a:prstGeom prst="rect">
            <a:avLst/>
          </a:prstGeom>
          <a:noFill/>
          <a:ln w="9525">
            <a:noFill/>
            <a:miter lim="800000"/>
            <a:headEnd/>
            <a:tailEnd/>
          </a:ln>
          <a:effectLst/>
        </p:spPr>
      </p:pic>
      <p:pic>
        <p:nvPicPr>
          <p:cNvPr id="1048" name="Picture 24"/>
          <p:cNvPicPr>
            <a:picLocks noChangeAspect="1" noChangeArrowheads="1"/>
          </p:cNvPicPr>
          <p:nvPr/>
        </p:nvPicPr>
        <p:blipFill>
          <a:blip r:embed="rId5" cstate="print"/>
          <a:srcRect/>
          <a:stretch>
            <a:fillRect/>
          </a:stretch>
        </p:blipFill>
        <p:spPr bwMode="auto">
          <a:xfrm>
            <a:off x="1918494" y="1421606"/>
            <a:ext cx="12992100" cy="7829550"/>
          </a:xfrm>
          <a:prstGeom prst="rect">
            <a:avLst/>
          </a:prstGeom>
          <a:noFill/>
          <a:ln w="9525">
            <a:noFill/>
            <a:miter lim="800000"/>
            <a:headEnd/>
            <a:tailEnd/>
          </a:ln>
          <a:effectLst/>
        </p:spPr>
      </p:pic>
      <p:pic>
        <p:nvPicPr>
          <p:cNvPr id="1046" name="Picture 22"/>
          <p:cNvPicPr>
            <a:picLocks noChangeAspect="1" noChangeArrowheads="1"/>
          </p:cNvPicPr>
          <p:nvPr/>
        </p:nvPicPr>
        <p:blipFill>
          <a:blip r:embed="rId6" cstate="print"/>
          <a:srcRect/>
          <a:stretch>
            <a:fillRect/>
          </a:stretch>
        </p:blipFill>
        <p:spPr bwMode="auto">
          <a:xfrm>
            <a:off x="1918494" y="1421606"/>
            <a:ext cx="12992100" cy="7829550"/>
          </a:xfrm>
          <a:prstGeom prst="rect">
            <a:avLst/>
          </a:prstGeom>
          <a:noFill/>
          <a:ln w="9525">
            <a:noFill/>
            <a:miter lim="800000"/>
            <a:headEnd/>
            <a:tailEnd/>
          </a:ln>
          <a:effectLst/>
        </p:spPr>
      </p:pic>
      <p:pic>
        <p:nvPicPr>
          <p:cNvPr id="1052" name="Picture 28"/>
          <p:cNvPicPr>
            <a:picLocks noChangeAspect="1" noChangeArrowheads="1"/>
          </p:cNvPicPr>
          <p:nvPr/>
        </p:nvPicPr>
        <p:blipFill>
          <a:blip r:embed="rId7" cstate="print"/>
          <a:srcRect/>
          <a:stretch>
            <a:fillRect/>
          </a:stretch>
        </p:blipFill>
        <p:spPr bwMode="auto">
          <a:xfrm>
            <a:off x="1918494" y="1421606"/>
            <a:ext cx="12992100" cy="7829550"/>
          </a:xfrm>
          <a:prstGeom prst="rect">
            <a:avLst/>
          </a:prstGeom>
          <a:noFill/>
          <a:ln w="9525">
            <a:noFill/>
            <a:miter lim="800000"/>
            <a:headEnd/>
            <a:tailEnd/>
          </a:ln>
          <a:effectLst/>
        </p:spPr>
      </p:pic>
      <p:pic>
        <p:nvPicPr>
          <p:cNvPr id="1044" name="Picture 20"/>
          <p:cNvPicPr>
            <a:picLocks noChangeAspect="1" noChangeArrowheads="1"/>
          </p:cNvPicPr>
          <p:nvPr/>
        </p:nvPicPr>
        <p:blipFill>
          <a:blip r:embed="rId8" cstate="print"/>
          <a:srcRect/>
          <a:stretch>
            <a:fillRect/>
          </a:stretch>
        </p:blipFill>
        <p:spPr bwMode="auto">
          <a:xfrm>
            <a:off x="1918494" y="1421606"/>
            <a:ext cx="12992100" cy="7829550"/>
          </a:xfrm>
          <a:prstGeom prst="rect">
            <a:avLst/>
          </a:prstGeom>
          <a:noFill/>
          <a:ln w="9525">
            <a:noFill/>
            <a:miter lim="800000"/>
            <a:headEnd/>
            <a:tailEnd/>
          </a:ln>
          <a:effectLst/>
        </p:spPr>
      </p:pic>
      <p:sp>
        <p:nvSpPr>
          <p:cNvPr id="15" name="Rectangle 14"/>
          <p:cNvSpPr/>
          <p:nvPr/>
        </p:nvSpPr>
        <p:spPr>
          <a:xfrm>
            <a:off x="1118394" y="9498806"/>
            <a:ext cx="15139194" cy="65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p:cNvPicPr>
            <a:picLocks noChangeAspect="1" noChangeArrowheads="1"/>
          </p:cNvPicPr>
          <p:nvPr/>
        </p:nvPicPr>
        <p:blipFill>
          <a:blip r:embed="rId9" cstate="print"/>
          <a:srcRect/>
          <a:stretch>
            <a:fillRect/>
          </a:stretch>
        </p:blipFill>
        <p:spPr bwMode="auto">
          <a:xfrm>
            <a:off x="-24606" y="0"/>
            <a:ext cx="1099156" cy="10203664"/>
          </a:xfrm>
          <a:prstGeom prst="rect">
            <a:avLst/>
          </a:prstGeom>
          <a:noFill/>
          <a:ln w="9525">
            <a:noFill/>
            <a:miter lim="800000"/>
            <a:headEnd/>
            <a:tailEnd/>
          </a:ln>
          <a:effectLst/>
        </p:spPr>
      </p:pic>
      <p:sp>
        <p:nvSpPr>
          <p:cNvPr id="17" name="TextBox 16"/>
          <p:cNvSpPr txBox="1"/>
          <p:nvPr/>
        </p:nvSpPr>
        <p:spPr>
          <a:xfrm>
            <a:off x="1270794" y="354806"/>
            <a:ext cx="14986794" cy="584775"/>
          </a:xfrm>
          <a:prstGeom prst="rect">
            <a:avLst/>
          </a:prstGeom>
          <a:solidFill>
            <a:schemeClr val="tx1">
              <a:lumMod val="65000"/>
              <a:lumOff val="35000"/>
            </a:schemeClr>
          </a:solidFill>
        </p:spPr>
        <p:txBody>
          <a:bodyPr wrap="square" rtlCol="0">
            <a:spAutoFit/>
          </a:bodyPr>
          <a:lstStyle/>
          <a:p>
            <a:r>
              <a:rPr lang="en-US" sz="3200" dirty="0" smtClean="0">
                <a:solidFill>
                  <a:schemeClr val="bg1"/>
                </a:solidFill>
                <a:latin typeface="Arial Narrow" pitchFamily="34" charset="0"/>
              </a:rPr>
              <a:t>Horizontal </a:t>
            </a:r>
            <a:r>
              <a:rPr lang="en-US" sz="3200" dirty="0" smtClean="0">
                <a:solidFill>
                  <a:schemeClr val="bg1"/>
                </a:solidFill>
                <a:latin typeface="Arial Narrow" pitchFamily="34" charset="0"/>
              </a:rPr>
              <a:t>Drilling and </a:t>
            </a:r>
            <a:r>
              <a:rPr lang="en-US" sz="3200" dirty="0" smtClean="0">
                <a:solidFill>
                  <a:schemeClr val="bg1"/>
                </a:solidFill>
                <a:latin typeface="Arial Narrow" pitchFamily="34" charset="0"/>
              </a:rPr>
              <a:t>Fracking</a:t>
            </a:r>
            <a:endParaRPr lang="en-US" sz="3200" dirty="0">
              <a:solidFill>
                <a:schemeClr val="bg1"/>
              </a:solidFill>
              <a:latin typeface="Arial Narrow" pitchFamily="34" charset="0"/>
            </a:endParaRPr>
          </a:p>
        </p:txBody>
      </p:sp>
      <p:pic>
        <p:nvPicPr>
          <p:cNvPr id="19" name="Picture 3"/>
          <p:cNvPicPr>
            <a:picLocks noChangeAspect="1" noChangeArrowheads="1"/>
          </p:cNvPicPr>
          <p:nvPr/>
        </p:nvPicPr>
        <p:blipFill>
          <a:blip r:embed="rId10" cstate="print"/>
          <a:srcRect/>
          <a:stretch>
            <a:fillRect/>
          </a:stretch>
        </p:blipFill>
        <p:spPr bwMode="auto">
          <a:xfrm>
            <a:off x="13462794" y="9575006"/>
            <a:ext cx="2514601" cy="491431"/>
          </a:xfrm>
          <a:prstGeom prst="rect">
            <a:avLst/>
          </a:prstGeom>
          <a:noFill/>
          <a:ln w="9525">
            <a:noFill/>
            <a:miter lim="800000"/>
            <a:headEnd/>
            <a:tailEnd/>
          </a:ln>
        </p:spPr>
      </p:pic>
      <p:sp>
        <p:nvSpPr>
          <p:cNvPr id="20" name="Rectangle 19"/>
          <p:cNvSpPr/>
          <p:nvPr/>
        </p:nvSpPr>
        <p:spPr>
          <a:xfrm>
            <a:off x="1270794" y="943387"/>
            <a:ext cx="14706600" cy="478219"/>
          </a:xfrm>
          <a:prstGeom prst="rect">
            <a:avLst/>
          </a:prstGeom>
        </p:spPr>
        <p:txBody>
          <a:bodyPr wrap="square" lIns="168792" tIns="84397" rIns="168792" bIns="84397">
            <a:spAutoFit/>
          </a:bodyPr>
          <a:lstStyle/>
          <a:p>
            <a:r>
              <a:rPr lang="en-US" sz="2000" b="1" dirty="0" smtClean="0">
                <a:solidFill>
                  <a:schemeClr val="tx1">
                    <a:lumMod val="75000"/>
                    <a:lumOff val="25000"/>
                  </a:schemeClr>
                </a:solidFill>
                <a:latin typeface="Arial Narrow" pitchFamily="34" charset="0"/>
              </a:rPr>
              <a:t>Horizontal Drilling Combined with New </a:t>
            </a:r>
            <a:r>
              <a:rPr lang="en-US" sz="2000" b="1" dirty="0" err="1" smtClean="0">
                <a:solidFill>
                  <a:schemeClr val="tx1">
                    <a:lumMod val="75000"/>
                    <a:lumOff val="25000"/>
                  </a:schemeClr>
                </a:solidFill>
                <a:latin typeface="Arial Narrow" pitchFamily="34" charset="0"/>
              </a:rPr>
              <a:t>Fracking</a:t>
            </a:r>
            <a:r>
              <a:rPr lang="en-US" sz="2000" b="1" dirty="0" smtClean="0">
                <a:solidFill>
                  <a:schemeClr val="tx1">
                    <a:lumMod val="75000"/>
                    <a:lumOff val="25000"/>
                  </a:schemeClr>
                </a:solidFill>
                <a:latin typeface="Arial Narrow" pitchFamily="34" charset="0"/>
              </a:rPr>
              <a:t> Technology Increases Wax Crude Production</a:t>
            </a:r>
            <a:endParaRPr lang="en-US" sz="2000" b="1" dirty="0" smtClean="0">
              <a:solidFill>
                <a:schemeClr val="tx1">
                  <a:lumMod val="75000"/>
                  <a:lumOff val="25000"/>
                </a:schemeClr>
              </a:solidFill>
              <a:latin typeface="Arial Narrow" pitchFamily="34" charset="0"/>
              <a:cs typeface="Arial" pitchFamily="34" charset="0"/>
            </a:endParaRPr>
          </a:p>
        </p:txBody>
      </p:sp>
      <p:sp>
        <p:nvSpPr>
          <p:cNvPr id="23" name="Slide Number Placeholder 15"/>
          <p:cNvSpPr>
            <a:spLocks noGrp="1"/>
          </p:cNvSpPr>
          <p:nvPr>
            <p:ph type="sldNum" sz="quarter" idx="12"/>
          </p:nvPr>
        </p:nvSpPr>
        <p:spPr>
          <a:xfrm>
            <a:off x="68157" y="9491365"/>
            <a:ext cx="974037" cy="464641"/>
          </a:xfrm>
        </p:spPr>
        <p:txBody>
          <a:bodyPr/>
          <a:lstStyle/>
          <a:p>
            <a:fld id="{47A5D357-6D99-412A-943B-9478DBAD72E5}" type="slidenum">
              <a:rPr lang="en-US" sz="2000" smtClean="0">
                <a:solidFill>
                  <a:schemeClr val="bg1"/>
                </a:solidFill>
                <a:latin typeface="Arial Narrow" pitchFamily="34" charset="0"/>
              </a:rPr>
              <a:pPr/>
              <a:t>9</a:t>
            </a:fld>
            <a:endParaRPr lang="en-US" sz="2000" dirty="0">
              <a:solidFill>
                <a:schemeClr val="bg1"/>
              </a:solidFill>
              <a:latin typeface="Arial Narrow" pitchFamily="34" charset="0"/>
            </a:endParaRPr>
          </a:p>
        </p:txBody>
      </p:sp>
      <p:sp>
        <p:nvSpPr>
          <p:cNvPr id="25" name="Rectangle 24"/>
          <p:cNvSpPr/>
          <p:nvPr/>
        </p:nvSpPr>
        <p:spPr>
          <a:xfrm>
            <a:off x="1126549" y="9831407"/>
            <a:ext cx="3116045" cy="276999"/>
          </a:xfrm>
          <a:prstGeom prst="rect">
            <a:avLst/>
          </a:prstGeom>
        </p:spPr>
        <p:txBody>
          <a:bodyPr wrap="none">
            <a:spAutoFit/>
          </a:bodyPr>
          <a:lstStyle/>
          <a:p>
            <a:r>
              <a:rPr lang="en-US" sz="1200" dirty="0" smtClean="0">
                <a:solidFill>
                  <a:schemeClr val="tx1">
                    <a:lumMod val="50000"/>
                    <a:lumOff val="50000"/>
                  </a:schemeClr>
                </a:solidFill>
                <a:latin typeface="Arial Narrow" pitchFamily="34" charset="0"/>
              </a:rPr>
              <a:t>© Uintah Gateway, LLC 2013 - All Rights Reserved.</a:t>
            </a:r>
            <a:endParaRPr lang="en-US" sz="1200" dirty="0">
              <a:solidFill>
                <a:schemeClr val="tx1">
                  <a:lumMod val="50000"/>
                  <a:lumOff val="50000"/>
                </a:schemeClr>
              </a:solidFill>
              <a:latin typeface="Arial Narrow" pitchFamily="34" charset="0"/>
            </a:endParaRPr>
          </a:p>
        </p:txBody>
      </p:sp>
      <p:sp>
        <p:nvSpPr>
          <p:cNvPr id="26" name="Date Placeholder 10"/>
          <p:cNvSpPr>
            <a:spLocks noGrp="1"/>
          </p:cNvSpPr>
          <p:nvPr>
            <p:ph type="dt" sz="half" idx="10"/>
          </p:nvPr>
        </p:nvSpPr>
        <p:spPr>
          <a:xfrm>
            <a:off x="1058757" y="9567565"/>
            <a:ext cx="1431237" cy="388441"/>
          </a:xfrm>
        </p:spPr>
        <p:txBody>
          <a:bodyPr/>
          <a:lstStyle/>
          <a:p>
            <a:fld id="{81FF7E69-D116-4C94-85CF-B57FDD63B280}" type="datetime1">
              <a:rPr lang="en-US" sz="1200" smtClean="0">
                <a:latin typeface="Arial Narrow" pitchFamily="34" charset="0"/>
              </a:rPr>
              <a:pPr/>
              <a:t>9/12/2013</a:t>
            </a:fld>
            <a:endParaRPr lang="en-US" sz="1200" dirty="0">
              <a:latin typeface="Arial Narrow"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fade">
                                      <p:cBhvr>
                                        <p:cTn id="7" dur="1000"/>
                                        <p:tgtEl>
                                          <p:spTgt spid="105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50"/>
                                        </p:tgtEl>
                                        <p:attrNameLst>
                                          <p:attrName>style.visibility</p:attrName>
                                        </p:attrNameLst>
                                      </p:cBhvr>
                                      <p:to>
                                        <p:strVal val="visible"/>
                                      </p:to>
                                    </p:set>
                                    <p:animEffect transition="in" filter="fade">
                                      <p:cBhvr>
                                        <p:cTn id="11" dur="2000"/>
                                        <p:tgtEl>
                                          <p:spTgt spid="1050"/>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1049"/>
                                        </p:tgtEl>
                                        <p:attrNameLst>
                                          <p:attrName>style.visibility</p:attrName>
                                        </p:attrNameLst>
                                      </p:cBhvr>
                                      <p:to>
                                        <p:strVal val="visible"/>
                                      </p:to>
                                    </p:set>
                                    <p:animEffect transition="in" filter="wipe(up)">
                                      <p:cBhvr>
                                        <p:cTn id="15" dur="1000"/>
                                        <p:tgtEl>
                                          <p:spTgt spid="1049"/>
                                        </p:tgtEl>
                                      </p:cBhvr>
                                    </p:animEffect>
                                  </p:childTnLst>
                                </p:cTn>
                              </p:par>
                            </p:childTnLst>
                          </p:cTn>
                        </p:par>
                        <p:par>
                          <p:cTn id="16" fill="hold">
                            <p:stCondLst>
                              <p:cond delay="4000"/>
                            </p:stCondLst>
                            <p:childTnLst>
                              <p:par>
                                <p:cTn id="17" presetID="22" presetClass="entr" presetSubtype="1" fill="hold" nodeType="afterEffect">
                                  <p:stCondLst>
                                    <p:cond delay="0"/>
                                  </p:stCondLst>
                                  <p:childTnLst>
                                    <p:set>
                                      <p:cBhvr>
                                        <p:cTn id="18" dur="1" fill="hold">
                                          <p:stCondLst>
                                            <p:cond delay="0"/>
                                          </p:stCondLst>
                                        </p:cTn>
                                        <p:tgtEl>
                                          <p:spTgt spid="1048"/>
                                        </p:tgtEl>
                                        <p:attrNameLst>
                                          <p:attrName>style.visibility</p:attrName>
                                        </p:attrNameLst>
                                      </p:cBhvr>
                                      <p:to>
                                        <p:strVal val="visible"/>
                                      </p:to>
                                    </p:set>
                                    <p:animEffect transition="in" filter="wipe(up)">
                                      <p:cBhvr>
                                        <p:cTn id="19" dur="500"/>
                                        <p:tgtEl>
                                          <p:spTgt spid="1048"/>
                                        </p:tgtEl>
                                      </p:cBhvr>
                                    </p:animEffect>
                                  </p:childTnLst>
                                </p:cTn>
                              </p:par>
                            </p:childTnLst>
                          </p:cTn>
                        </p:par>
                        <p:par>
                          <p:cTn id="20" fill="hold">
                            <p:stCondLst>
                              <p:cond delay="4500"/>
                            </p:stCondLst>
                            <p:childTnLst>
                              <p:par>
                                <p:cTn id="21" presetID="22" presetClass="entr" presetSubtype="1" fill="hold" nodeType="afterEffect">
                                  <p:stCondLst>
                                    <p:cond delay="0"/>
                                  </p:stCondLst>
                                  <p:childTnLst>
                                    <p:set>
                                      <p:cBhvr>
                                        <p:cTn id="22" dur="1" fill="hold">
                                          <p:stCondLst>
                                            <p:cond delay="0"/>
                                          </p:stCondLst>
                                        </p:cTn>
                                        <p:tgtEl>
                                          <p:spTgt spid="1046"/>
                                        </p:tgtEl>
                                        <p:attrNameLst>
                                          <p:attrName>style.visibility</p:attrName>
                                        </p:attrNameLst>
                                      </p:cBhvr>
                                      <p:to>
                                        <p:strVal val="visible"/>
                                      </p:to>
                                    </p:set>
                                    <p:animEffect transition="in" filter="wipe(up)">
                                      <p:cBhvr>
                                        <p:cTn id="23" dur="1000"/>
                                        <p:tgtEl>
                                          <p:spTgt spid="1046"/>
                                        </p:tgtEl>
                                      </p:cBhvr>
                                    </p:animEffect>
                                  </p:childTnLst>
                                </p:cTn>
                              </p:par>
                            </p:childTnLst>
                          </p:cTn>
                        </p:par>
                        <p:par>
                          <p:cTn id="24" fill="hold">
                            <p:stCondLst>
                              <p:cond delay="5500"/>
                            </p:stCondLst>
                            <p:childTnLst>
                              <p:par>
                                <p:cTn id="25" presetID="22" presetClass="entr" presetSubtype="8" fill="hold" nodeType="afterEffect">
                                  <p:stCondLst>
                                    <p:cond delay="0"/>
                                  </p:stCondLst>
                                  <p:childTnLst>
                                    <p:set>
                                      <p:cBhvr>
                                        <p:cTn id="26" dur="1" fill="hold">
                                          <p:stCondLst>
                                            <p:cond delay="0"/>
                                          </p:stCondLst>
                                        </p:cTn>
                                        <p:tgtEl>
                                          <p:spTgt spid="1052"/>
                                        </p:tgtEl>
                                        <p:attrNameLst>
                                          <p:attrName>style.visibility</p:attrName>
                                        </p:attrNameLst>
                                      </p:cBhvr>
                                      <p:to>
                                        <p:strVal val="visible"/>
                                      </p:to>
                                    </p:set>
                                    <p:animEffect transition="in" filter="wipe(left)">
                                      <p:cBhvr>
                                        <p:cTn id="27" dur="1000"/>
                                        <p:tgtEl>
                                          <p:spTgt spid="1052"/>
                                        </p:tgtEl>
                                      </p:cBhvr>
                                    </p:animEffect>
                                  </p:childTnLst>
                                </p:cTn>
                              </p:par>
                            </p:childTnLst>
                          </p:cTn>
                        </p:par>
                        <p:par>
                          <p:cTn id="28" fill="hold">
                            <p:stCondLst>
                              <p:cond delay="6500"/>
                            </p:stCondLst>
                            <p:childTnLst>
                              <p:par>
                                <p:cTn id="29" presetID="22" presetClass="entr" presetSubtype="8" fill="hold" nodeType="afterEffect">
                                  <p:stCondLst>
                                    <p:cond delay="0"/>
                                  </p:stCondLst>
                                  <p:childTnLst>
                                    <p:set>
                                      <p:cBhvr>
                                        <p:cTn id="30" dur="1" fill="hold">
                                          <p:stCondLst>
                                            <p:cond delay="0"/>
                                          </p:stCondLst>
                                        </p:cTn>
                                        <p:tgtEl>
                                          <p:spTgt spid="1044"/>
                                        </p:tgtEl>
                                        <p:attrNameLst>
                                          <p:attrName>style.visibility</p:attrName>
                                        </p:attrNameLst>
                                      </p:cBhvr>
                                      <p:to>
                                        <p:strVal val="visible"/>
                                      </p:to>
                                    </p:set>
                                    <p:animEffect transition="in" filter="wipe(left)">
                                      <p:cBhvr>
                                        <p:cTn id="31" dur="200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66368</TotalTime>
  <Words>2378</Words>
  <Application>Microsoft Office PowerPoint</Application>
  <PresentationFormat>Custom</PresentationFormat>
  <Paragraphs>582</Paragraphs>
  <Slides>63</Slides>
  <Notes>53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5" baseType="lpstr">
      <vt:lpstr>Office Theme</vt:lpstr>
      <vt:lpstr>Image</vt:lpstr>
      <vt:lpstr>Slide 1</vt:lpstr>
      <vt:lpstr>Slide 2</vt:lpstr>
      <vt:lpstr>Slide 3</vt:lpstr>
      <vt:lpstr>Slide 4</vt:lpstr>
      <vt:lpstr>Slide 5</vt:lpstr>
      <vt:lpstr>Slide 6</vt:lpstr>
      <vt:lpstr>Historic Differential Below WTI</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Vince</dc:creator>
  <cp:lastModifiedBy>Alan Flake</cp:lastModifiedBy>
  <cp:revision>3121</cp:revision>
  <dcterms:created xsi:type="dcterms:W3CDTF">2012-01-14T14:56:15Z</dcterms:created>
  <dcterms:modified xsi:type="dcterms:W3CDTF">2013-09-13T03:39:41Z</dcterms:modified>
</cp:coreProperties>
</file>