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handoutMasterIdLst>
    <p:handoutMasterId r:id="rId46"/>
  </p:handoutMasterIdLst>
  <p:sldIdLst>
    <p:sldId id="256" r:id="rId2"/>
    <p:sldId id="261" r:id="rId3"/>
    <p:sldId id="262" r:id="rId4"/>
    <p:sldId id="555" r:id="rId5"/>
    <p:sldId id="426" r:id="rId6"/>
    <p:sldId id="534" r:id="rId7"/>
    <p:sldId id="535" r:id="rId8"/>
    <p:sldId id="467" r:id="rId9"/>
    <p:sldId id="468" r:id="rId10"/>
    <p:sldId id="466" r:id="rId11"/>
    <p:sldId id="475" r:id="rId12"/>
    <p:sldId id="519" r:id="rId13"/>
    <p:sldId id="507" r:id="rId14"/>
    <p:sldId id="556" r:id="rId15"/>
    <p:sldId id="545" r:id="rId16"/>
    <p:sldId id="541" r:id="rId17"/>
    <p:sldId id="552" r:id="rId18"/>
    <p:sldId id="542" r:id="rId19"/>
    <p:sldId id="520" r:id="rId20"/>
    <p:sldId id="553" r:id="rId21"/>
    <p:sldId id="539" r:id="rId22"/>
    <p:sldId id="540" r:id="rId23"/>
    <p:sldId id="543" r:id="rId24"/>
    <p:sldId id="483" r:id="rId25"/>
    <p:sldId id="495" r:id="rId26"/>
    <p:sldId id="489" r:id="rId27"/>
    <p:sldId id="523" r:id="rId28"/>
    <p:sldId id="524" r:id="rId29"/>
    <p:sldId id="527" r:id="rId30"/>
    <p:sldId id="490" r:id="rId31"/>
    <p:sldId id="492" r:id="rId32"/>
    <p:sldId id="493" r:id="rId33"/>
    <p:sldId id="496" r:id="rId34"/>
    <p:sldId id="498" r:id="rId35"/>
    <p:sldId id="497" r:id="rId36"/>
    <p:sldId id="499" r:id="rId37"/>
    <p:sldId id="500" r:id="rId38"/>
    <p:sldId id="502" r:id="rId39"/>
    <p:sldId id="479" r:id="rId40"/>
    <p:sldId id="257" r:id="rId41"/>
    <p:sldId id="259" r:id="rId42"/>
    <p:sldId id="487" r:id="rId43"/>
    <p:sldId id="510"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07F772-6C92-4155-9D5B-4B2DE6EEBA89}">
          <p14:sldIdLst>
            <p14:sldId id="256"/>
            <p14:sldId id="261"/>
            <p14:sldId id="262"/>
            <p14:sldId id="555"/>
            <p14:sldId id="426"/>
            <p14:sldId id="534"/>
            <p14:sldId id="535"/>
            <p14:sldId id="467"/>
            <p14:sldId id="468"/>
            <p14:sldId id="466"/>
            <p14:sldId id="475"/>
            <p14:sldId id="519"/>
            <p14:sldId id="507"/>
            <p14:sldId id="556"/>
            <p14:sldId id="545"/>
            <p14:sldId id="541"/>
            <p14:sldId id="552"/>
            <p14:sldId id="542"/>
            <p14:sldId id="520"/>
            <p14:sldId id="553"/>
            <p14:sldId id="539"/>
            <p14:sldId id="540"/>
            <p14:sldId id="543"/>
            <p14:sldId id="483"/>
            <p14:sldId id="495"/>
            <p14:sldId id="489"/>
            <p14:sldId id="523"/>
            <p14:sldId id="524"/>
            <p14:sldId id="527"/>
            <p14:sldId id="490"/>
            <p14:sldId id="492"/>
            <p14:sldId id="493"/>
            <p14:sldId id="496"/>
            <p14:sldId id="498"/>
            <p14:sldId id="497"/>
            <p14:sldId id="499"/>
            <p14:sldId id="500"/>
            <p14:sldId id="502"/>
            <p14:sldId id="479"/>
            <p14:sldId id="257"/>
            <p14:sldId id="259"/>
            <p14:sldId id="487"/>
            <p14:sldId id="510"/>
          </p14:sldIdLst>
        </p14:section>
      </p14:sectionLst>
    </p:ext>
    <p:ext uri="{EFAFB233-063F-42B5-8137-9DF3F51BA10A}">
      <p15:sldGuideLst xmlns:p15="http://schemas.microsoft.com/office/powerpoint/2012/main">
        <p15:guide id="2" pos="2159" userDrawn="1">
          <p15:clr>
            <a:srgbClr val="A4A3A4"/>
          </p15:clr>
        </p15:guide>
        <p15:guide id="3" orient="horz" pos="2160" userDrawn="1">
          <p15:clr>
            <a:srgbClr val="A4A3A4"/>
          </p15:clr>
        </p15:guide>
        <p15:guide id="4" orient="horz" pos="3836" userDrawn="1">
          <p15:clr>
            <a:srgbClr val="A4A3A4"/>
          </p15:clr>
        </p15:guide>
        <p15:guide id="5" orient="horz" pos="1207" userDrawn="1">
          <p15:clr>
            <a:srgbClr val="A4A3A4"/>
          </p15:clr>
        </p15:guide>
        <p15:guide id="6" orient="horz" pos="3929" userDrawn="1">
          <p15:clr>
            <a:srgbClr val="A4A3A4"/>
          </p15:clr>
        </p15:guide>
        <p15:guide id="7" pos="227" userDrawn="1">
          <p15:clr>
            <a:srgbClr val="A4A3A4"/>
          </p15:clr>
        </p15:guide>
        <p15:guide id="8" pos="55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F9B"/>
    <a:srgbClr val="66FF33"/>
    <a:srgbClr val="7F8080"/>
    <a:srgbClr val="4B254C"/>
    <a:srgbClr val="FBB161"/>
    <a:srgbClr val="265B3F"/>
    <a:srgbClr val="FFE694"/>
    <a:srgbClr val="8F7890"/>
    <a:srgbClr val="103C68"/>
    <a:srgbClr val="C846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48D8D-2592-4D36-8BCA-CF58A03317E7}">
  <a:tblStyle styleId="{4F348D8D-2592-4D36-8BCA-CF58A03317E7}" styleName="IHSM Table Style">
    <a:wholeTbl>
      <a:tcTxStyle>
        <a:fontRef idx="minor"/>
        <a:schemeClr val="dk1"/>
      </a:tcTxStyle>
      <a:tcStyle>
        <a:tcBdr>
          <a:left>
            <a:ln>
              <a:noFill/>
            </a:ln>
          </a:left>
          <a:right>
            <a:ln>
              <a:noFill/>
            </a:ln>
          </a:right>
          <a:top>
            <a:ln>
              <a:noFill/>
            </a:ln>
          </a:top>
          <a:bottom>
            <a:ln>
              <a:noFill/>
            </a:ln>
          </a:bottom>
          <a:insideH>
            <a:ln>
              <a:noFill/>
            </a:ln>
          </a:insideH>
          <a:insideV>
            <a:ln>
              <a:noFill/>
            </a:ln>
          </a:insideV>
        </a:tcBdr>
      </a:tcStyle>
    </a:wholeTbl>
    <a:band1H>
      <a:tcTxStyle>
        <a:schemeClr val="dk1"/>
      </a:tcTxStyle>
      <a:tcStyle>
        <a:tcBdr/>
      </a:tcStyle>
    </a:band1H>
    <a:band2H>
      <a:tcStyle>
        <a:tcBdr/>
      </a:tcStyle>
    </a:band2H>
    <a:band1V>
      <a:tcStyle>
        <a:tcBdr/>
      </a:tcStyle>
    </a:band1V>
    <a:band2V>
      <a:tcStyle>
        <a:tcBdr/>
      </a:tcStyle>
    </a:band2V>
    <a:lastRow>
      <a:tcStyle>
        <a:tcBdr/>
      </a:tcStyle>
    </a:lastRow>
    <a:firstRow>
      <a:tcTxStyle>
        <a:fontRef idx="major"/>
        <a:schemeClr val="bg1"/>
      </a:tcTxStyle>
      <a:tcStyle>
        <a:tcBdr/>
        <a:fill>
          <a:solidFill>
            <a:srgbClr val="7F8080"/>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40" autoAdjust="0"/>
    <p:restoredTop sz="95470"/>
  </p:normalViewPr>
  <p:slideViewPr>
    <p:cSldViewPr showGuides="1">
      <p:cViewPr varScale="1">
        <p:scale>
          <a:sx n="86" d="100"/>
          <a:sy n="86" d="100"/>
        </p:scale>
        <p:origin x="1258" y="58"/>
      </p:cViewPr>
      <p:guideLst>
        <p:guide pos="2159"/>
        <p:guide orient="horz" pos="2160"/>
        <p:guide orient="horz" pos="3836"/>
        <p:guide orient="horz" pos="1207"/>
        <p:guide orient="horz" pos="3929"/>
        <p:guide pos="227"/>
        <p:guide pos="5533"/>
      </p:guideLst>
    </p:cSldViewPr>
  </p:slideViewPr>
  <p:notesTextViewPr>
    <p:cViewPr>
      <p:scale>
        <a:sx n="1" d="1"/>
        <a:sy n="1" d="1"/>
      </p:scale>
      <p:origin x="0" y="0"/>
    </p:cViewPr>
  </p:notesTextViewPr>
  <p:notesViewPr>
    <p:cSldViewPr showGuides="1">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ephanie.Newton\AppData\Local\Microsoft\Windows\INetCache\Content.Outlook\RCD16SRX\Ataleoftwocities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R:\YearEnd\2007\18Ma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Salt Lake City, UT E-10</c:v>
                </c:pt>
              </c:strCache>
            </c:strRef>
          </c:tx>
          <c:spPr>
            <a:ln w="34925" cap="rnd">
              <a:solidFill>
                <a:srgbClr val="0070C0"/>
              </a:solidFill>
              <a:round/>
            </a:ln>
            <a:effectLst/>
          </c:spPr>
          <c:marker>
            <c:symbol val="square"/>
            <c:size val="6"/>
            <c:spPr>
              <a:solidFill>
                <a:srgbClr val="0070C0"/>
              </a:solidFill>
              <a:ln w="9525">
                <a:solidFill>
                  <a:srgbClr val="0070C0">
                    <a:alpha val="95000"/>
                  </a:srgbClr>
                </a:solidFill>
              </a:ln>
              <a:effectLst/>
            </c:spPr>
          </c:marker>
          <c:cat>
            <c:numRef>
              <c:f>Sheet1!$A$3:$A$61</c:f>
              <c:numCache>
                <c:formatCode>mm/dd/yyyy</c:formatCode>
                <c:ptCount val="59"/>
                <c:pt idx="0">
                  <c:v>43101</c:v>
                </c:pt>
                <c:pt idx="1">
                  <c:v>43108</c:v>
                </c:pt>
                <c:pt idx="2">
                  <c:v>43115</c:v>
                </c:pt>
                <c:pt idx="3">
                  <c:v>43122</c:v>
                </c:pt>
                <c:pt idx="4">
                  <c:v>43129</c:v>
                </c:pt>
                <c:pt idx="5">
                  <c:v>43136</c:v>
                </c:pt>
                <c:pt idx="6">
                  <c:v>43143</c:v>
                </c:pt>
                <c:pt idx="7">
                  <c:v>43150</c:v>
                </c:pt>
                <c:pt idx="8">
                  <c:v>43157</c:v>
                </c:pt>
                <c:pt idx="9">
                  <c:v>43164</c:v>
                </c:pt>
                <c:pt idx="10">
                  <c:v>43171</c:v>
                </c:pt>
                <c:pt idx="11">
                  <c:v>43178</c:v>
                </c:pt>
                <c:pt idx="12">
                  <c:v>43185</c:v>
                </c:pt>
                <c:pt idx="13">
                  <c:v>43192</c:v>
                </c:pt>
                <c:pt idx="14">
                  <c:v>43199</c:v>
                </c:pt>
                <c:pt idx="15">
                  <c:v>43206</c:v>
                </c:pt>
                <c:pt idx="16">
                  <c:v>43213</c:v>
                </c:pt>
                <c:pt idx="17">
                  <c:v>43220</c:v>
                </c:pt>
                <c:pt idx="18">
                  <c:v>43227</c:v>
                </c:pt>
                <c:pt idx="19">
                  <c:v>43234</c:v>
                </c:pt>
                <c:pt idx="20">
                  <c:v>43241</c:v>
                </c:pt>
                <c:pt idx="21">
                  <c:v>43248</c:v>
                </c:pt>
                <c:pt idx="22">
                  <c:v>43255</c:v>
                </c:pt>
                <c:pt idx="23">
                  <c:v>43262</c:v>
                </c:pt>
                <c:pt idx="24">
                  <c:v>43269</c:v>
                </c:pt>
                <c:pt idx="25">
                  <c:v>43276</c:v>
                </c:pt>
                <c:pt idx="26">
                  <c:v>43283</c:v>
                </c:pt>
                <c:pt idx="27">
                  <c:v>43290</c:v>
                </c:pt>
                <c:pt idx="28">
                  <c:v>43297</c:v>
                </c:pt>
                <c:pt idx="29">
                  <c:v>43304</c:v>
                </c:pt>
                <c:pt idx="30">
                  <c:v>43311</c:v>
                </c:pt>
                <c:pt idx="31">
                  <c:v>43318</c:v>
                </c:pt>
                <c:pt idx="32">
                  <c:v>43325</c:v>
                </c:pt>
                <c:pt idx="33">
                  <c:v>43332</c:v>
                </c:pt>
                <c:pt idx="34">
                  <c:v>43339</c:v>
                </c:pt>
                <c:pt idx="35">
                  <c:v>43346</c:v>
                </c:pt>
                <c:pt idx="36">
                  <c:v>43353</c:v>
                </c:pt>
                <c:pt idx="37">
                  <c:v>43360</c:v>
                </c:pt>
                <c:pt idx="38">
                  <c:v>43367</c:v>
                </c:pt>
                <c:pt idx="39">
                  <c:v>43374</c:v>
                </c:pt>
                <c:pt idx="40">
                  <c:v>43381</c:v>
                </c:pt>
                <c:pt idx="41">
                  <c:v>43388</c:v>
                </c:pt>
                <c:pt idx="42">
                  <c:v>43395</c:v>
                </c:pt>
                <c:pt idx="43">
                  <c:v>43402</c:v>
                </c:pt>
                <c:pt idx="44">
                  <c:v>43409</c:v>
                </c:pt>
                <c:pt idx="45">
                  <c:v>43416</c:v>
                </c:pt>
                <c:pt idx="46">
                  <c:v>43423</c:v>
                </c:pt>
                <c:pt idx="47">
                  <c:v>43430</c:v>
                </c:pt>
                <c:pt idx="48">
                  <c:v>43437</c:v>
                </c:pt>
                <c:pt idx="49">
                  <c:v>43444</c:v>
                </c:pt>
                <c:pt idx="50">
                  <c:v>43451</c:v>
                </c:pt>
                <c:pt idx="51">
                  <c:v>43458</c:v>
                </c:pt>
                <c:pt idx="52">
                  <c:v>43465</c:v>
                </c:pt>
                <c:pt idx="53">
                  <c:v>43472</c:v>
                </c:pt>
                <c:pt idx="54">
                  <c:v>43479</c:v>
                </c:pt>
                <c:pt idx="55">
                  <c:v>43486</c:v>
                </c:pt>
                <c:pt idx="56">
                  <c:v>43493</c:v>
                </c:pt>
                <c:pt idx="57">
                  <c:v>43500</c:v>
                </c:pt>
                <c:pt idx="58">
                  <c:v>43507</c:v>
                </c:pt>
              </c:numCache>
            </c:numRef>
          </c:cat>
          <c:val>
            <c:numRef>
              <c:f>Sheet1!$B$3:$B$61</c:f>
              <c:numCache>
                <c:formatCode>0.00</c:formatCode>
                <c:ptCount val="59"/>
                <c:pt idx="0">
                  <c:v>183.15</c:v>
                </c:pt>
                <c:pt idx="1">
                  <c:v>187.94</c:v>
                </c:pt>
                <c:pt idx="2">
                  <c:v>176.38</c:v>
                </c:pt>
                <c:pt idx="3">
                  <c:v>176.67</c:v>
                </c:pt>
                <c:pt idx="4">
                  <c:v>192.5</c:v>
                </c:pt>
                <c:pt idx="5">
                  <c:v>188.37</c:v>
                </c:pt>
                <c:pt idx="6">
                  <c:v>171.73</c:v>
                </c:pt>
                <c:pt idx="7">
                  <c:v>168.1</c:v>
                </c:pt>
                <c:pt idx="8">
                  <c:v>162.79</c:v>
                </c:pt>
                <c:pt idx="9">
                  <c:v>166.16</c:v>
                </c:pt>
                <c:pt idx="10">
                  <c:v>187.56</c:v>
                </c:pt>
                <c:pt idx="11">
                  <c:v>208.54</c:v>
                </c:pt>
                <c:pt idx="12">
                  <c:v>218.23</c:v>
                </c:pt>
                <c:pt idx="13">
                  <c:v>233.24</c:v>
                </c:pt>
                <c:pt idx="14">
                  <c:v>245.34</c:v>
                </c:pt>
                <c:pt idx="15">
                  <c:v>248.07</c:v>
                </c:pt>
                <c:pt idx="16">
                  <c:v>247.54</c:v>
                </c:pt>
                <c:pt idx="17">
                  <c:v>248.35</c:v>
                </c:pt>
                <c:pt idx="18">
                  <c:v>246.19</c:v>
                </c:pt>
                <c:pt idx="19">
                  <c:v>245.39</c:v>
                </c:pt>
                <c:pt idx="20">
                  <c:v>246.69</c:v>
                </c:pt>
                <c:pt idx="21">
                  <c:v>253.37</c:v>
                </c:pt>
                <c:pt idx="22">
                  <c:v>256.67</c:v>
                </c:pt>
                <c:pt idx="23">
                  <c:v>253.17</c:v>
                </c:pt>
                <c:pt idx="24">
                  <c:v>246.67</c:v>
                </c:pt>
                <c:pt idx="25">
                  <c:v>241.33</c:v>
                </c:pt>
                <c:pt idx="26">
                  <c:v>237.17</c:v>
                </c:pt>
                <c:pt idx="27">
                  <c:v>235.67</c:v>
                </c:pt>
                <c:pt idx="28">
                  <c:v>233.67</c:v>
                </c:pt>
                <c:pt idx="29">
                  <c:v>240.67</c:v>
                </c:pt>
                <c:pt idx="30">
                  <c:v>252.67</c:v>
                </c:pt>
                <c:pt idx="31">
                  <c:v>262.5</c:v>
                </c:pt>
                <c:pt idx="32">
                  <c:v>268.5</c:v>
                </c:pt>
                <c:pt idx="33">
                  <c:v>264.83</c:v>
                </c:pt>
                <c:pt idx="34">
                  <c:v>247</c:v>
                </c:pt>
                <c:pt idx="35">
                  <c:v>235.67</c:v>
                </c:pt>
                <c:pt idx="36">
                  <c:v>225.75</c:v>
                </c:pt>
                <c:pt idx="37">
                  <c:v>209.3</c:v>
                </c:pt>
                <c:pt idx="38">
                  <c:v>203.09</c:v>
                </c:pt>
                <c:pt idx="39">
                  <c:v>211.03</c:v>
                </c:pt>
                <c:pt idx="40">
                  <c:v>230.11</c:v>
                </c:pt>
                <c:pt idx="41">
                  <c:v>234.51</c:v>
                </c:pt>
                <c:pt idx="42">
                  <c:v>232.57</c:v>
                </c:pt>
                <c:pt idx="43">
                  <c:v>231.1</c:v>
                </c:pt>
                <c:pt idx="44">
                  <c:v>227.67</c:v>
                </c:pt>
                <c:pt idx="45">
                  <c:v>221.14</c:v>
                </c:pt>
                <c:pt idx="46">
                  <c:v>216.1</c:v>
                </c:pt>
                <c:pt idx="47">
                  <c:v>205.97</c:v>
                </c:pt>
                <c:pt idx="48">
                  <c:v>193.52</c:v>
                </c:pt>
                <c:pt idx="49">
                  <c:v>179.34</c:v>
                </c:pt>
                <c:pt idx="50">
                  <c:v>170.13</c:v>
                </c:pt>
                <c:pt idx="51">
                  <c:v>167.93</c:v>
                </c:pt>
                <c:pt idx="52">
                  <c:v>165.66</c:v>
                </c:pt>
                <c:pt idx="53">
                  <c:v>157.31</c:v>
                </c:pt>
                <c:pt idx="54">
                  <c:v>142.87</c:v>
                </c:pt>
                <c:pt idx="55">
                  <c:v>140.72</c:v>
                </c:pt>
                <c:pt idx="56">
                  <c:v>137.97999999999999</c:v>
                </c:pt>
                <c:pt idx="57">
                  <c:v>139.13999999999999</c:v>
                </c:pt>
                <c:pt idx="58">
                  <c:v>142.43</c:v>
                </c:pt>
              </c:numCache>
            </c:numRef>
          </c:val>
          <c:smooth val="0"/>
          <c:extLst>
            <c:ext xmlns:c16="http://schemas.microsoft.com/office/drawing/2014/chart" uri="{C3380CC4-5D6E-409C-BE32-E72D297353CC}">
              <c16:uniqueId val="{00000000-B655-43A8-A858-85DF63B6D107}"/>
            </c:ext>
          </c:extLst>
        </c:ser>
        <c:ser>
          <c:idx val="1"/>
          <c:order val="1"/>
          <c:tx>
            <c:strRef>
              <c:f>Sheet1!$C$2</c:f>
              <c:strCache>
                <c:ptCount val="1"/>
                <c:pt idx="0">
                  <c:v>Seattle, WA E-10</c:v>
                </c:pt>
              </c:strCache>
            </c:strRef>
          </c:tx>
          <c:spPr>
            <a:ln w="34925" cap="rnd">
              <a:solidFill>
                <a:srgbClr val="00B050"/>
              </a:solidFill>
              <a:round/>
            </a:ln>
            <a:effectLst/>
          </c:spPr>
          <c:marker>
            <c:symbol val="square"/>
            <c:size val="5"/>
            <c:spPr>
              <a:solidFill>
                <a:srgbClr val="00B050"/>
              </a:solidFill>
              <a:ln w="9525">
                <a:solidFill>
                  <a:srgbClr val="00B050"/>
                </a:solidFill>
              </a:ln>
              <a:effectLst/>
            </c:spPr>
          </c:marker>
          <c:cat>
            <c:numRef>
              <c:f>Sheet1!$A$3:$A$61</c:f>
              <c:numCache>
                <c:formatCode>mm/dd/yyyy</c:formatCode>
                <c:ptCount val="59"/>
                <c:pt idx="0">
                  <c:v>43101</c:v>
                </c:pt>
                <c:pt idx="1">
                  <c:v>43108</c:v>
                </c:pt>
                <c:pt idx="2">
                  <c:v>43115</c:v>
                </c:pt>
                <c:pt idx="3">
                  <c:v>43122</c:v>
                </c:pt>
                <c:pt idx="4">
                  <c:v>43129</c:v>
                </c:pt>
                <c:pt idx="5">
                  <c:v>43136</c:v>
                </c:pt>
                <c:pt idx="6">
                  <c:v>43143</c:v>
                </c:pt>
                <c:pt idx="7">
                  <c:v>43150</c:v>
                </c:pt>
                <c:pt idx="8">
                  <c:v>43157</c:v>
                </c:pt>
                <c:pt idx="9">
                  <c:v>43164</c:v>
                </c:pt>
                <c:pt idx="10">
                  <c:v>43171</c:v>
                </c:pt>
                <c:pt idx="11">
                  <c:v>43178</c:v>
                </c:pt>
                <c:pt idx="12">
                  <c:v>43185</c:v>
                </c:pt>
                <c:pt idx="13">
                  <c:v>43192</c:v>
                </c:pt>
                <c:pt idx="14">
                  <c:v>43199</c:v>
                </c:pt>
                <c:pt idx="15">
                  <c:v>43206</c:v>
                </c:pt>
                <c:pt idx="16">
                  <c:v>43213</c:v>
                </c:pt>
                <c:pt idx="17">
                  <c:v>43220</c:v>
                </c:pt>
                <c:pt idx="18">
                  <c:v>43227</c:v>
                </c:pt>
                <c:pt idx="19">
                  <c:v>43234</c:v>
                </c:pt>
                <c:pt idx="20">
                  <c:v>43241</c:v>
                </c:pt>
                <c:pt idx="21">
                  <c:v>43248</c:v>
                </c:pt>
                <c:pt idx="22">
                  <c:v>43255</c:v>
                </c:pt>
                <c:pt idx="23">
                  <c:v>43262</c:v>
                </c:pt>
                <c:pt idx="24">
                  <c:v>43269</c:v>
                </c:pt>
                <c:pt idx="25">
                  <c:v>43276</c:v>
                </c:pt>
                <c:pt idx="26">
                  <c:v>43283</c:v>
                </c:pt>
                <c:pt idx="27">
                  <c:v>43290</c:v>
                </c:pt>
                <c:pt idx="28">
                  <c:v>43297</c:v>
                </c:pt>
                <c:pt idx="29">
                  <c:v>43304</c:v>
                </c:pt>
                <c:pt idx="30">
                  <c:v>43311</c:v>
                </c:pt>
                <c:pt idx="31">
                  <c:v>43318</c:v>
                </c:pt>
                <c:pt idx="32">
                  <c:v>43325</c:v>
                </c:pt>
                <c:pt idx="33">
                  <c:v>43332</c:v>
                </c:pt>
                <c:pt idx="34">
                  <c:v>43339</c:v>
                </c:pt>
                <c:pt idx="35">
                  <c:v>43346</c:v>
                </c:pt>
                <c:pt idx="36">
                  <c:v>43353</c:v>
                </c:pt>
                <c:pt idx="37">
                  <c:v>43360</c:v>
                </c:pt>
                <c:pt idx="38">
                  <c:v>43367</c:v>
                </c:pt>
                <c:pt idx="39">
                  <c:v>43374</c:v>
                </c:pt>
                <c:pt idx="40">
                  <c:v>43381</c:v>
                </c:pt>
                <c:pt idx="41">
                  <c:v>43388</c:v>
                </c:pt>
                <c:pt idx="42">
                  <c:v>43395</c:v>
                </c:pt>
                <c:pt idx="43">
                  <c:v>43402</c:v>
                </c:pt>
                <c:pt idx="44">
                  <c:v>43409</c:v>
                </c:pt>
                <c:pt idx="45">
                  <c:v>43416</c:v>
                </c:pt>
                <c:pt idx="46">
                  <c:v>43423</c:v>
                </c:pt>
                <c:pt idx="47">
                  <c:v>43430</c:v>
                </c:pt>
                <c:pt idx="48">
                  <c:v>43437</c:v>
                </c:pt>
                <c:pt idx="49">
                  <c:v>43444</c:v>
                </c:pt>
                <c:pt idx="50">
                  <c:v>43451</c:v>
                </c:pt>
                <c:pt idx="51">
                  <c:v>43458</c:v>
                </c:pt>
                <c:pt idx="52">
                  <c:v>43465</c:v>
                </c:pt>
                <c:pt idx="53">
                  <c:v>43472</c:v>
                </c:pt>
                <c:pt idx="54">
                  <c:v>43479</c:v>
                </c:pt>
                <c:pt idx="55">
                  <c:v>43486</c:v>
                </c:pt>
                <c:pt idx="56">
                  <c:v>43493</c:v>
                </c:pt>
                <c:pt idx="57">
                  <c:v>43500</c:v>
                </c:pt>
                <c:pt idx="58">
                  <c:v>43507</c:v>
                </c:pt>
              </c:numCache>
            </c:numRef>
          </c:cat>
          <c:val>
            <c:numRef>
              <c:f>Sheet1!$C$3:$C$61</c:f>
              <c:numCache>
                <c:formatCode>0.00</c:formatCode>
                <c:ptCount val="59"/>
                <c:pt idx="0">
                  <c:v>184.22</c:v>
                </c:pt>
                <c:pt idx="1">
                  <c:v>188.6</c:v>
                </c:pt>
                <c:pt idx="2">
                  <c:v>186.59</c:v>
                </c:pt>
                <c:pt idx="3">
                  <c:v>196.08</c:v>
                </c:pt>
                <c:pt idx="4">
                  <c:v>201.71</c:v>
                </c:pt>
                <c:pt idx="5">
                  <c:v>190.36</c:v>
                </c:pt>
                <c:pt idx="6">
                  <c:v>187.22</c:v>
                </c:pt>
                <c:pt idx="7">
                  <c:v>195.58</c:v>
                </c:pt>
                <c:pt idx="8">
                  <c:v>199.98</c:v>
                </c:pt>
                <c:pt idx="9">
                  <c:v>203.46</c:v>
                </c:pt>
                <c:pt idx="10">
                  <c:v>211.45</c:v>
                </c:pt>
                <c:pt idx="11">
                  <c:v>220.3</c:v>
                </c:pt>
                <c:pt idx="12">
                  <c:v>220.35</c:v>
                </c:pt>
                <c:pt idx="13">
                  <c:v>217.93</c:v>
                </c:pt>
                <c:pt idx="14">
                  <c:v>222.54</c:v>
                </c:pt>
                <c:pt idx="15">
                  <c:v>226.25</c:v>
                </c:pt>
                <c:pt idx="16">
                  <c:v>230.71</c:v>
                </c:pt>
                <c:pt idx="17">
                  <c:v>234.41</c:v>
                </c:pt>
                <c:pt idx="18">
                  <c:v>239.77</c:v>
                </c:pt>
                <c:pt idx="19">
                  <c:v>238.87</c:v>
                </c:pt>
                <c:pt idx="20">
                  <c:v>243.09</c:v>
                </c:pt>
                <c:pt idx="21">
                  <c:v>237.49</c:v>
                </c:pt>
                <c:pt idx="22">
                  <c:v>230.27</c:v>
                </c:pt>
                <c:pt idx="23">
                  <c:v>225.71</c:v>
                </c:pt>
                <c:pt idx="24">
                  <c:v>224.13</c:v>
                </c:pt>
                <c:pt idx="25">
                  <c:v>234.54</c:v>
                </c:pt>
                <c:pt idx="26">
                  <c:v>236.06</c:v>
                </c:pt>
                <c:pt idx="27">
                  <c:v>228.47</c:v>
                </c:pt>
                <c:pt idx="28">
                  <c:v>220.46</c:v>
                </c:pt>
                <c:pt idx="29">
                  <c:v>222.55</c:v>
                </c:pt>
                <c:pt idx="30">
                  <c:v>220.93</c:v>
                </c:pt>
                <c:pt idx="31">
                  <c:v>218.09</c:v>
                </c:pt>
                <c:pt idx="32">
                  <c:v>216.28</c:v>
                </c:pt>
                <c:pt idx="33">
                  <c:v>220.84</c:v>
                </c:pt>
                <c:pt idx="34">
                  <c:v>230.09</c:v>
                </c:pt>
                <c:pt idx="35">
                  <c:v>225.84</c:v>
                </c:pt>
                <c:pt idx="36">
                  <c:v>224.74</c:v>
                </c:pt>
                <c:pt idx="37">
                  <c:v>226.14</c:v>
                </c:pt>
                <c:pt idx="38">
                  <c:v>233.48</c:v>
                </c:pt>
                <c:pt idx="39">
                  <c:v>242.16</c:v>
                </c:pt>
                <c:pt idx="40">
                  <c:v>250.71</c:v>
                </c:pt>
                <c:pt idx="41">
                  <c:v>239.36</c:v>
                </c:pt>
                <c:pt idx="42">
                  <c:v>234.94</c:v>
                </c:pt>
                <c:pt idx="43">
                  <c:v>224.62</c:v>
                </c:pt>
                <c:pt idx="44">
                  <c:v>208.46</c:v>
                </c:pt>
                <c:pt idx="45">
                  <c:v>187.62</c:v>
                </c:pt>
                <c:pt idx="46">
                  <c:v>193.68</c:v>
                </c:pt>
                <c:pt idx="47">
                  <c:v>185.45</c:v>
                </c:pt>
                <c:pt idx="48">
                  <c:v>178.63</c:v>
                </c:pt>
                <c:pt idx="49">
                  <c:v>170.4</c:v>
                </c:pt>
                <c:pt idx="50">
                  <c:v>181.77</c:v>
                </c:pt>
                <c:pt idx="51">
                  <c:v>166.32</c:v>
                </c:pt>
                <c:pt idx="52">
                  <c:v>157.11000000000001</c:v>
                </c:pt>
                <c:pt idx="53">
                  <c:v>156.49</c:v>
                </c:pt>
                <c:pt idx="54">
                  <c:v>158.87</c:v>
                </c:pt>
                <c:pt idx="55">
                  <c:v>158.47999999999999</c:v>
                </c:pt>
                <c:pt idx="56">
                  <c:v>156.76</c:v>
                </c:pt>
                <c:pt idx="57">
                  <c:v>162.09</c:v>
                </c:pt>
                <c:pt idx="58">
                  <c:v>152.84</c:v>
                </c:pt>
              </c:numCache>
            </c:numRef>
          </c:val>
          <c:smooth val="0"/>
          <c:extLst>
            <c:ext xmlns:c16="http://schemas.microsoft.com/office/drawing/2014/chart" uri="{C3380CC4-5D6E-409C-BE32-E72D297353CC}">
              <c16:uniqueId val="{00000001-B655-43A8-A858-85DF63B6D107}"/>
            </c:ext>
          </c:extLst>
        </c:ser>
        <c:dLbls>
          <c:showLegendKey val="0"/>
          <c:showVal val="0"/>
          <c:showCatName val="0"/>
          <c:showSerName val="0"/>
          <c:showPercent val="0"/>
          <c:showBubbleSize val="0"/>
        </c:dLbls>
        <c:marker val="1"/>
        <c:smooth val="0"/>
        <c:axId val="180252560"/>
        <c:axId val="180252888"/>
      </c:lineChart>
      <c:dateAx>
        <c:axId val="180252560"/>
        <c:scaling>
          <c:orientation val="minMax"/>
        </c:scaling>
        <c:delete val="0"/>
        <c:axPos val="b"/>
        <c:numFmt formatCode="mm/d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ource Sans Pro" panose="020B0503030403020204" pitchFamily="34" charset="0"/>
                <a:ea typeface="+mn-ea"/>
                <a:cs typeface="+mn-cs"/>
              </a:defRPr>
            </a:pPr>
            <a:endParaRPr lang="en-US"/>
          </a:p>
        </c:txPr>
        <c:crossAx val="180252888"/>
        <c:crosses val="autoZero"/>
        <c:auto val="1"/>
        <c:lblOffset val="100"/>
        <c:baseTimeUnit val="days"/>
      </c:dateAx>
      <c:valAx>
        <c:axId val="180252888"/>
        <c:scaling>
          <c:orientation val="minMax"/>
          <c:max val="275"/>
          <c:min val="12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ource Sans Pro" panose="020B0503030403020204" pitchFamily="34" charset="0"/>
                <a:ea typeface="+mn-ea"/>
                <a:cs typeface="+mn-cs"/>
              </a:defRPr>
            </a:pPr>
            <a:endParaRPr lang="en-US"/>
          </a:p>
        </c:txPr>
        <c:crossAx val="180252560"/>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Source Sans Pro" panose="020B0503030403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Source Sans Pro" panose="020B0503030403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b="1">
                <a:solidFill>
                  <a:sysClr val="windowText" lastClr="000000"/>
                </a:solidFill>
              </a:rPr>
              <a:t>Gasoline Demand</a:t>
            </a:r>
          </a:p>
        </c:rich>
      </c:tx>
      <c:overlay val="0"/>
      <c:spPr>
        <a:noFill/>
        <a:ln>
          <a:noFill/>
        </a:ln>
        <a:effectLst/>
      </c:spPr>
    </c:title>
    <c:autoTitleDeleted val="0"/>
    <c:plotArea>
      <c:layout>
        <c:manualLayout>
          <c:layoutTarget val="inner"/>
          <c:xMode val="edge"/>
          <c:yMode val="edge"/>
          <c:x val="9.9773986585010188E-2"/>
          <c:y val="0.15351881014873142"/>
          <c:w val="0.88788033440264413"/>
          <c:h val="0.76418489355497232"/>
        </c:manualLayout>
      </c:layout>
      <c:barChart>
        <c:barDir val="col"/>
        <c:grouping val="clustered"/>
        <c:varyColors val="0"/>
        <c:ser>
          <c:idx val="0"/>
          <c:order val="0"/>
          <c:tx>
            <c:strRef>
              <c:f>Liquid_Fuels!$B$5</c:f>
              <c:strCache>
                <c:ptCount val="1"/>
                <c:pt idx="0">
                  <c:v>Gasoline Demand</c:v>
                </c:pt>
              </c:strCache>
            </c:strRef>
          </c:tx>
          <c:spPr>
            <a:solidFill>
              <a:srgbClr val="00B050"/>
            </a:solidFill>
            <a:ln>
              <a:noFill/>
            </a:ln>
            <a:effectLst/>
          </c:spPr>
          <c:invertIfNegative val="0"/>
          <c:cat>
            <c:numRef>
              <c:f>Liquid_Fuels!$A$6:$A$27</c:f>
              <c:numCache>
                <c:formatCode>General</c:formatCode>
                <c:ptCount val="22"/>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numCache>
            </c:numRef>
          </c:cat>
          <c:val>
            <c:numRef>
              <c:f>Liquid_Fuels!$B$6:$B$27</c:f>
              <c:numCache>
                <c:formatCode>General</c:formatCode>
                <c:ptCount val="22"/>
                <c:pt idx="0">
                  <c:v>8936.7389999999996</c:v>
                </c:pt>
                <c:pt idx="1">
                  <c:v>9181.4979999999996</c:v>
                </c:pt>
                <c:pt idx="2">
                  <c:v>9264.6470000000008</c:v>
                </c:pt>
                <c:pt idx="3">
                  <c:v>9265.4740000000002</c:v>
                </c:pt>
                <c:pt idx="4">
                  <c:v>9219.7990000000009</c:v>
                </c:pt>
                <c:pt idx="5">
                  <c:v>9098.0650000000005</c:v>
                </c:pt>
                <c:pt idx="6">
                  <c:v>8972.7010000000009</c:v>
                </c:pt>
                <c:pt idx="7">
                  <c:v>8803.9670000000006</c:v>
                </c:pt>
                <c:pt idx="8">
                  <c:v>8626.768</c:v>
                </c:pt>
                <c:pt idx="9">
                  <c:v>8446.3810000000012</c:v>
                </c:pt>
                <c:pt idx="10">
                  <c:v>8264.68</c:v>
                </c:pt>
                <c:pt idx="11">
                  <c:v>8076.2550000000001</c:v>
                </c:pt>
                <c:pt idx="12">
                  <c:v>7897.3690000000006</c:v>
                </c:pt>
                <c:pt idx="13">
                  <c:v>7733.4769999999999</c:v>
                </c:pt>
                <c:pt idx="14">
                  <c:v>7589.5510000000004</c:v>
                </c:pt>
                <c:pt idx="15">
                  <c:v>7461.5109999999995</c:v>
                </c:pt>
                <c:pt idx="16">
                  <c:v>7350.3450000000003</c:v>
                </c:pt>
                <c:pt idx="17">
                  <c:v>7250.1030000000001</c:v>
                </c:pt>
                <c:pt idx="18">
                  <c:v>7162.018</c:v>
                </c:pt>
                <c:pt idx="19">
                  <c:v>7084.2759999999998</c:v>
                </c:pt>
                <c:pt idx="20">
                  <c:v>7018.2860000000001</c:v>
                </c:pt>
                <c:pt idx="21">
                  <c:v>6963.6680000000006</c:v>
                </c:pt>
              </c:numCache>
            </c:numRef>
          </c:val>
          <c:extLst>
            <c:ext xmlns:c16="http://schemas.microsoft.com/office/drawing/2014/chart" uri="{C3380CC4-5D6E-409C-BE32-E72D297353CC}">
              <c16:uniqueId val="{00000000-E005-4EBF-8C27-3F654B19CAA2}"/>
            </c:ext>
          </c:extLst>
        </c:ser>
        <c:dLbls>
          <c:showLegendKey val="0"/>
          <c:showVal val="0"/>
          <c:showCatName val="0"/>
          <c:showSerName val="0"/>
          <c:showPercent val="0"/>
          <c:showBubbleSize val="0"/>
        </c:dLbls>
        <c:gapWidth val="219"/>
        <c:overlap val="-27"/>
        <c:axId val="184535296"/>
        <c:axId val="184797056"/>
      </c:barChart>
      <c:catAx>
        <c:axId val="184535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4797056"/>
        <c:crosses val="autoZero"/>
        <c:auto val="1"/>
        <c:lblAlgn val="ctr"/>
        <c:lblOffset val="100"/>
        <c:noMultiLvlLbl val="0"/>
      </c:catAx>
      <c:valAx>
        <c:axId val="184797056"/>
        <c:scaling>
          <c:orientation val="minMax"/>
          <c:min val="5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solidFill>
                      <a:sysClr val="windowText" lastClr="000000"/>
                    </a:solidFill>
                  </a:rPr>
                  <a:t>Thousand Barrels per Day</a:t>
                </a:r>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45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Sheet2!$A$2:$A$52</cx:f>
        <cx:nf>Sheet2!A1</cx:nf>
        <cx:lvl ptCount="51" name="State">
          <cx:pt idx="0">Alaska</cx:pt>
          <cx:pt idx="1">Alabama</cx:pt>
          <cx:pt idx="2">Arkansas</cx:pt>
          <cx:pt idx="3">Arizona</cx:pt>
          <cx:pt idx="4">California</cx:pt>
          <cx:pt idx="5">Colorado</cx:pt>
          <cx:pt idx="6">Connecticut</cx:pt>
          <cx:pt idx="7">District of Columbia</cx:pt>
          <cx:pt idx="8">Delaware</cx:pt>
          <cx:pt idx="9">Florida</cx:pt>
          <cx:pt idx="10">Georgia</cx:pt>
          <cx:pt idx="11">Hawaii</cx:pt>
          <cx:pt idx="12">Iowa</cx:pt>
          <cx:pt idx="13">Idaho</cx:pt>
          <cx:pt idx="14">Illinois</cx:pt>
          <cx:pt idx="15">Indiana</cx:pt>
          <cx:pt idx="16">Kansas</cx:pt>
          <cx:pt idx="17">Kentucky</cx:pt>
          <cx:pt idx="18">Louisiana</cx:pt>
          <cx:pt idx="19">Massachusetts</cx:pt>
          <cx:pt idx="20">Maryland</cx:pt>
          <cx:pt idx="21">Maine</cx:pt>
          <cx:pt idx="22">Michigan</cx:pt>
          <cx:pt idx="23">Minnesota</cx:pt>
          <cx:pt idx="24">Missouri</cx:pt>
          <cx:pt idx="25">Mississippi</cx:pt>
          <cx:pt idx="26">Montana</cx:pt>
          <cx:pt idx="27">North Carolina</cx:pt>
          <cx:pt idx="28">North Dakota</cx:pt>
          <cx:pt idx="29">Nebraska</cx:pt>
          <cx:pt idx="30">New Hampshire</cx:pt>
          <cx:pt idx="31">New Jersey</cx:pt>
          <cx:pt idx="32">New Mexico</cx:pt>
          <cx:pt idx="33">Nevada</cx:pt>
          <cx:pt idx="34">New York</cx:pt>
          <cx:pt idx="35">Ohio</cx:pt>
          <cx:pt idx="36">Oklahoma</cx:pt>
          <cx:pt idx="37">Oregon</cx:pt>
          <cx:pt idx="38">Pennsylvania</cx:pt>
          <cx:pt idx="39">Rhode Island</cx:pt>
          <cx:pt idx="40">South Carolina</cx:pt>
          <cx:pt idx="41">South Dakota</cx:pt>
          <cx:pt idx="42">Tennessee</cx:pt>
          <cx:pt idx="43">Texas</cx:pt>
          <cx:pt idx="44">Utah</cx:pt>
          <cx:pt idx="45">Virginia</cx:pt>
          <cx:pt idx="46">Vermont</cx:pt>
          <cx:pt idx="47">Washington</cx:pt>
          <cx:pt idx="48">Wisconsin</cx:pt>
          <cx:pt idx="49">West Virginia</cx:pt>
          <cx:pt idx="50">Wyoming</cx:pt>
        </cx:lvl>
      </cx:strDim>
      <cx:numDim type="colorVal">
        <cx:f>Sheet2!$F$2:$F$52</cx:f>
        <cx:nf>Sheet2!F1</cx:nf>
        <cx:lvl ptCount="51" formatCode="0.0" name="2018 Margin">
          <cx:pt idx="0">43.5</cx:pt>
          <cx:pt idx="1">17.399999999999999</cx:pt>
          <cx:pt idx="2">16.300000000000001</cx:pt>
          <cx:pt idx="3">12.1</cx:pt>
          <cx:pt idx="4">43.799999999999997</cx:pt>
          <cx:pt idx="5">22</cx:pt>
          <cx:pt idx="6">34.100000000000001</cx:pt>
          <cx:pt idx="7">54.600000000000001</cx:pt>
          <cx:pt idx="8">10.199999999999999</cx:pt>
          <cx:pt idx="9">18.699999999999999</cx:pt>
          <cx:pt idx="10">19.199999999999999</cx:pt>
          <cx:pt idx="11">38.600000000000001</cx:pt>
          <cx:pt idx="12">21.300000000000001</cx:pt>
          <cx:pt idx="13">24.199999999999999</cx:pt>
          <cx:pt idx="14">24</cx:pt>
          <cx:pt idx="15">17.300000000000001</cx:pt>
          <cx:pt idx="16">20.199999999999999</cx:pt>
          <cx:pt idx="17">20.600000000000001</cx:pt>
          <cx:pt idx="18">19.600000000000001</cx:pt>
          <cx:pt idx="19">35.200000000000003</cx:pt>
          <cx:pt idx="20">21.699999999999999</cx:pt>
          <cx:pt idx="21">24.199999999999999</cx:pt>
          <cx:pt idx="22">27.5</cx:pt>
          <cx:pt idx="23">23.300000000000001</cx:pt>
          <cx:pt idx="24">17.800000000000001</cx:pt>
          <cx:pt idx="25">18.300000000000001</cx:pt>
          <cx:pt idx="26">27.100000000000001</cx:pt>
          <cx:pt idx="27">18.300000000000001</cx:pt>
          <cx:pt idx="28">37.299999999999997</cx:pt>
          <cx:pt idx="29">25.199999999999999</cx:pt>
          <cx:pt idx="30">29.699999999999999</cx:pt>
          <cx:pt idx="31">26.899999999999999</cx:pt>
          <cx:pt idx="32">24.199999999999999</cx:pt>
          <cx:pt idx="33">20.899999999999999</cx:pt>
          <cx:pt idx="34">30.899999999999999</cx:pt>
          <cx:pt idx="35">21.199999999999999</cx:pt>
          <cx:pt idx="36">22.800000000000001</cx:pt>
          <cx:pt idx="37">46.100000000000001</cx:pt>
          <cx:pt idx="38">22.899999999999999</cx:pt>
          <cx:pt idx="39">30.199999999999999</cx:pt>
          <cx:pt idx="40">19.399999999999999</cx:pt>
          <cx:pt idx="41">30.899999999999999</cx:pt>
          <cx:pt idx="42">19.800000000000001</cx:pt>
          <cx:pt idx="43">16.399999999999999</cx:pt>
          <cx:pt idx="44">21.300000000000001</cx:pt>
          <cx:pt idx="45">23.800000000000001</cx:pt>
          <cx:pt idx="46">33.100000000000001</cx:pt>
          <cx:pt idx="47">42.100000000000001</cx:pt>
          <cx:pt idx="48">22.300000000000001</cx:pt>
          <cx:pt idx="49">27.300000000000001</cx:pt>
          <cx:pt idx="50">29.800000000000001</cx:pt>
        </cx:lvl>
      </cx:numDim>
    </cx:data>
  </cx:chartData>
  <cx:chart>
    <cx:plotArea>
      <cx:plotAreaRegion>
        <cx:plotSurface>
          <cx:spPr>
            <a:noFill/>
            <a:ln>
              <a:noFill/>
            </a:ln>
          </cx:spPr>
        </cx:plotSurface>
        <cx:series layoutId="regionMap" uniqueId="{ED683A82-E7B6-4D6A-AFB4-D336BE503125}">
          <cx:tx>
            <cx:txData>
              <cx:f>Sheet2!$F$1</cx:f>
              <cx:v>2018 Margin</cx:v>
            </cx:txData>
          </cx:tx>
          <cx:dataLabels>
            <cx:txPr>
              <a:bodyPr spcFirstLastPara="1" vertOverflow="ellipsis" horzOverflow="overflow" wrap="square" lIns="0" tIns="0" rIns="0" bIns="0" anchor="ctr" anchorCtr="1"/>
              <a:lstStyle/>
              <a:p>
                <a:pPr algn="ctr" rtl="0">
                  <a:defRPr b="1">
                    <a:latin typeface="Source Sans Pro" panose="020B0503030403020204" pitchFamily="34" charset="0"/>
                    <a:ea typeface="Source Sans Pro" panose="020B0503030403020204" pitchFamily="34" charset="0"/>
                    <a:cs typeface="Source Sans Pro" panose="020B0503030403020204" pitchFamily="34" charset="0"/>
                  </a:defRPr>
                </a:pPr>
                <a:endParaRPr lang="en-US" sz="850" b="1" i="0" u="none" strike="noStrike" baseline="0">
                  <a:solidFill>
                    <a:sysClr val="windowText" lastClr="000000">
                      <a:lumMod val="65000"/>
                      <a:lumOff val="35000"/>
                    </a:sysClr>
                  </a:solidFill>
                  <a:latin typeface="Source Sans Pro" panose="020B0503030403020204" pitchFamily="34" charset="0"/>
                </a:endParaRPr>
              </a:p>
            </cx:txPr>
            <cx:dataLabel idx="0">
              <cx:txPr>
                <a:bodyPr spcFirstLastPara="1" vertOverflow="ellipsis" horzOverflow="overflow" wrap="square" lIns="0" tIns="0" rIns="0" bIns="0" anchor="ctr" anchorCtr="1"/>
                <a:lstStyle/>
                <a:p>
                  <a:pPr algn="ctr" rtl="0">
                    <a:defRPr baseline="0">
                      <a:solidFill>
                        <a:schemeClr val="bg1"/>
                      </a:solidFill>
                    </a:defRPr>
                  </a:pPr>
                  <a:r>
                    <a:rPr lang="en-US" sz="850" b="1" i="0" u="none" strike="noStrike" baseline="0">
                      <a:solidFill>
                        <a:schemeClr val="bg1"/>
                      </a:solidFill>
                      <a:latin typeface="Source Sans Pro" panose="020B0503030403020204" pitchFamily="34" charset="0"/>
                    </a:rPr>
                    <a:t>43.5</a:t>
                  </a:r>
                </a:p>
              </cx:txPr>
            </cx:dataLabel>
            <cx:dataLabel idx="4">
              <cx:txPr>
                <a:bodyPr spcFirstLastPara="1" vertOverflow="ellipsis" horzOverflow="overflow" wrap="square" lIns="0" tIns="0" rIns="0" bIns="0" anchor="ctr" anchorCtr="1"/>
                <a:lstStyle/>
                <a:p>
                  <a:pPr algn="ctr" rtl="0">
                    <a:defRPr baseline="0">
                      <a:solidFill>
                        <a:schemeClr val="bg1"/>
                      </a:solidFill>
                    </a:defRPr>
                  </a:pPr>
                  <a:r>
                    <a:rPr lang="en-US" sz="850" b="1" i="0" u="none" strike="noStrike" baseline="0">
                      <a:solidFill>
                        <a:schemeClr val="bg1"/>
                      </a:solidFill>
                      <a:latin typeface="Source Sans Pro" panose="020B0503030403020204" pitchFamily="34" charset="0"/>
                    </a:rPr>
                    <a:t>43.8</a:t>
                  </a:r>
                </a:p>
              </cx:txPr>
            </cx:dataLabel>
            <cx:dataLabel idx="28">
              <cx:txPr>
                <a:bodyPr spcFirstLastPara="1" vertOverflow="ellipsis" horzOverflow="overflow" wrap="square" lIns="0" tIns="0" rIns="0" bIns="0" anchor="ctr" anchorCtr="1"/>
                <a:lstStyle/>
                <a:p>
                  <a:pPr algn="ctr" rtl="0">
                    <a:defRPr baseline="0">
                      <a:solidFill>
                        <a:schemeClr val="bg1"/>
                      </a:solidFill>
                    </a:defRPr>
                  </a:pPr>
                  <a:r>
                    <a:rPr lang="en-US" sz="850" b="1" i="0" u="none" strike="noStrike" baseline="0">
                      <a:solidFill>
                        <a:schemeClr val="bg1"/>
                      </a:solidFill>
                      <a:latin typeface="Source Sans Pro" panose="020B0503030403020204" pitchFamily="34" charset="0"/>
                    </a:rPr>
                    <a:t>37.3</a:t>
                  </a:r>
                </a:p>
              </cx:txPr>
            </cx:dataLabel>
            <cx:dataLabel idx="37">
              <cx:txPr>
                <a:bodyPr spcFirstLastPara="1" vertOverflow="ellipsis" horzOverflow="overflow" wrap="square" lIns="0" tIns="0" rIns="0" bIns="0" anchor="ctr" anchorCtr="1"/>
                <a:lstStyle/>
                <a:p>
                  <a:pPr algn="ctr" rtl="0">
                    <a:defRPr baseline="0">
                      <a:solidFill>
                        <a:schemeClr val="bg1"/>
                      </a:solidFill>
                    </a:defRPr>
                  </a:pPr>
                  <a:r>
                    <a:rPr lang="en-US" sz="850" b="1" i="0" u="none" strike="noStrike" baseline="0">
                      <a:solidFill>
                        <a:schemeClr val="bg1"/>
                      </a:solidFill>
                      <a:latin typeface="Source Sans Pro" panose="020B0503030403020204" pitchFamily="34" charset="0"/>
                    </a:rPr>
                    <a:t>46.1</a:t>
                  </a:r>
                </a:p>
              </cx:txPr>
            </cx:dataLabel>
            <cx:dataLabel idx="47">
              <cx:txPr>
                <a:bodyPr spcFirstLastPara="1" vertOverflow="ellipsis" horzOverflow="overflow" wrap="square" lIns="0" tIns="0" rIns="0" bIns="0" anchor="ctr" anchorCtr="1"/>
                <a:lstStyle/>
                <a:p>
                  <a:pPr algn="ctr" rtl="0">
                    <a:defRPr baseline="0">
                      <a:solidFill>
                        <a:schemeClr val="bg1"/>
                      </a:solidFill>
                    </a:defRPr>
                  </a:pPr>
                  <a:r>
                    <a:rPr lang="en-US" sz="850" b="1" i="0" u="none" strike="noStrike" baseline="0">
                      <a:solidFill>
                        <a:schemeClr val="bg1"/>
                      </a:solidFill>
                      <a:latin typeface="Source Sans Pro" panose="020B0503030403020204" pitchFamily="34" charset="0"/>
                    </a:rPr>
                    <a:t>42.1</a:t>
                  </a:r>
                </a:p>
              </cx:txPr>
            </cx:dataLabel>
            <cx:dataLabelHidden idx="30"/>
          </cx:dataLabels>
          <cx:dataId val="0"/>
          <cx:layoutPr>
            <cx:geography cultureLanguage="en-US" cultureRegion="US" attribution="Powered by Bing">
              <cx:geoCache provider="{E9337A44-BEBE-4D9F-B70C-5C5E7DAFC167}">
                <cx:binary>1H1pb+O40u5fafTnK49IkaJ0cOYFRrId21k76WWmvwieJCNRG7Vvv/4W6SRyFKeTF5N7AQMNNllc
TOohWcWqIvPf2+4/t/H9tvjUJXFa/ue2+/1zUFXZf377rbwN7pNtOUv4bSFK8U81uxXJb+Kff/jt
/W93xbblqf8b1hH57TbYFtV99/l//gut+ffiTNxuKy7SL/V90V/fl3Vclb/IO5j1aXuX8HTOy6rg
txX6/fMf8baMtp8/3acVr/qvfXb/++dnZT5/+m3a0otf/RRDx6r6DuqaxgwxgjCyqGlaNtWNz59i
kfoP2RqixozpBFvENJlt2jp6/O2LbQL13+6P6s327q64L0sYjvp/rPes70A+/fzpVtRpJb+YDx/v
98/fUl7d3326qbbVffn5Ey+FuyvgCjmAbzdqxL89/+b/898JAb7BhLIHy/SDvZX1ApXTbVpuoXMf
hYphzYhFGKY2xQhiOn6Oim3NDEtHDDNsExtjmb/77R0qb/fnMCqP9SaonMI3PkJU3G3M/xFFyj9w
vRhshilFuo6pjgnRbes5MgjZMxMxig1kGwZ9sV7e16fD6OzXnSDk/nGUCMHu8fc2+Uh48IyZJkAD
y8NgCMntan87s8wZrCZDtxExdNMkuvl84byjQ4exeao4AeaPs6MExhVpen9b8du6evxA/57XEDSj
zKA6opYJALxYOwzAMyxDJ8iwkAWLhzz+9m5Xe2enDgP0rPIEJPfrkYIUi2J7Jx6/0r9HCPiObVuU
YAbiACEvpQGdzihhFjIIohSzx19+xOft/rwGzmPNKTKXR4nMH0X00RIBmVm2bYM0AFzfMI3n25qN
Z8SwLBNkOGRipE9Xznv6cxiZseYEmT+ujxKZUxCT6tuof5y5H7Bm2AxWAjYMhA3GbGzDqnjGcugM
W8zEOiWESJFgsqu9p0eHsRlrTrA5/esosfmj4INIP1IaIDNsGzqzDfj+WGcvDjcIzUAIMG1gSzYj
1LYfp8XD4ebtDh1G5mkkE2D++HmUwDyePz+Jfz65Iq6Tvz9UpAamo5vIsmwTjjrGRKBmbCYPOiYF
gdrCBJbRc4z+t307DNjhVibozd3jRO8+3rbb4v7xu33AlmfPdN1CmBo6hbMOiNrPtzxGZ8RkxLQw
HIUAWH0iKMzf0aNXcHqqOcVmcZTYLEHu4XcfuOVh0BzYGCB5EKKn51MLJAWGMUYG7HcIselyekeH
DiPzVHECzPI4D0An96LwP3SXwzPY3gw4dVqg2THpC2CMGcgHlMJ6sW0Cp6PJyfQdHToMzFPFCTAn
fxzlilnBXsb5x+1loK8BLCicNxmcSxHI2M/3MjjnzCCXUtjO2IT3vN2Xw5A81psgslofJSJr0X7g
BkbwTAfWAWtAV199Kk7bsE4AJNMmUhpAtuQ9+6rPt3pzGJFdrQke6+NcIee8LEVdfOAaAbWAIbX/
1FQimFI37x9x5PGTMcsCrRsFoQCkueeYvKdHh3EZa06wOT9OxcD6bht8oL6GELADwBIAhQ3CsGBe
bF6IzIDVEGSC8MymK+WtvhyG5GEIEzzW8+Pcu+KYp4KXj/P138vGRJ8hZMCJ80EZMDXdWPYM+Awz
GdMBL4qlHPBs/3pHj14B5qnmFJvjFMHW6R3ffqg6wJ7ZsA50A1aDYREwoD1n9WAcwBZitm0gaRmA
QhNo3u7QK8g8VpwCc3GUi+ZM1Lz8YGj0mQ12G6QzsGnqVJ9uZDaagYxm69TCmB3gMO/q0mFw9qpO
4Dk7Tv7/rdoGjxP33+9nhj0zQLEJ9jTbQodMAlKHxoD1MxuBveCFwfOt3hwGZVdrgse34zTTnG/L
cnsb1OV9VX0ko8HASEBtRuGzI2KCUPx8N2NgbQNzgI1NDApOMHlOlDDv7tZhhCbVJ1CdH+fSOd8W
fbxN7z5w+YByE2Ri0LiAgGxg/YWqzAT3GnC/AY0AAhn7hSfHe3r0GkCPY5lic5yi2vmWpx+owyR0
ZiCKYVtTrgAv9DGmPcOwnRELDAMmGNSm58w3u/MaKmoUU0iOU3t5zm8D7m/Tj1sucKCxYL8ClzTY
tw5oli0KLgKwUsCkY5NDm9o7evQKME81p9gcp1bmnIMHRymq7QeCY84MYhuUmToBMZq8UM2QGYjX
oEezLNjI4HwzkZ/f1aXX0HkazRSe45ShpWJD/suyj9TTgAMNeHKCvYyCjwYGbeW+lgZOnqDBAaWZ
wXQTrNEvBIL3dek1gPbGM4Xo5iiPOecirT70/EnAlGkYxELUZjasjqkJAPw2wEZAdUsHwY3oL8zR
7+jQK+A8jmQKzHEK1BeiqIJP7rYQoLz5wP3NAE0/aG5gjYAC4IAvNAPVjUWB9+hYinIvVDfv79dh
mKb1J2hduEe5jHajmm+jj+VFDMxlJgalgQ0Gs0OeajrYoG2C4UBqgkLukQvuHDve26df4fQ4oilK
xyldX9z/XXzszQLp7Ql+UaCYZjr4Q784+dj2zELgoWtYGHY8cNKZGNfe06NX8HkayxSb4xSzL+7b
T6ttkpUB/0gvDmLMTLBrgq8neOSCSP1cWpDqA8akaZQhxpgxvfjx7k69htGzMU2BWh3nVgdAbe6L
8r5/3G7+vf5N2hMMC5QHJrh3YuPFVRAGFh4Gm6BOpEQBQsNEzSNxertPr4P0WHeK0OZoETq/7/jt
BxrhDDIDQ7QBgje4doAP21QRh3RzhnS4dmDCjQMQKx7nxgMrAnze7tHr+DzWneJzfqT4NNuPdIeS
2mvwZAdodBt0oS+uHCBkwqGIEjA8mKY5vUZ1cf9Wb17DZVdvisn3I8Wk/fSXKKLHefsBexqegYEU
uD7c9jDAk/CFUpTCHSpdungc9ieQe9pbPXoNmceaU2z+OkpsLgP+gTsZ8BpwGwSfTlAPYAxqz8m1
Q3AehDtV4HTDwBXKBq5jP86J3V72Vm8OY7KrNcHj8jglgMsoBgePD73RBodS8KO1wbsGjpzoBXex
4fqBDjpTgAXKvTyUvqdHr+DyNJYpNsd5SfeyuPfFR+qqDdjFLNCzwYVQC5xsprsYwvpM5lgmxGBF
TdbKm715BZWHelNMjvM6ztV9mpZ93Gw/9JIu7GMgiIF7M7gTgPc56GsmZxs2s0CmhqMPMeWimSqq
39urwwg9rz3B6eo4DaPXAVy2/7QuP9Y4CioCYPGgITAAKTjCTB1y4AxKKAEz3c7/9oWv53t7dRin
57UnOF2vj1IeuBH1/xvVKOx1IK0BGGCthus40xVlyRUHt6wsQBI8pV8g9f5+HcZqWn+C1s1xqkZ3
o3pUJO68AD9AuobzKLi4ERtENARuu1MzHayzGQYpD24igBv11Cv0vX36FU6PI5qidJyq0a/Ao+Dt
kvv7Rwb+7yECSwPcdINHJB5fiZgwKPBENCAfXBThaqJ8rmCi1HlXlw4jtFd1As/X47Skfr3vPvTp
FeA5JvgYgsbawIS99EQEjQIcWuFWqQ4L6OV13je78xosahRTSP48Si70ncPdqQ+V6ODZFQqGhEcl
6AtZm1kzOCLBOsFg8JF60MkNhPf06DAwY80JNt+PU5L7fl8kYA7+uL0MXHaUfQdeIjpoiYNXPUxw
6bFsMPPYFjyZM7HFvaNDryDzOJIpMMdp1f6xBftO6lcfekQFKykobGwTvru8LzUVsHdHVEAHPHjh
gS/rcVbs1Dnv69FhcPbrTvD5cZwL5wcvb0Va8o/UIIDtBt7zeHhbzYLPP/HXYeASCqDBAUkHVgRC
wv5NkXd16BV0xrFMwTnOc8+P+7L6NG7VHyVKw8U3k2B5GxeekQCvqqlpB449JrjtIlBVq5c9pnvb
u7v1CkzPRzWF6jjNCT96AU8a+o9z+d8L03BjFC6EglciBROpLt+Xer6OQLcAejjw9QXVNsgQjz/8
sMe93ZtXsHmsOEXlOAwJt798ZHF//Twr+b98XRLMb/IYKu+NwCuF1gto4B1DG667g3579Cjd3+Im
bz++3q3DGE2qPxvJ/6eHJV9/dPLpVc75ttou1HOee+9O/jpXDReeGJ1UfWAPB5fU7tut737/zEwD
pOOnV0JlG8/4Crzw8uxZsbHO/basfv+sIR3uaMNDLbDoYO8z4M7c508tbFUqC54GMcGbZ+8mcCrd
9X7/DMo+HfZKQBrOszpoXUEOLKW66vfPhgkrGMQUC1y+wb8O/CCfHlG9EnEPWvunz/GQ/pTWyZXg
aVX+/hm68flTtisn+wrmEND6gt4DzFTYAD9XAow1u91ew64DxdH/0ZMg0z1t0E7jIkhc5tf5pi3j
fEOfYjta1onYCXuexU6r4qrUi7zOq4Z50fe5s5cv21NJFQiE8w22/Hbpt/ZVFdVkWJRt/CVoWLVM
YyvdRGXgRU5Zlp2b+BZ3FZH3Q7pRQdb3kL0rVKRhNLiKrErFsv5YdK+5scyYrWKdlginqNu/mjoI
nTFz8qstCbVoL/tQe7uelRrTncTu+Hwsk6Lyhx429kKLq3XGiuak9NJikw5tsdGJGeluG3lV7Ciq
CphZPktHghYblTMEuoM06q9VbUWKG5Rs0FcVHwuqpArGkrvi8mf3fuBQ9oTmp8JalpF5Hui+U5t6
th5bUjF4Neqc6bm5DHgmNp0R5YOroioIJXFM4s6DbFL7D8Qa3gJxBrtkOyhHFCegqmSq8Ld8PMx7
k2VOZWbm4BbEyja9nGohsQJHdIwvwsCHWasmqUiywC1Qpu8KKpqqsqunpjSmmrFEFbpQ87RXNJWd
IHSaG0F0olJxa1puzSvT2aurorglV2bN2qVK7RaH7JFK7hqVSSNwOqRdtKSoN4RjE5aUjKqAt6hZ
12Bb4GG96f0Cx05SmhWsCQhS3FUblYSHByu31wzhcmSUGybioFipaNVXjvBzf42CJJ1XVto5kWXA
opJBXXa1owP6c+TVfMWsfqHo/KmEHnknOC30kwJ3YuNlptiEdhTGzpg2CmEsYjP9C3dFtlEBmI4e
YkasZxskA5URD/2Poc+sBdj+so3lh25mp2TVUbmYPE2H0OJBc2IXbKVTmmwaOFVsfFZZkbMXNfiX
jvawPPoun0cihtwg9JJNoqIWStJNm3fNmiZXpm/TZU71czWwdLDhJ1TUorUfO3GStK6wvdBNwSMz
udSY77IwNFch6W19MXafoZDNca7HjinnbiY/R9XAhFVJFRCZoWJRkp9bZWAtqc2zTcWyOHbwQKLY
0eU3ShJSLYe+/KK+QljDHFAx9Wt6rfWrjjA3REW36W3ebcIh9Z0g7fNF1zKeOKTu2o3Pc4hSWkXz
LEqpE0eYbawhZ27GM83pw7Ia3F2/0MBj+EAwQwW8weeqTilMiFa4tVfilSIphEasvOWQNekm9gbY
5KM4+Z6Vqb/cJWPZ5z4Umlt4gjiljp2Ee/7al7PPY/S73eX+siXDOsxFczJodblReSoGj2ovMInj
FSBebDTdLjYqZndZEztaXhabPNDKBTLqO6tqi9ipAgbrJNJymHgyqtLpEN4gK8qWtCHZRmuMNHZU
1AsD4FiSaJUJh8nkn8U+FhuUptkmqvwOPszgCfhaEPhFJRyzhSlNbf9PXQvKTS8DFRuT1mBnCzIE
/yhSXft/WU1nLgJRw5RgGis3Vpx4S8MfzmsUVRtFCvwKn3BTrLrI+pGRGPb7p8FaKalhsE/pTued
gzstm48j3A3TCEqYdWWfb7IK4bWenPkRDHAcpUqq8WYkyzekaZadVXgnPEa9q5OGu2rkarhMa2Aa
UhUqgsgz12QtXoXyE9Udg/0ch9Fib76q2SGi0p4bZh85RimZ/24Fy2Vs19pJEhjoZCQRklzkAaw8
XGiwAxvA4sfAH2LuMsoHV6EirLxd5npzFdJIgGBQiQ2RbFslQ10EsaPSFBHfEUMTLmwlENRaDjuY
DHQryWDa5M0yhtv3rtkY9jzDVTZncs6bndduEhYJN0ya1i2ytNsompf2P5mowiWuaXiqAjOOBqcS
Opq3QULmxkArp0bAHTtfFBsVY5YPkzSNim5dsBvU9pbDUst0RT6UmyxJOpgOel5ubBk0Xec7tt4l
C19HwL8jHMKElxN8lyZ55bmpHcDy9tHczApYagr+QgKpgqG3gJj3reXg3KauPzA0uJg12caQ87nS
9CR2ROjYleDA8eDzqcmtYmOyKky0EHpbLyzEHdYPaKMC30c/aMMbdxCw2HW5daqAcdhPR5pKiiG1
I0dFVRmVPSYVzQj94AT35qlKEeDQkaPK7aKKutfOLmqh1jUr2PfMvtGWRZmf4TQpN10POwMuO7rW
yy8Cm828rhmZExQZ80bzfVfAK+JOmybRHGcwz2IpSlZSkCpRCrsGkcRdVOXDpnLpJUPo6HFhOlJh
tWklkyl8DXqpooqogkxmq5gGUjMwDTnTxjoq2Xwxasp3jagsRVUN9abkWREeGicrzQxEE5nmspGx
pcALcwdzmrZSQPF32ULJM6pkoIRcWSeUMZWMkhZAGNOq4JjcZSdKblYlVaVYrZixTVV+TO6yJ78W
jnWoHYqTqs52PVD19nq5K7hrg+WF5/iehd0iAqYvOsn0yhaYnkp7mDRz36vKHU1l1DJXxVQwWMAy
VWEVG+uqZD3kwSamjkoQnwFjVVG4FzYMriqsEcluVXRHHdsZfwo4ou76cRy4Klf93vjzKjYW3mtx
bGvSxUmVsVzHYaew+ArLxYrkslXB8BSbJI0+sV1g8NRRGViysVxKG2NAaFIsPNrfKZJec2DvthTN
xiKTpMp4lSZEEM15HemOKmcoeWHS1u5XDubXDfXc3MzJQ4+fBqr6rkZRqk1KRXejkmVUdmGEsH2N
Qx3LUOTTdZOv7Kw1Vi3PXfUFVaA+XqtVADlDbbLUIvMmy9LSaeK6mQsl5CVNcx74CVuWUkqjUjZj
SuRT6THYEYsUeY6d5xgYk5QLx3xD1tw1qRpRaZW9I6q03sfdAqWD01pMcwJLa92s1TU4yBb2pop7
4egarRZ5wYVjFaG/ILQwhkWeMeYSQ6Mg3Eq215GhvUFdOWd9Xq4aoofzGhU67FewloiUJWslSw5K
0g4CGL9VFNzpkS4WXm2TjT3oZKNiQZ7QXYzwhp3AUX8VSO5TSvnJVlJVmJqZaxu4cPvY57qrnSIM
+3+iJL6Ow9k/SGMQubjk374MFNHUSs1tcEkcwdA1DuxiGet+p7s8sDZ6V/UnTW3RTSeDmohszSvP
Kfys2oTy1KJiSVOuwxBkhkJP9U0lg5Z5w6YsDLTwBf2b1Hq9aeQ5aAwUzQQJYW4go4dvXXJHG/J2
IUpDA0YxBG6smdRFefjnUFjWIlHs2JKcWAXlQJu1ED902IIBY/klqJSr1IdRMRWojDjzG7dqvNTl
idludgGOg1U5WEtP7Y2V2pkHqX5o5f4cqqii6im/6EloL/s2aDbSwR7OGhzG6xf9aloYyd1aVVM5
KkYDJzMADNAQVXtB8jypchWN50g4mt3ReZrmzcaz+2ZjhiQFfIPWVbQxQ8U6+anszradSErzCl8V
G4NGzgGFuaKpZIWk0mdM72JD/SUY+noZ7U4LskGVoSqretxnFxXYdJaDZLm15K4gG6abMakpFhmo
wx5cmU43OZKMdywKRkDieHpvu3uFYoOfcF4tggaOqvYgvHLV9XWzsVgMHx4M4yAcoQxOvSYv53DA
CNyWMTFvjKw+U0Gdty6ramvF9K4EpoBA6FBBnYAeygHr4LzR62y3gedND8xl3MMSpHeLrKm5U6dW
v4mNfN4aot0Y8oiGZDAm64EEiTOmVUyVUaVVMvP0eLX/Z3ueafluRdYX3A8e/lrSU/J/LrZNdZ+r
v+MzEuUfWxpT8Nip1OuXvyx0frP8Oi0g9bRPzYx/LEgqR5/+ctBE27r7k06vqGJ/mflMT/tMK/1o
nJB6TPjzMr9S006U26N+V9V7UNWaoFkFByK4bw4PasBEA03pTlMLPnygmifwqCO4wcKj9Sa48j8o
asHrErSmYHqUml35iMCDlhaBst7A8AoXqGoZ3AEAU8rj4J/hB3rpA1paA8Fo9rS08JwqtC5v5RgY
bhLALdCJljZGIfCrNqL3uSHOaaob37o8xvMsGOwT1Jj4W0tyPE+Gwj5RubqloV0uLlJjlxvH0UPu
obqqKVX4UF1kb7kvgrnfZPmpCqw4zjNnTNtdn58yGUxooT9kjwW18sxMq27lk6E4G4M4s/eTnCTa
qYhWdm4bP/wsTs4M0/ZdTSbzPtUXbRuwEwzyxw/MqrsordpLOOI7KAgWghXhMhra/ifNcjetkP2j
8TtQy4QV8CSdDWQOCg3vFDTU3qmKmZntnaaebxbOmI48ZGyaJnSiXgfezbzeqUBw8edWO6DTLkYs
X8Ifo0KnKh2Y9aUmPP3vLOLhqodN+CwcAnEWyyDwOuYCOyfuJEMlVWDyQpxFWaSVoGuCaLay/TY6
U3lx12kLP+jChe/3cMw3BusiLItm6WeedRHI2NB1nVPYVMwzdAKcsfwOR1HtqopFdBJpgXBgExQX
jQw8LYKA5b1DMziDVFXr15lDEjOZZ7lvnxhVdYH8arjwM43cIHgNcoEbz18WXUFvAj9rz/2s/JYn
iTfXA50211EUwrEtcMHiWF6DZqS6hnE0q5RzOPFLmgrkWnFsHvprlTQH7F//qpJqKKbNClSNYt12
hsgdyuv+tLWi/UDRMsy6vQxFAxn62wPmlnHRh82KoDa+LAwe3HieRk9KYiLQBJvBTVf2yGnaspuH
uK1O8qgyTsHLoN5krG1WFsr5Be1Cc5Fag7jGnWW4VIuCH1HMUqft7OY0S3N9LnAXu2Fbht9VLH6K
la3Gd7QxxgwM2pc4MBcoLkBXw1J6YgdeHbgq3aYNPfET2181qK/nzRDkjla2wQ3ronQ1FCAig/Bl
XWdlUziNloR3QdcuqjxIflZej+YB0fg5rbB35hsRmXtV7y1FTaiTZJ6PHPC1pA5MerHMYiwugj4Q
FzorxEUvg5zBQaSzi2ypMgqrDxCsG8jRgoo6Vp7dsro7z734Jw6TNgB9bq5tZDJNG+C1gg0aMEPx
E5YnDOgpWaSk+FIOa2QMySloWYzcIRFBp2EaR/68ghcRFkY7FDviLj8s0d9mlgQrllC+EIFmunWj
hdYJ1W61KunOI+YZF0lnu1bI4uF7EwP31nPuW6lj+aB8QTTrHZ9G/ZU90G4XpGQONfg+xe8sR+TF
cOIRKNrFndsR3J/EzOdfhCewg/siueWtv+rCuvtBy+KCpfkJSD7eqQpg1/NOqdxHVDJRm8mYBgAv
vSEFJUyBwrMKTDXnQUHYHNjN8Kfv6Wdmic27gA83ZKD8R2LZ7UKnXngmhiI552C72xVt0uEsJIn4
sccKD3AX9cLDM+4Cdz0x2J7hOq58IgLrkvvs2QAZSngdmIF1DyJTvOZK3Y/l4UOTZ8wKdFigt5TR
aXpadC/9IjqtW/ZD5GpVRxbEGPRvde5f57TvLhPOw2+idb2kTFxP9N4iljCrAJkDgT0sic7SuNrR
EywCw1G5lqzRaYW3UOXGak81RjrFg284qsbbv5GnxXmetulNbxVgl2xE+4XjojjzzCCcU7PKtn7U
bPzO8L8ntsbXxPKSpV9Y2bY5rbgfbctElEv4+5fWCvSN5XdNS9ZJCGeIobrp/CG9AkGYXidBfe73
rP6zpzRYDfDszQKBmPpn2uSJkxRlcJnQ0l8VPkMuKlDi2EUf/Gy8sncTXe/OGpBHb5Iov2KSXlpd
sNCTwVvnoG76MdS6q+i1HbJlX4X4xEui4CeqLtu+Y396faqtmrogC0X2G7Kuwox/822rOq3IEM29
1uc/DRzO35h9FrhmPZ998GIC7HhgJDdAwoGp+Hz2DaFhlXAdnN+FoOaLuAusK9Sj4SfRB9Ntewwy
Q+YZ1/VgASsX/U89tk1X86vybCh74zrwtR89LNglakU472MvOisMPTpLsuIhpmialVxF6eCvJnRV
tqvNrnRUuTE7NPOrwijgix9oTtH0MjzJgvoLo0Qsurpuz/QqoWdRYYWLRAz+n5UZXjK5uKlHr3J4
x+iHKooD8lC0GfBeUcFidic04yrMEvTD9HqxQBkKwD5Q+SRwNKINWXpl1e0aluSyDUnoSwXzUo9J
5Dt+HTzEnudOy2kdX3aRgBrPywmrRBtc1MS1Uls/0/phP7AztA4Ns1hP6GPZyMv0M5U0qTirusRb
8ajva2csMtZVNCrSS9zG3UpVVZmKPq2W2Pq1FuF23olo6Q1x/xWYZ+giCxV/mn3FHV5Z7d+gbzgf
Ih9U62FUOZxrcEZLOJiHqV1cI54UrkbTbyjswksc6PjbU2qwfeMb5/k33CThJZIpmadSGDjVWPJd
9Qb5C0+tjL8H9rvdrz/ljb8n88bUU89oGrN1lPHaCREPzq3MJ25HsZgnjPjniqZiYxCpDD8mrom6
h3KHCged5+2Onbs/FnuAjzBwD9tfyHB2ki92wflEXqiRh57nC7kLuIaDwtDueKjfVKCP+WKBZfW8
jLzGVSsaRILbOjWsLyD68PP8iW4BvXyiNwMHC22OeylC3IIZ394rr+iGz25jb8sL+9qu4qF2YHGj
M+9p1u5ikqYPZb4IuUkcOyh1KCgntcpWgZptKqYKAnckjmkQaFERd41bCFRCOThdzDUBQnEeR5mT
NnZ6mkuhOBGGfhLoBp+rpJ5a8ZcKhbuUkCUMz88c3iXilNOfQxW7ltfT0zivyssWt5lb8Si5zWng
hp7Z/UxATF6MJUx659FN2VjmmhlG5FTIBCFrTGfGG9IABf+mKYrysAs3deUFaWOKYlb3gsEeZN1p
foyo5lCUg/FWniIFOolrrH1ViShatTTTvmZg7bzh/bZJ2KlXhv65aRYgFT4lQb8BHQ5bb5drc1Z8
sf1+rgO/oUOOzwwS+6sy0/EZlTFD0lRM0cZckXnayVhOxVreXoMSlp+1zIYzCMHdssqL8jIa/IdA
ZYja7uBQ+EhTRUALBdKpzMho3FGnkPXgD5w8NKNKq4J21NvOr3me+XKlMDgcgpc5vMYlX+mWGOwJ
XD7Y3zS9C4w7mla+W3KOzkCn/xCYJYeZqtJVRUA6zPyFUfFyM5LyFICJeWMsBk7JhcYjchGBzTgE
y/E56WtygWWg6Dwk8cLuEXEnGSq3AzVlVWC+qGpbq9Zi4Cy+0EUTzjlO/sw7jtZU0PIS/EbKS0PG
JF0Qs1/tykYhiS5JHZ02pMHfBizsK8b4adFmxjcj6q0rmZeDj9uYV8oUIe1XIeJ+IbCWr8s2C09V
LGz7h1j8FBtzx5jfsvA0wmVx8mtswM3uxQIAnzj4S3fwh6HgbibcVX8OTsACLw57vbiLqnQoyYJl
9rIIeu08tvKrTAMvE5XakRjyBqdI637ugxOgG+/SsrTKDyPeg567WPeppZ0bSUCbk94We82oDFWW
w3uU80q0leNlReiGYtD+oji9FlmBfAcUJH0FFsPCN646nOY/Wy/z3bhK9Rs9GLpFKjTvPM/0cI15
mq8tMzDOI2CaC9SGxQ0olkO3LwP/p2wxiBg4cRVnxPOja8sIihOiZYZTtXlyC08nneRd2//Jm8Rb
DBoDrWZseleqBFhR24s4DEOnUtNVTs8OlPRnTM3ZNu8zhxp+vKyfcsaCAtfx3PCb1E1bo/xid8KJ
8y64Ibkd3OC2xnNuW+VS0Z5KVF0ezVHnXefy/EiHIF1iz+PzUiYVjccsWeY2yH5MnTj9p3QKJ7Uv
qqCiaXYYzgcUll9UxthWog6uKQZzVqlVG5IHixz8pi5qv4PzsIyBo5C4yGhKT1HuLyZ0VUJlypqq
6FiJypqFrPnUrCqh6KoY5t2uWUWaVH/ebGmLN3i29WKyUwx/agueXpDPncLfo5nw7MrkethHqQd/
BjSdw21mUzhgcYUTug7HdHhRPTlVyZx6yKFFOICtDQ6CjsqeFAytAIxbu+KqUCfbUCXH4qpJlVRN
Whm9jLGRLHlY9RecGBl2Ki+uL7JTRRlao7+IFJlloQceo3rnxMDUsTPmg9a2dhiLo5MB8f5il/3Q
CgItklMUCV0If5EVVl2BxqQuzlAo8gR8CiCqglKLvdPEX6iEDp54Z3uFx2K9zAng8tapFi/gwVpo
TpF2UXCpAwbEDA/MRbE4L9O0X2YgszsMdG/niqYCCpqFzlFRq2Vnmd4XazOoggfaWDCwq4cWFM3O
qA1vjT25Kx8Q2uAB7+l2By4TBI5fcP6HHQr+dsHz7c63h5DaWaX9HZXRogLdheFohZXPkai7ueIR
Iy+xGru7sH4qAk8zKKp4Sp+AFSQahofyiqZqDnzoLppb2Elkq5JL7dp63v7uR3nI/mEwCaIuKb8k
MmjYdaCT/GonM0jBAY7gI8W3kugqC89Ijd0OcPkSVTG9sbXGn5dEkBPfs+lNOpjhqZnj3FG5Hero
jaxAPNgHFAk0rlChHZy4LNMTJdtodlTPYc2IlUr6yf+l7MuaI9WVbn8REWKGV2qeXHZ57hdiuwcE
QkjMEr/+W6j6dHn77LtP3BcFmUpotw1CmbnWou6XTmmLLZm3QcAm/541lffbrKm8m1kyB38512ak
ehZ85LtJql+pdvg9JbS6DlY2/Jgks3fGZSb7qBx2hdP84nZb3ZcEaFcVO+jJJuAs9uvCzZbDvHMs
hpYttKP9c61JfwhbX678Ns2+teEM1qPu2zSlyyyrxSZVPV3i5UIfB6BZH22mVnHWASIzu1SuBDay
ki5Hv8A7rh+dVdz11ZpaAAv5tojPNaSuz+F8JP0sS1BNKXe3CcVi71Rb08KE3fzmIn1XDZ8mUCuc
EpdY2GzkqTcdhqZGdYNhN1dIcU+s4HunQ/WmB1Gt8S06vQmk1G9pL85BH40XRun/WAhD9HD+tu1F
VYx4HsGHHkO0bdzgSw2sH9OoIfWkPlSDSj9JKmVVSeAp/4R92oPweSrRNPR+uQOND1NBhkeUbdst
CwEnNaYZBvkUVFN9MYaT477Bx8CAq5zjqV35p6zwH4zVp9XwOOTpL1bW/cEZLHmH2qp3rXNpba3E
OAKUP5e+rrWqMorpmg4lW9ziXFPFivt0BaDY0irROscmjMfYKTNZkqXZdwHs+tmMdcyXQKiu0fby
T24pHk1x3wyS8ftsaOSdsVL8CVYllCxW125A0QS3eGFrdzFgg7r3CgV01nzEAxU91bo5jnOdxvg9
zYBR6NLoqYvkV787EmyHirxZjDbJ0v+1k/Pnrhi2jOBAzD1BD/pb85dVAR0Hl9b1UN/8+9IW1U7b
6TYQHy3AdMsqTZtdx/u7QmmmE1VRdQLIT53MkWBVuwua9g75XOvvTfBs8jEtdBK7l5KU4SkWOd/K
OKbo3o/8FBZTsAorrh7xZomTJs/5XyFXB9bLFhusEkjBgTk/Qq2LpCL+nYOa4AlF/AoVLkCvPaTH
y3oiUZQEpa7uKzS/43Da9Dx1Ejo4LP/pVHm3rDSoGdP86rkNAc3bYzQPN99QyYTYACCGTmyvYmzv
uosYgl2VNlvuKPfVLahYaun5O7+03NcuiI6pE8tLX+rxUnTpAUsge5HhOQwndsSPwo7myAzR1Og2
KYbuINrS3hpfEw/oEDkZ2VzTZjSenkrZpptbom1y85tpEmuTd/+JNS4TEVgSMKeh27Uy04fbMA1S
H3jJt5x3ztZ1M1knt9mrHVI0rIJ02vnF6J2nYFz2FVDZ7mwZV4e3zoF06mQsrDG//YMg+VoXZFzc
fCYEPZxvdq/bzYgab/NRuKRajZ0Kdm4VIP2SOnvnbuUuULvUB6F59Wo3xdUv0lTsNC2KFSpz9N0V
AK5wYELOHq+CB9vrnoPZj4+foVsZq3RTWWGFJpKm05iktbL1YVBj8Fi5In/uxNoUnrzWNoapH3k0
ovOMMco5LBs+hWX5ui5iuvr33QKUT/7rkcLaiE9Mgy6Eb08ZGvTnzFW5YwUA/+R+cIrnBYTc6GgG
K5qKda3LLrn5PNrpIXFQCL/GVGVJjnjy/D9nmdgvpon3ia4A1cd/Kay7R2pNeg/yDAqj86B9svA8
7ERuLkA9SKJrp9rWjvCuYdQN2DogbbQwPndk9tKv43oN5Uu1kKrlO1vV8VMdWGQVuBId3dmUk9ds
WRdRpB0wC12hHyhklxgTECf7PBDvZCxGJ/GU+dcTjYcHwzYtivA+i/PvBeHVgQcoOveeAiJqzln0
nIB88ZHZx/4ed/NZPjrX117bl/N6N9IHf3QAuLWy955x9tIOg7WyHYpXis7SUzCRYVn6jLyTKdsR
uw9+/D2UhXj7eHOoXw/DMldq3EQAJKPzMtC7aB5qgnIuIRRsnpLeBX7NSWJmjT1G6g7JnrezQFUh
ifHFg0/vGot1C5fqavXpvNpywk0ZAQdQU1qe3an7NkFD/qUIsE3zOIpjxmzk6G1CRquVMVunzFdu
NKaba3CZ0oVTDs3BmJlVv4U+7c9B1tgvlLULSJH87NMezUTf9R+1X+cnGdhv5i1mXOjNHZDf5udQ
xCHA9d7F0wJ9TpOQ2XwiibRRS7plare0zMwClw1MwZza3SaslIidsvMIkLwUq0/X62Jf596OKsKT
wonQctftwZ2HDALWaBjiaBJMYLWLlzeXOTJhJsKYZiBd2B7S1G436LrnSZH10cZJQ3clRJ6/BULo
JJ/0dGJjlr7E+kzDIX8jqZ8eprSqAKGC6cRAueOjJXxnTNFVhwFIyEvRFO9pG/zFbB0usyBV+xja
jc8dLQ9NOehvxp/Pfign/KM/RE19n1vulJh2qApitjKm6YmabqiZuLVNb75+6rZyIjurJe4pJVSs
8fIjaHrDvA3xHzMlPpgwtZdvzGyG2oe+Rje1U5ymfJfK2j0VcVGvMuVVK3dyo5NCGp5k41i/o3AA
0iAN0sOAyuSz7FM87Hn97jHL2xRO2a3bicj32vFOOd7sj5FH4+vp0xz25XTeW0vjx1bJW/l5cczr
yPoEf3CFLJKChy44d4BEYCdgn9vJxt8Blq7CbuFP2CVGfcbOYf+cqzSMEmTlSA7QbFyq3GpWQ4EG
lvHhQ2foYITPcS/+Flb5b2xE5pNQacUPnr5MKO6JhR1X1pI5br723Z4+krhO58l6xj6kQ4Bvx/5r
PunPFYPPmy58kWjWygpAYPXxPVVTX/5U2wy5BThiNchvMvWGBcf+60CGvGoSNwdGP7keB6nvH4YQ
bDyHBt7CN1PXADN1HRpfbooRWGc0P+vNwKvyWoiG+nu9iXBvrkzKlYpAboTVliuTkAWD+D1bDFw8
xHhUDX7B4BnMUd/2z03Y57ub/waFGP8zaeINJuIWFpPxuZjai3CqZKpY/swKtQoHPr05dolnKucW
SlyNfovHSc08EHrH4vEaZgHEfOLKchZmw4PdBVmnPrgZty7EbSf0paNxC/6ynfpi3q6M91R+7WLc
Luqo4di5RXSOVXdn+pI8Hx9si42vXuPXK68ouyP4cvHRyjRdWVbB31q3uQPHRv/VmwIxRFmyS4p3
aWLLrj4DmK4eR4fs8dbWb27r822rG/QLZtOEOYAyHaU9VIlIwQpGhYTf3+7lTPPnQSoCStF8M7uB
VFuXI8c1IWbo5hufBuK5HwXZ3/y3WHPN60Nj+eJ6vULofAF8cAPiV8kuqETbS9X68UrGfnExg8Pz
bxP39MFY6WhH9yl7M4Y5h4aps3O7uAVYBuf803VUxcj/2GLhg3f/9QC5EGaCEgCkTOay3JeshSnW
8pQK+a2jDt+jLkdPpRdnJ9VqvmBIPpZ+61ft0jj/adpMdNJ/b1tPHkyi2cXnPsiGizFY07RLJ43o
xpiW6u0TSdXlmuQyRn7WIsyOQxP5W237+SJVyh+XRdxnS7eWYjk2OtjWRf+aI/VZiZwCwDNN8dn3
RjtE/dB9Bdet2BtfMJcLCm2hF5fWG2NN2utnrB2wTeMgsQIKAWh5lcbeQ0SnlfmhuIPKA2EBXZls
ORU9fUAjexGIbHw0EY0HLoeoSrEzZg3Bxf04F3qMabull9QsHzelN1VH6allh93SXQCK9t1Ud6gz
2pSMq6y3ugWN+ipYminwFr7FMvK2Os6mRZZldCt0BQqLUvaFhu2wnFDcuWRMD0s1HxWzT4D/crLM
tj1kdox3ZI5WeknvfeqgbTIP7dxfMn4kfffGmnKyQh87PkQBC+8na3g3S0crsmk9SItv7GbMDn1X
BDtapQ9dqdqTgax1TsV2QOGnaFZiSTeDxdMHxsL2ZKxbhIG8mbP+XMNE5JnSiYsnPrmti2axc+yW
nrr0xxe3McPBoSeUqoxxWzLN+mjm0v7HbbE0R7V3GtqoCe7m51tGBTvio0F0j7wRYJjCH0/EFgDL
RKVCvY/m+KX6xUtPvSHhXS3+qnl3H5de+ivoPoZKB0BB2HIlgCD80Xb2tyqIq/eMBdmiQsNjLx0k
1I7lhiftFOGpCLvwlPut2FU2e4hY5U5LAMl/T1TRY0CxBxyINSfgCtzkanCyza00p6pyLeLhhLvg
Icqo9/3PQZkVV0/xn4N5qrPDswVY+iEgZXQCp7QHP6RBabH3rQapCJyxDQTnEiRAua5A7X3IC9/f
S6LyhPYdKRet52dLi7B4bTYHWH2ah0KfSyva1ACxHW/rX4jfxhr7Pb64Ln1De+nAQ1mBt5ztxpyV
T4h/s1Ov/+jzgCeDjWYPFCDafUiku6ob9JBC3iYmQvR2vuyahp04GHd3QerJBatDZ2dFAi9dfKnh
IJG5Hpp5MOZtaGqyGd2S7m6uPmDjxgVyfXqxm7bfoOC9QvGN3jnoRt4rdLLvI6sIkFJN4WYIPStN
RFQMa1oHZGGmvTkwV7RA5pGhkVkXmygv48QF1XNTlM20B3GxOpass9dgzODmgarXovXT8LUO/e9q
8qufkrlJGAPGl0yZ3lp1oz6YBSyF07fpUqMonkSDaB6FRRMosgQPZRvVj6Lo8xXpGVubSTfvwnNq
xWszaVyZXVmz5oDcGdMi5XjwMx8J/sg6iTpN+VwWbnmaalktpQ887rpuCV/lHO0QWqK5AsEH9FDM
oXGagc3T1yPi+CKRFZovtxhjYrkNNpGnrD1LqRMmymtyqCoUb0qo+JzWPD4P81Ht5NaCMKlXZmJk
Qm1TkB4TZC/hgqU5lpVI6TfHQedMha9ycNJDpmS7qFDiqblXTC9TRQhuXKe4mCGznvu0Tu8tFJ0v
nV+pg62bb7d5FxoHKyiDOEvjc0j7VyRUgY1COGq1KTVIS2Mm/+p8HizjwBHHfCThnW3rcYE7hX//
hwgJzux6lN6bi/TskqH+6SLJeDZW4WefrHkOOw20nOdIYVurmzXP6SBgPzmKuIdS9MV9D8zc9Xmr
SxT9FSqh1+26AR5X7XBIPQD2UsnvdGdbL37ULppmGp5Sqx0uxK52ZSmsF6/y1bF2SzsZ56hCjuGm
qKlcmdmyoO2SthLoYgkIgbm0I8ry3u76T8nBMA5i06TF75+gyFy+6TJWJC1UC45qci49D6cSf5m8
XA0BWr02eFAXM6Bfeqek8Fdd2p59A1xpWnTIaN6heD/jYa7OUvtiMzhopaZZgVdYYCE3c1h1L92h
AhTWGs8F3RnPzX0LpbbP781EyW01h5LQijeDBDdimwvirFAjbxOgS8ufLcBltkh/hjzK0SHoume/
hK7CaPfTUUnoaIAup/oFNonW8grmKXPQpabhmWRhsx+y6JPfU25xEpP44Bl3L3j5LEjpxk+m0iKi
dBHno7wYq0jDN3tI02tdxkERdDH0NRQA5hrOkHXgh1tTuTFm7gbdpshDZ2muFuhG70PHChM/Stv1
YIsCJc0YveK08Y/EQ2elgXhwMqYd/cCz9zDYLHv2XLzApMPdNclFfdJzhwvZ9KZtrPxHWLo8wRLc
P6ZTZm16qvUWKKThUk5Rn5iQgqHaAhTIt3K08BcZKMBrDh/+Rw3c+4fNJD4pFtqR6+GFgW/1/b0E
7gLXmdmxLL/lOUuCoe7vbddqL6xz2F62rE6AWuouxifD1saiX/YbY5qJyQ2/nqUse6tF3FmPfjAk
FQiJKuYMEhW3A2Ar+INLMmeFahQgAaHbtQczpNyv18Inf02W1R6qLFQygQxHeyDzYEKM6VUdzjOH
t5M/nWOuo3QDgbF/zV4NuEN8ahk4Id5D8+eJIMQFJNvX31fbkJaO3B3fnaHia57ZReLO+wl7HsyR
pCVe6znpLk0eFjvjy+dNxVj7mEAfoN2ElgslodnZszw6cXxm9MiGECmQyJCMBvb5y9HglM7Vp/4c
/f/HjU6z7vxs2pg+pQ9AcEI9FNZMWmzMzCvYwZm7mMZknoIOwh/TzN6Cb+d2YoiSL8E3M2sb/EOl
lS6IssNjJIQ4R5pt+YzuMAPq9e6Cx667QQGWPpZTXJ2D0F14Dqk/GqatBBjl7gE8DWcrGZJIGnkM
eYHrJoUagh8sTVr8tX8ErLcSXqpiL20syYFsZRKpsnrLNJZ8iypIUsxmpcInS4TVQ+WgGQd03h2+
Zcnf8lK0W2r1oBoYs5imJBhTfRqLQb+41c+CT9XbWFbVwfWi+c7GtcA0yJciIu3ezGrPWsS0agAY
JQrpBH4CczHC82xtfoKr6cVPIhqqhz6u6ks7+Hc8o/7K94t8B7qxvWxU6KOlIdP7vJgxsqzOP/Bw
vOeRcB9dUri7ILfpuvWL5lsUflhdSD++nJj29uu/3//QkvuSfKJENSs6B/gMO3G8yICjPlVvJher
phUH/CVQ2Iu8QMbWW7e0CPQ6K5f90KcHK3DTAx3qB5pl3sZYxo/OWtgkNxtsGlTeAQPbjqPHdxrc
1KSinoDImNPbCbi/7c4dfHWp60Dei6BfZE2pL8ZVCTWsB6sC73eOMBOeEz8GTQ/A4OwKQc45tnR6
NpYZVGpLkLtQVRkA+V0VDnhL4dSGG9Gn00oVgEpikwkRKNKVRx9ghFeVA5UQcf0MJF22q4uwWNBh
8LsZDgXFDWgsLc1DfH3kzaOcd2Ljec0h66GA4+O1tCniqT17aHpdB8k8J/FKv/w0QecQc0Y4n2GC
Kxl82G4agD8jwY8bILd2IDGrD92fo8bMGBuN3ihaQMntu5IxAN9zoKXIXUeC+y91AGPefLlOJqDY
jsYj8Do63UoGnZPV6LKlHgjsFd2DAWK9ZEX6zcPafzZW351LT0TP3En5AwnpGW0n68XpqToQ4uWL
xu+tF5CU8k2AUms7Ap16AQGnumCtLh5a/EEoI/6jVWCo6SigWlDUB+PjMt6IjutNWsjhYKVWf7CE
Hg5x6UQQd/ljm6NbTDRHGxNp3x1FkdkZbLW9JnEUxYs9TeWzgVEY4IQ58mhfJ0rEQJpDiypKMpSS
b3G+AAOstYoJ2wPbO9u57y+CBjsodzbNQLrMP1eefJgRvXvd+HmYdOAfn5ohTb6EFXWnkys7jkyp
d2BtQ89mqFTD7iJ9bwxUA1F2RmX5RfTONGu5cQ+idogN87n55Nko285mjJvpEHXFCStOcVFtmJRi
LO+NJQM2iwPl82pUXMzAS7S4JvCrsL34j8+TkIzrZbTgbKCnqtE/2nRwn1kgI2PJvHCfC2v6ZKHn
drVa7jjPjKWf5gaQopYovfJlBuW1vU8LsjdH3aim65HxgYfpJmQsAdCf+eH4hj0kbISdot0W9tBu
uh7bHniKvCirJETPexfVWu8U78ujE6Xg41k6vetHPq0stDovkHHLl15Fu+fKr8MkHdG3UEP+s0A+
+d2vbNzOqgMDIC8SyCAh6WibJglZxjPQO/ojr63oI6DtrxTU87cqFjE0Y2z+LMASW6YRyEj/vqD+
F3MXH22LCJJHLKpYTDH9BV7FgpRWY92Gz7RLSWLetaPs60UJAaq9KV9DAapeSELKvXn1mlmet79n
iV3+nr2da2YdX+16R8iHfzrfXM6cQB0gjP2mcfShqhVwLR2tki+MgKAH5B7J8OBAVGnuPUdFPB49
J28XyJfHZ9mkzSKLg/HZQ9LeA+xqWc7Zg/zZK2RPpr0KxdyRhYlKIVlFmauxSMIMshBQ+rqrT1Nn
i1ffF4ta1+Wm97t4lXU02IL7U2/8wQme+8m/mERQdxNNIgCeHwsI62zbjNSbrCvCZwh+XXJQpbaZ
T72tq+o9aUX17luA5kPP0j55buUcaOz4q1gEwwuE8l5MlftPKG+r36HhkNrX0ChWr2KU1hKMyfDk
RaAlL+0S3KlC9IcuptjT9TqLTg5asCe3G6MPh0+XAA/lB3HrnyFVwbsreZ/EkNF4BWsNlMggGJ5V
CBIGj53+sSwqvax7FCmI1Q2rqKbeuaqsYQ1gML1LG0k2qve6YzB64daxVLyPo5DvXUuoXTiO5BDV
tdjqAGTAOBf5plcyvJOFb62CSE/3DmDBaAGO/aUqRLks8qh7ahsHubxTjS9YuNyk58p+y0MLEhhy
tL6F0/SG/0nzHRuAUwgFuZ8+NFW8XtB9hqbNth7x3xmg33TWQtcPlaw/FKQ73u3MI8s2syH10III
aZdjYvxcdeGmAbZtrbKQvNPM39Iyok9jf1Z4uHdTrIutBFUaTCnIdaGpxb57dZ/QmvU/dR3NgpK9
fM7TMlvPGoyHrq6yU5T5fFWSOntlY/AyxlP/02LFuu99bx2Iwtlq5DQL4bL+wkXqrt2eDIcQaFYs
iJlc9w2Vjy0vsFxSl3/49bS2ZdMdmMjLRchkdEDjP7wOxgzQjcMexKdLM2FDaKZJzCHhBQ5N0PUw
nk93u6k6sPzTZUxwlHeQlyCi3DlWDAGKkTR3KcmdfR9UzjoDavEJgMcKLxyv+unS93Gi0/cKL+aF
airy4NRTtbUgYbn1rMy5t2iER68O6482axbmnCqKfvUOEc+Se2zd49Y7+C6Y2ZZdhYDwUoVydEPw
Wiz4HqvhY252H/PgzrsU42/66RHIz9+umx9dyUdjjakDUgTU1a7X+H/6zEXMv6CG8o27gAkEeeQv
QRbKnvqhbu86Ht07VkGfjCvwu32LZvKZzK4objgIlDnZmMnCjzjgZGgGGDN2NOpxwcYLSdEuWjWs
QK+7c8upOwed1T12ND9kJUMZyx7KbW377mqYq1qgThfJ4MTtuXbd/tHps09hvQbSksevLgv1VqJM
x+MRKF6njpojJCZ/D8bkTOPv5/sVtLwC9z61RXZf5HtQc1GvNC5r9L9Bwbf77ZsCPOiAAdQrM4td
hsTnAf8tQUWd4e8b9AiEESj1Omit4uHEV9tmzNunDXrtVnwSReU8o/+JZswaa63cj1O0CVB3e6jn
F/kUxxvQNn9b89zNmudMZDe/1qEF82XuFvnnmu18zT/Wn/NyZjWbsYEEUjqkaKek/Yj2Snwk7QDM
ZBToO+MxgwZYamMVJaQI/j7RBiWyAFMojiJOlnED0TPmg8kwt9zwgIs7v0m3xjKD1+b+BgtFs7B9
OjIgEKN+McSR3tDKXkxBGIED2MfnUOfpPneLh7wq4rNxmSMrR7umzyYLb4z/TKC61awrnum7Im5X
Hp+c+2zetWpey2UA5SDATiof+M2CHLB/YInmzkeDOu9Tbkc/p86hz409jGtdpfbeTpl/53kuBWI4
a3dSjPEK1Siwtzr/EkouH5msNowH4jWoxuLo96gNGlMBr4hVy+/Wjarkq56cfGHZ+0DI/s4qK75E
TcoB/l4EeMxHX9xlzWqyW0BGW8vaYSvRrQYOEuxGT9NfviPGRLOhW6EyHT330rm4aLZ+5wNaKEqA
EgJoULAtXXTS/yEC1U2x7FLb2YDIAwUf2aGp4XB+Qg4sV1wS/oJ32Q8QRdKfjvPed317X4JZ7G3T
sMmQOkkf1ZvSvx9LYe8LVEpWIF34b0Raa6p8/t22oOlmIvDTk/1MOluFAdpXrfTaBeUMW/AZ8ouS
er8oG+TKjgTIBZjT3IrGwxUil9I+O+ZaHRWB4C1KBHnSWS34oG3hQ7ljdH5ltneHMjP7aMALTgZA
YV8jWVcLbErZkx5ye5niP3Nf5jGkpwEdP/mUQ4y1A5RF5wM9pMoXWxGJ6IRyY7ku8C2fB/zFIMrg
oqGsMx60a+zBp5Nba3AjHOHuMmLpN6bwDpAqRs08bU4K/IPE+L20nZYuVQibFy5Vq09hhNV+0s0r
mKUrXK3zf4cxBoo3i3/h1c5ePfwKIaLQvGeQO4AMb0SPXVE3d6XNUgjc9c6HDeWRjATfc0LEYupY
DGRU7Ozbrsnxwzr1KxP8jgcs+M7L8mdljc1TWNfyf219/S/MAixVse1689dWI4LPRn+VFu8Us8Oy
F/oZaJ340ngvkdtj4YVcBrRaYzAGSla/87yQSWB1/XkYa/dBOTakNeBnE1sNelxS8DAWrlRsZxIR
Y+at/9k0s4HoDnUuH+IpKo+pnY9r2ih5KRvWLBSqHe8unx5yg8uNo530w/pXG8i/XF1GrxYongs+
2nyH5s+vrmvJwSItmje91N9oWF1aKAY9NrOfAoy/zDxXfxuOdZGK80hQejcZvWATWY+TyBYm3zd1
ATS41Cl3pL8LytDrNr4gVVL7brGBWBV2liCOo1cZVc3vYno42kugpYdjWFQZNkhEjUdjp5kYj5ny
e3QlVPF1woRABRunmMAubtSKR+q584J7gyQ02EOw3Mvj7LJAGnigMiwhMRGNS5AvySkKu3qFLxoi
GSJEQgIkVz+6HMxVJ/N/hVF9KdLIeoOggL9gRWPfTyCrY/23UYv7c3qeAjNmTsdv7np64GferyYf
LpOrs3PvpeM2zFV1bkErgE51UL1Bz65bR2HAN1bTVm80DN771Bvv83rKH2PQZo1bx1W0hXgCJH7m
k6CNHCae06RHj5LuNRdbz035WyxkcECXuIHIHkxl6Ufwb87FLAhUNeldWPj1UzZ25WG03WFp/FmV
nQGqq5/cTi+reLKhvifXXtdhC46d/BHg8c/DzUfCblx5onETE3KbMCaQouMKnKVwWY2tXiqHlw9x
XcUrbDcIXpT5sMkLXh+zWosdw7Zwz4FcOLh4QLdu0ffQCOH2mmRDBPjyxFeaF+pSlnG6kFHVPrNO
pFARt/s3QluW8EK7fznp3AOW4mcj27VmaUqTyYdIL7CoiavTpGdZniVEoAmTht33Pssf3WGqil8D
wBQ70zFTLfoCac8eyNxNE1E+S4CzBzOHjs51zp1J8X/mTE/uv8+LWUOXw1g5V/ZA7OUBQKUx3RoE
Jrix7l5ICnLWzJHustBae2MpAXXFHdk/xgTa0izLfoGpuKOpyN9RC7GxUCh2V8aluyeQtlnzwgkf
owZd7BzSLD+LAOKekFBo7Jokk1NZl8ieoGOKzQD0fCGXlNXYb9ZOqd9FnR3yuOxOLWHuJkQlL0Hh
M/sFyCmvPPeXJbt3gebya9gzuayjfjq7odTbyXXkzk17b82skh4gjJ6vS9raB7ex8xPp6nIF0Bd7
dcfyBToA/c9ZI69nHv1LM+h2yEDTexAjsNLUFd1mzeA+hJRRpMWO/xGO37BlBt2grNzxlBuaQqDk
eJj7k+PMVzATQAT9PvJsraBvIKaEaD+4H8buvZGxehsirddh5aHWOAOxOttbQmU8ftLlWB/Ba8oX
pPPyt14UgKvh9tgaM56aU99m46VJu+5hFOzRmaNi4ZZb3mmI0swmineofFr0e+WP/R36CfhVSJCR
biCpKdchOs05avl/wFYQ6FtakJw6G1dYhfm2KekGvQL3UDIFwkUWxhsPiuPnlpTWsrX7/okFKkhI
83+0fVmTpDjS7S/CDBAI9BrEvmRE5FrZL1itIPZNCPHr70GRXeTEdPfM2Gf3oTAkdwkyKgIk93OO
9/KPLqquCb4d0aIyVmmalvGiSKqDIn30rRstEPsj7ryY48NtYWCk3/Ggfg07h7xBQnvciryIV7rJ
WC8Cw8Av7WbFnyWLiKLe4z+t0+m/vfsoIQgQ20DwW8z8N4a3JUdQpGltPEtWWMA2ERKoeuzPpszT
Sfs2XIMuWT6HJZYljp17PyrgAqMOP+LZV4HXuFPpA5YFcOdV8VzV0MauSkJn99yEIpWeOgPBdX/z
naZ2JzZJG3Z2cCNqF6MApD7LDh0ivj+bzoJeZ5n+0bW9E/AuKS5O2tjbEvuObVRaySUCazSgRhn9
kYORHWFRrgf10ksRBQVOYwRuwp6eBJWb82cvShb2lJ2PIXj1nEokf6cniLb9bql0vLdN44By8f6D
rAwgc/cbJTBOCDQMTErwDwj0f90oIXwTOoATes8Eqd1lKlRavWVuuADELN0AKNYefFOCm6lPG4F0
ZDcdbpYCxQAC3SmzFplIaHIHUe4CSUrHk8a5aDiMPrvDxNw1pXQV1CM66mxBkYI2kOh7LMB7/wm1
nrHo9HtxsIzaO3Yp7VctpDVeIFUCefDpA8+rI8QY3B96UG5wDPISsTYJ9vx6UJtG+FnGPnnxsgpL
/exs21X8Q0i58u0Wv5I6KgOqAIYBu++r19HxC7O6NgCXxX00VQpabMrpqUscYwv+oblLzTQ+uYAL
rKFMa+xZ7LzGIQJqGUA2R4To2AH40GRt5KN8LsCJw7tSqp8h4M2dgy8I8HjAe/TJi0yZu+Ks+RiE
QDi/DcK2tf49SGmkQAOpriaz+W1QMl1p2jbdrhTahnw2Q4oUCQBAm95h+aoAsJO/jl301XJ96yhJ
muzHKmFY7CLK2IZYy7bQYd86UwyyJma5cGvFbjFIyEstpv3mS5W5S2kCv2kYFv1S9b/aCefeiW5Y
N4inbH038abumiTlJXLSL7mXh5BHA1e3be03yBiGD7pLH3ST5dkagffkeNfvtLYdiFw2q0I9poKo
QzwJICIDAjLxdDYfdF8a9dU2LY54Qvk99m3mU5FOgOMsdI/WlK31KPC0tl/Qo91T+0VblTDdY8Oe
omZod3aekrd0ZGsk6eiTOXjxtYnlUzaRwEqnZVsrT+nSGG2yMgT0gMqqKbYS8fel/tVaviq2TPni
1tTWnFa70FIbt+p+udPWbABQf40wDkUXmkZinWrgPx/D8gdRnnFsmfJOeoEbW2vumfXptua1fdqN
iM7b/RLBaSxnUqi7STOBelobA12NpRp2mdEScgXxsUri/Mkdk8/9I3Z9Q+HmT5O/K3L27tjHTAHh
n0NX+CUV8crRd8Tzaoelv7+UpDe3dHTxH5DH4yLvOv/UpXH5YnTRSu8zVSGqXY74MOrw2OJJDXG1
qXySrHWiMExzsshThx1TfGRvRXKpTEu9An32fAPBAOtFliMxzDXWxh4ElYVx8vsO28ukq7+gZMcl
mmKdfVLtaV647zIdEgDFGT/XIQ93zGjbDY+Y85gVmb3wgVX50dlrJ21/FeA6vBflI4LBkPz/fWIY
9z2fTQXQC8nis09Rd967CXKfTjkA+zLliDyEW6evU9EiZWRzK1praw+aZF2qb763KBT26iH+OwNQ
CbqHjHvpUbglh/Za670LqJK3WWd9z1EUY8GsdLxmWCQBCEh9VGaQ7CXv+mft0eQcG1aevXRVVm+E
X/CdlYn6UUzBN+2BGsKbyu3VqcIzbdlNeiPNdJAmyDRmnFtL34oV9vU0QScKdwWZ8JKXfOAPxM7q
i375lGhhQHXRX+PJNrc6En1q/R4Xhvgi/vPbn5lTZfDPLAjfoRPcBpkfC4m6f9dCIi4ksyNzUM8j
g+qxJcWO58AkMQY5/L5M6EETI/RZJEJsgBxwnJZJGxrAkvXhWhSQ/QE5BTx8xCYOtTP4yJ6bz6mX
shXFo2qjHBSyoKh9EGgwsQYZJ5PGTVdCn6gGYY1D1OhA8WR99Rz2WvipfdYtSHcvSJE8pxxRG4sW
4R7P7WYZFZ77Dsb1Dw9AuWvFWuMhHfthkYNh9qCYUSMGMVzjrm9B/hM/UGSQvTeIrAG70Ku3hAge
8Ca7pCqSD2UCFjr3/fKhYV64TSzZ7hrsTnPsIVdK1P3TYJvjMePiD2u0+ydVF3aQoLzOmjJkFSq8
634w2i4IPrttaiXGtg67b6qBDlzu5BU+j4gspcWarxZ+7YVdeW+OcsIN6MDFhtaVuMa0OmWA8r5n
OVnqvJLZQZdIyTK+eEl9lUac7IaB00NYgIuiD3h9AqFY1pBbm3hCE6+q/yVtvG+RoeE1+xKXIYQ2
idkcfE91Z6TE8CoVXK2IO9TrJg2dc4OnUyDD2l/7EoiCBVjbUG0Sqffoh+aZAAb31QJgZlFWZbEI
varChketS9N/i92i/+b7EIyvZdOuklEkG9qYVoAngHxjlHLUm4r77xHo8E1Uy3ghyHNfOOyX2xtX
bIq3HbLzS+WBsaBSO+g6q1vIPPY3qdOxQzm0w5b6xj4cy2JlKbDYs7ZfmEBXv42FGNY9cHHrMhTY
gRfd2a6A32sBOvwmUnnxkWz9iZQTYjYeC6IQlY4gF9TtM8BiNNsPDn/SAgs19qAtZMchipOrPtS1
aR2MFBC+qSs1UIWI5767qtzSOklPgX8gqy+DX11qWlTPQOU+Ww3LzhBRMl9Kw3otI8t7sJOqPSm3
uYAIAEh/niTYwv1MTFEcTR49MvC6d5GXcwdE7NI5GghAs9UY0/xdUkSNK2E2a900FD37FbaH1O7l
g6DdsIiMonh3jIQvG1PEB5uJE2CaPvDPUBHTDJqY4ayGZlNaxdEmV/KjXxtTBDERrplcdBtqY38Y
Xlks+1C9IDNSnOssecHqpH1QQ4Jf0iitvZRt/2r6eFIDGp5vECT5gfeuvOZ+T07D4G3dzIlR3YZC
EhhnV200VSiv/eB5+2pMvyHHCA8JhYQd49Alu7U5FHEXCqzJRTgU/apCZPkVyxixAvQer7WpibqH
LDCZJXYF9JnXnFUqkF1rQP6FkuJwO/UcgW0SVlx+IKfeNMILyreNIJYPlYwZqqOoS60S9+zn3Qa7
z5XDyI9SWljhJd036bj9ZezyKrBLv1k3/H1sAPRNsNNRIml/SecJ1RPkS5vG7FiHI7jDdQZaRSpA
IknwSIeEX7g1JapeVfg5X3JDVJdiOvMc65LjoX/QXdrYl22+kZJEgW4C3JQ/GFbzLUVKuGw99xnl
O/qdbGkT6KbHUbhJ+enXxCjoM7SF5WMuSpQTQKsqwdjkUS9WgzkYx3E6AE32cZalpN/0Mf06d81u
sy8DoxipDVz990iPtgegeH/VYeXvh7pNdr4IGSihQ77ljhWdJOftJm5I+oBUolqTitTn0W+8Fcsh
7SFldGF4M2/LvMwP0CPuUK7BYVvBS/9IoJS6tpU5noe6Q20IgD8exZhCetqR5nOVXZvGBerAH/Mr
dK0T1Jpoml0Sse6suOCIe2XNux0WJ7PGLz3NgC2wivaPpBEExaJIfkHdG2cLIJW57SuRBnVpg26H
KOrOophNusb0ypB14HvE+kqxsbDNhv70q/zJwhoiaBEVvEhirCAuUv1yQCqL8Sx8j3rcoYzT8uIW
XGwb1T34+CltUtuXm8EFVsb0fMQWaGy/mW77zaZ58qugJ6A0IbCAH/OFIvf87sWkCureah8h9yLW
ddaVR39oDixBTjCMjPYChpEIihaZgLocgrhssp9mjG0WK7AmQUnwYg16YXkYR+KebOBIljGT1hdH
qhNiID4SlczCI3vdmrT+ymN3XEnfREUuR3qPRSt/gluBByWy9tgRt/SatyI5EB5ByS/v1UPOpu2L
635LrCoCLaNTWyvuxIaiAOYLJIuuAijd7wwwuYVV5OpR5Y4Ewrwx103RizeEJ5AggQefFs5+XeZX
W7YlcADt1vSibOeNjO6sMSmP+L9MN8rs6Jk5NVtyOclVDQnbKpurY1EBjj9wFj67jtNePJSbS8FM
lUQuSI10bzR02YlDgG+DDHK30uCuCJ/lkkpe7zT0S0DYHEgRv4OoFaBfrfAXApqmz6bZF48mqquR
qnMPbtNnAXF6uRPCilajbxXvIGL8RNZluNQM1I6SxD/49Mx1U7aoeqMKuI04LErw0R2KU6nN0KfF
Y2RLhnilaL9T1kDMU1g/DaQsapN7L7WJuqGWlb77qqmWZUHYJZ8OINjLhZ3gixpSw0ZtFqu1lmPj
Vas4bNhFOzJGnY2fOGwx90HZDfwWFw+WaRbtlrkDvfi3uW+TZRQFPYBq6OX4powoXvllVZyMCAFA
8AOxfu5JdmQJ+8NLCTtxgv113D6NhPDAHm0I1jKw3Jtw7zHfOlUgqAQj9LUBPYEoPstae1f0mTqj
KJ46822h8mKNzTHfVtgpLB0q7DfInX4lzTD8Qn5uBFIZCxXsthsjyxdtx8qVROwbj8ssGvdGhge1
Y7jXAc+RramMZJnV1HqhSeRtw9QoINJY4PdqZV+AmcmWo99iwWVW6jiGQI/kxPXWCSUD9IDScu2b
yjuWtRA9lJTEk1t6+Vb3zQer9f90aX0bcTUP8C+sRqBI2LZvfivbReE5/LWHqPuyz11ySVmMLSqw
EMBzbxIygiIAQgLwPRCClHYtFyPvTrIh2AIiQvWUI8+0ACl72Ok+Kyd00Y8dSMWGf0kI934iF4Uq
CEEXRv5jRLBK5rb51TQMtQfydNw7BpgmixDayVxNoYnakFgIpl+Mlmfv0owBWAccaAIu+wiAx3ug
0nsIoBEapKivt6LA0LsxR0IyyvnRrIZix8cCv4fKNJa1N9pI7bHwUXnyMaLRCdzoCOWmEgMBllRs
Qqspr4ingZKMMijgsXWgjVOsmkCpbV5oqZLTgLgGQiFd85JWpf/AUucZ3x/6PKKq30QH/5Mh7k1q
MTMVrMYubln3SABrgrg2JHUbPnTVd92gcWyuSk+mS89rxksKaawFsboBzAQyXm59UPvY2JkP7MXk
og3YLUAjxYAGDHoqmaSB6RZYAE+qaQPz6qMQ2cdZRqp0BdlIFzJfqNeDPCx8bqd4EuF7lZko1oc3
4alxITlpmKB25xYLT/qArwHbCTCtCLRFTm5D8QLIk2tXo3anWeKxiBWsd7XGAeIo+GR2buN6V93X
+eXeTttxWyYoQVY7YHaJjCILP0ANziygqVKrB2SdyMVUyg1IGEfXGHe9UZ7Ktga2lrUdjWCjqSmE
cAaCddm7poPXNJCbrLLBxUmc9x6kvlPc/1CkRKJVqGrNfARuK556KMnbYi02nVkp5HNunbqtD533
gCyvWqNiTLdC2BQpigpMSGlk72Eap3+gmMCkiGJ0r3jeW0GXhNETsCh85SRNeKYmvhQ8/YrNFRLw
ogF4fypdqJv6IJkNVK3LEB0Arw0me/DovpBLQ2b2hbSP3GlBbDQppFdCfMCQRIByssmabBdSW4K/
YRk8qEbEA5zUzZZ8NMhVH+oYlECstsTaisyPvqYTAgkbu94NWePc/KRlPSChR4+oO8zWVTLhxD3L
2XcckRYGDetnK6bto2zlAmURy2fH61csNY3rtFAPRWu9ESBWjwgQhLemi5qKQaJkss7tKmmgtYsK
GBXk/zeQYMqQiy2/+2FSonKAlHv81jh2zM5wdaGkESiWjRuXhf4hbYzXOCnTRwmGpCOa9jlSqnku
gUaqCEr8VpHRPDMi3aCHRjWesGiiCku4sXqEZsIufHBLgKpA3QofioT+sMYxeYvypNlxM0ZGiEXp
GwVbZuXIlm+1FYwIaHfGTgX0CqwoMwGV29R4Mn3HfMT7AzAWdA9eD95iXKJOJTaaB89AEauqd8nW
JW22hIoIBWMqbSHYBPQYeOD0JUcoAfUrfHOJuD6syrQ2VYnXu5F6LkIsMfQ7ARNd6bE266NNZVVi
dRsrADrD2x5xvskZK7x2XY5Axmtr2iP256ixvjUB08ILSw0m6qvBuZAZ8puDAznD6bpmlBarRiAw
dhs7DOHSQ0J7o51J39nLJvbDmzWjrYC+RV5vb2O5ROKtR0pI/wnpGBsBMqzpBsV4tq7H+nMP6ft1
zsfq6KcHoE/4s9EGvWXKZwPFl57zZngFi4qdSqcYtnUP8qZBBnkWHSToeM/AHTI4vfV11td6hJ7a
rauHWMGDg2RzaFbQuU2wYwbQPN770pdnPUfR8AyaJwXfoFhykHuFxBKPe0vAp7NDFIH4Ddbb9wLB
qa9VFdsLoDzccx66yZYP/r7rxvwi3PRFmGn0Bj6yvUddCyhesyF6a9KuWyPWrtbaCvBAGyBHyFBT
GdbSaZ7ytuwvEeovv4qvbZ1HWzsuzWUl3QaKIbRZtuCtbtoESU7UtIAMEqtQHWSVuN6fp9l06lg5
Ktl9cvh06uRWtU4VwgeR+xiChPlK8ec9MQcw3oFFrwTftmuYobrD1DJc6ZyTSD3qFgoRQwK1kN91
q8EfDfo2r5FurePXsYF2kD8gR6dnTbqRrEMgU5YJNchZhebHwTF2niGj89yNBX+FOsPRi3aa+zNH
WKtYIVN8ZyijBLUKQ7AFZmftgngE9jrQMZO/Lxf2U5nkxrJewIdfc9mpd3+k4XLsAGpWVmGeTBvh
LmCnlz60XsB/b+KAT1VQ9AF1lT7OMuL6+HkXeId7qH+irdbvs6zM2WroQSi5M2hnbZXCiD5ZQfZB
+RUqW0QlEHu9zdq2/iJrRwD3BEjFCLBMdeUgF/ZxSLBU2GfTQZ/NhtlvNtz5/Rcu8/QjAPHpQs8/
j9PN2We+0n/hcjfVPPZv7/JvrzbfwexyN32rK7reme+uNE8z38zdNLPL//Z5/O00/3wlPUzfpdWr
ei1i/jj/Cbp/bv7tJf7WZTbcfRD/+1Tzn3E31fyB/U9Xu7uD/2nsP38ufzvVP98p5B0arA5JGUAg
BEs7Pv0M9eEf2p9MSEVhFIoff4y6tYWDAtd6llv7NuDTsL+8gu7UU30epXv/0n++6uxjIu88rmbL
55n+r9fHZgZbb+kkWJ3PV7zNervOfN3Pvf/X696u+Pkv0VfvwIFwa9mv56vOd3XXNzfvb/Rvh2jD
p1ufp9CWbPovv+vThv+i779w+d+nAqZeLBUq/CycRLUPYoi9VQNEfKCbcT9JBjhFC+QOrMBouYFZ
++HS8NvS3mQtivq1DcOKcjJrx0FFwMQBvHIESR3luUvUbFpqc9SvHNS4PwHzCwad7upHlh1qhlVg
ZVf2xlbEWzpIKgXg/QVIMwB6OZVruxVz03XddEk3cPYg6alP3WFMjWAu9GZ7HwPnrrkUXBiSBCrH
bfY15K2xcyD5HBR5nm6Qk0I8yszLR6Ayt05ddA8QWyoeDURfji7rLtqmvWr8cteMNsMStPDiUbvZ
KUqJxQi27LWLHZpYIhVYmmJW7ZBVJTBcTmIt5on+y6vbfn/xXDtEEPUvrswUlJfs8FtUEETgCl+e
RiCx1IJC++Ok2yg2GQdDxj7Ms8H57UIdAy7lAJdSfgzTY/VB+6FQ6scsbp3G69IBedeqwGghTYIs
gD7VB0QJIVI6tz85pb5/AvpSbT6NAfL0T/dPvRBXzPxgIKaETB80/FH6jT70Fvce9FmG2hV9X4jT
XT8WRHyJ9Sm+Q3cDhi4+9mkEtYY/59Ae+lBhewsVKNpv5j59FmdevwUN8uddv56kav1DU410r426
y8vkOjeV3NXA2wMziTwhCjm5+Ii8oKANu/Vro+7XZ/MB8Dp60M1RC+DpUx/JlLBJPsbqYa3DwyUn
TYeaZ/mwBgSgD3gy2mwBfb32sqgtBElQ1MjAtxYQaoTt6LBOWNldZGR2l8aqvL3X+8+6a+6H/Naz
m3c+9hpw1YcccOQ1dVDnWE0jdd/tGnqmuVNfx/cidbuONpjV+CUvm3ajabr6DDpQ1w++7h11FyJ8
rFrcbLdzzdnV7F3IwgLt0C0ZdDlj5HD3ZkdIBl3zOm/3Rm1QnIeG2fzLeWeRxgy0e9g1/XDoLJsu
orbPl21CPrjTqSGYj+gG2NHzgVQtxDoRzdddn1zumdfaHiU+6NifXIkRSj1cE7EhX7Dg0PlH4TTE
rB0ConSb+fQQT6AIVIg0/8hLqANNlTRmj5haFkSDZR7YuzvQT5oDfL7Wnd5ULRT8VxcBkGX5GxsE
TaNDQSNkjqYIIH4pjxxZVAhXQhZPHyDInqOuXNffRPMqrSc9+XXIht38ALWQK6ietJCOq9rrpFCw
5l2TLGNIvccBkIIF4CB5spQha66VVM1V91lTnwCpGyWHEKNd67Y2380zmMm5FWG062krj73p9kcm
kSFe6HYCFfqDbz+UohyK5c2A4BPwAIMnvsUoboPEvd1DfzmqlvMMokg+5rrri6f5Qvvhrpua3NgY
9nAVv6uEfnqvfFQRbcIxQAzB+vSGub12kAI83Hx0+9PI20tGhiiYHgH0FIDhB31cAxnTPONvEryw
TTEVm9OH7PeZ0kXl5rY29zK9jbjr103soPsNkP9fWin8cYHAJ1hTDCTm3OHGaT4UYfvRdKJuIQAT
OWqj7r+N7cHGCaKxGVfzMETVw2Vf1VZwU7t1QDgEDUpCDNAhnAMEbNUrw2vfiRJ5tO8KTx6LpMDG
lLf1LhmzepeSzDcfpYvYgTn4RaB9mskx1VQFxYCMFsi6IQ75oLv82C4DLEYl5EFay8wDZlPoFQ/e
uMVrzjqDzGqf9VmOOqD2yMVp7rdRuu2Y2y60i+DKTIBqF9ZQuRsPtw2KHzrnA8J6+EuA+l5yAyLW
NzN3GKQqf19Ne7fTJYfSQEoGV5tvIG6K9ti3zu1qn/qLrAY6BnXx5GjvxozXG8SpzScmcghVGiH9
YaOcRyxy+c3vChk0IPVfwt++nHjjna/0vjS4TFZDTzmykAIQLcTRMtYinFREWwK9Jnkz15QjIgmk
w0dfCWJVOdSosDONuA3W88h4CurVsb9oJ0sDHTNrqWekQ7zVLvdDprlBreVQfccIbS3depnZnjfQ
MzDrxcpvITSM/zr6g8bgiVhp/TWmCXQ93DY7102K2r8oZrh2wXN51r5aruVffc1+dJGmAfTBsBtj
4Vl4JWnOQIuqByDDpGhOMGKTQFdNWzXbQFs9H0AHbdVjS4E8pMmIw5ogxDyBgzz5opnqSSFejwh8
DfzU3NTWeqpEpa15iaoyjQNAU2tB5ZeJhRNm7RlCJWDwTGezYe6LJysQHNaGJmAraD99kFBjvhnA
3fgxIsM3Sokk6jxAX+JuJn0JBbUTKEJjYu08Xzubbgroq/ZUA9ZEPKdaUQU4HqdD8g4eFMrBmO8R
PgAkCzmkhqWw3mvXAsiqUk+qlODnGWmGTHhkvXuF6SH5aYanKBtNFEDEF3YarmctuqLZDYj3/nez
hoMNbQzDQH0fLB53rvTdjRX2YGYDn7WAflh/5DaP3uJq3EU1ov2dn4zPZV0GwySMBv5c+WALlI2K
Ji+QFrF2pqgxo60stWv8KZhSW/WUYOXJo7Zyx/w0ZaEKJIoxh9+VP5BSyJBhYCUQ9J54NCE4vhN+
TNcodkVfjZE/6Pfw7JEB+LmruOeu49aF6LIDdSq5aEa33uh18phwcnC8IrhbK4NUiRX4aJrk4CYf
1o8+beFt88miBrx+FrelOhI+W1K2T+lUvpFkGVR0nHbfmdKQD7+bSIpGJ30YC28HcnR1ogbq2WGi
cttaPn/UBwaAR5UCi6db0LawT7XTHUjvoABMrvJhkwvZ4yGLASN+/49ennXBVH9rU0KKDkViOnNf
dcI7aRdlh/KB+uNmHmDTMd3iCQpWvR4AKrMbdJBPv/ncrjum56os49skBPKO51gh8anvwgMMH2Xb
Q3ehffUBqOlsCWyTXDvT9KPhV8GAqghPRrY0E9RFKUUrn1TU2AGXKHyr+wYgbo9ARf1gk96r7qpL
B1JBuXnypi4JdPo6bShWkVOzwqbvkbhftE27Owl4pCwHZaczQ2ev8vAd2iHywKJIHlQ4AIWuT/UB
j3fDQF2L3w73XvVvi/bRzbDsonqh25A64yvbHfvbnLNPXiYqDObRel63UR/3cZtCt6vcezZlE23u
XGhr4o0asZfYbVBJRTBn7/cGB3ZwNHGqD3Nb27WnNnuQyvrw1G06e95M2hUJCRVYEXRGtJOeQ5/N
l0RtAoMEf3k17Yk9agzVQSATTbsdzh4EBpfJYKUr3exZjL6eDOfeH72FhAbF+s4QyuxHjHzL7r6/
HPZxlVuHpmgyinIqmGTwn2xVyYfIjjqAk3JvzbCzvELUvlmEzSh3uqkPqfAfTadPjrpVJ4l1Fe6w
LFBA6FxOLeZE0RXEzHlIDRWOkxDuNlTtyAMmOqgMsPyrBfo3D6DxMuInYkPsTw+fLjw4sVy3PAdO
qW4CwHvktfHM+AlEAOAqwyd9IAntgCByw3029fktgKrjaKC4y9REtl6ci8je1w77GGD3gDC4KCSo
u0BFy1fe2EM2dvIH9rY49qX3a/YHNRDwLorqdpND3dcqiPpYbXVz7CoBMBrlgW4afkYei+o1T7OP
q0EVqUb4kno7knUpUDclQdDGn+qWQUs0wV+WREtIrJcn3cdLFyDiue3sCIhy0OqHQzgN0l66qQ+E
0wQ4mjJa3hnmJmq3OOvYpcAIvhLLR50cRSKUSvGRbBqgY+8C+LjsZDuukYWHdL3P46vJ/UWiqvzf
rHqsg5I82jcjfvSkx4Pcfz9ee8QQp715zFf4fX1tnOcAKBhavgChM0j9r90YGl5pgxJ6Cwryzsk3
uhWYGRGEBFz5vemSaJ9MGOuF9haUe4GKyXDRhw6qqacqbCFr36lLQUHyyJMw3+h7gsQ0SjK4zfHW
8pFGaw13WKT64/ht1XeX/4U1Q0js01gxjZXTR1eYqbtFrjoCwykD9Satmj3ggtCWAgD2cYiDjE8J
/6mnNBO2p0PxS5tuTk0oVlnt89U8JpJltlB99DGPNkDM+P/jPPO1h/98P6IfzYC4UCirM5ccy9be
9Int7rqQYL2V9T05qhrTYOmVkWNGSbIfQAFGWUhy1F1SW28+2r0GKWdldQxckmmI9tRz66YxoHrE
so4g+NSltVrpTm2+XVG7DyAhrUC+ahbc5+nHU7pSwPksKoeoLWpirFD9jjsBghrOnte5C+g2nvld
hFceSkygzfTzXdsRy1H+qqq7bvuxrgkHvkOUz3jADyQ6+yLz10PZEWgd/9lnTgbUvwMzp7Fv/QWU
d1AseXJBBfMvve1WOz1ed+kBFr4+S3xTIIsyjdcG2ef+kdrKWCf5AD6HrI7AStTH0XKr4181tUG7
KKha02YEtfY/++qZMh599SgU0Rr6VBnECPSZA9DK7ayY+qrMQPG/39Z/9kM9WAOoYAQz/Wx1p42l
mzZgvEbBAZid1nG6Sx+auI8+leHOAC3IQgLZtjw6WV4E8hnyy46TA+M8OAQA5uSJTN1hLtK9wl46
0E23BvUeGkkGAMxj+WZbCMIjCgTB0ckZK/rbHCPWNJfEi58ikJXecEjxs3WwjkGFC5qj3tumrLzH
NqSoJjk3oTu/6yMImmyMlt2sEcTKrgl13CMkwofLCJkUVxFxgAiauoQODi03oIJdc3vp9RUeXkNC
0+PofwzQo/TBJ9ltqG7p8YObJisPUJpl5dcZYp1CbUqLk2sFotVKVIiTOa6LknpTX2g4XVCVtL25
aIPCBAsosxX7ylY/ReRae4SGyRWipnszic2TJTqfB+WbAlfs2k0mJTrjZNFh2xGPcRTSztU+Nexf
N08HZC2g050y0NecbyaLoPWdAOlSAcN+0P1Zx7qgRomPzW2q+Wa0Wd9g4mW3G5mnK98slnq7IrEj
CCZgY0em/aTPjX4LqD94Wwa29Iu501IjcLd6v6jdgfmGJ0Trbz7zFLNh7punQbWfZDHid4pa98Mr
QmhvIFQaz12p3E0pnGrb5U32DCW/bzaAj9//1WHgKHjRRAjLaCkgZYInQyDkpcUAzZiSJa3zz01n
ampnbdXOc1Nb78aWFPD0DhjrQAqXnPIUeKAh9L8A32qF+8iCXDpIPFD5aipDIUyTOCfEdslJe7dD
t0wbIg9l9ysrXWcfQ+LpACYp/qtqA3UqwQwtG4iIoRd1zIcDQkLaqiYXfaYPTQuS1M1y36a8I3va
f0dJMwpe9OSnp9NtBJEEqND1PlER5NqjtM9Bg8aBjFZsbIcaAfsR75Ggd+vC/5VlTn4AGrhC6JPn
+aEFIipIvdAK9KDWz9iKC8Gxtio8wzmhVjNY61KBAThVSJ+aUI1SZxaHAkXI2YfVNfvmOqI0wAkE
vDfsOssvIk/GhVXy8E0IwJGsvlRvYc3dBeva4i30UHawLCOGKgqtsTBccHYFAaMJaQP2/1h7syZH
dSZa9BcRAWJ+tY3noVxjd70QPW3mUYAQv/4sJbXL1dW9v3tPxHkhUColXC4MUubKtfYG1GnnOm0r
TcO5aRDVA9hqPjRvvVRX9/93bJ5HydIV2JJ3qvrT7AGPMdvEwFrBd0+OYjtB+gwodomc4UFETUC2
EZDLaTV3qyHFUBlBq2awUNAV+AZrA6/V6i3oU7wgQ9nuV5alzxwlBld9aNhFFE2+IHtZDNaq0AEj
9xWoF+XPWJoZX8Kp6aBPCUgd4FrZV1S38QWP/PAMLOB0X2vdlewRK5p1Hlo2AmO4SMK7dW8BTtSB
Z/MleTXjdPwppghyBXisXYe6m7ZQP2m2ulVE99gOAkPvlM7P5JV14D8hT9CbyauTghbmbWUNvklU
PkHTcQUKixw1UO/y82REqUEeSOnmJ6Dx3EvZaNpSi2y8zd7PohKhUrIl72e33vksHatTX4IcK4mc
a4zV6w73onmmA4rYrbOdhlBthHLg4lMHNWUaXuu68Hbke/MAzzsiYTYwp0Me3YPcr3ww2jwNQh2w
/4qjcCzV6nppD27+oxvT5WTJ8TWCulgwtdlHD65SJP/Tg3ii8jRZFkkMNdFIQ8FHCarNDdhtCvyK
ND2+hKSzHPvuytbBCTaLKMe0OXFvmssR6hu0xD744AztV77qoF4/9/CjyduT1OoWRSFqT/NhmJob
OeDxwNtTp6R22YCAr9n49b0EMHEnPI2tx6nWnhHBmj1MFP0sCgniISdFSVSJ/LCh+NYhFfcNqWfj
AGbd7h48ivIM7vOtWeJjL/VKVmtbMrEiXzqYev4NFHbGgVpNn0yoqRy24HPnd9hcLoepRVoyhJgb
CeV2HHG4ykR0ZOKdfHJZuaISaNCjYjsMOZUVVTl7zDUWnuPoJxQoLvPYGLSHJJQyAOt+5aBSBrS4
dIgdXd9rtjoAa17gKYJTYGsthpKC/nuBZyMyBaqH3FVN+3+dlhFEIFuUw6LutZHjNVHPa5B92cjh
5Da29ShcKH9NYVeub5KeE3C3UPdroBUo3S3ZP6t+kkuZmuMhl7G1mMDCsSJH6rhNRWdRxjfp+1Sf
3DLvovlGwZMNKFdYuuoKe9V1Tnln1zk2mlaWblrW5SvOEuw09RyF870OnVGr/S7qwl+zQZ8gRQB9
atKuJlvnD9Ny1EZ+pY7/tOlqLCr8UJp686EhecvFspejsaLE440gek5bfshjxlAvWodCPFHWcu6e
uaP/PJ/Tm5YJSbqZc7qvemc9VP2Tl6xAfrmw2ZifhByGOMg0lHq65R/NTFUZlwIRunzoNtR6d+2w
3Ly06vBupxmpRXbyePcnu6UEkt796ZLk6r86DQiYasVaTYeqDp2AD+20uNnoTPFnnljlg8aWfGwP
vISo138b13kCRUHkKbIGUloic4OqyT763GbsQLy2QTbqJ/QSnH3T2Of5+6AmWK9QFo0v4PYXIcs2
u5HJK11kAd6Hzk3q+WRDxPdbGLXNwmBCD3iHJxuxC9Tc/AlA/XCJAC0GhtVYEAcBj5riaFngCSUv
GuRGA9gXFJX5n4M6np3eUiVGYkDp2ypR7lZnEhpSkGdeZLUznqgdQR5nPUikEsmmKZ+Pjqi6DvC0
cufR1I2YsIHMIuJvwF6bIB5Kf1nIvO20Upp3dJi6wV25gkfBzdaivA4pRD1aFKVuYVsMqXahhMPo
gGg1+FZbxLzLMQSDoxIOi53MhBj1Kzl8MPeDsQadbbEk220OxOSAe+KuO89BHU5p+CcWYampLtW/
Xw8ooHw9TZb43IE1xw+kXofdbfLGx8+gtnrcfD7bgkEJlDBKtBWkhu3VZBXqrF3rwksIvEIcsr0q
BzKRAx1S96OJXNVAgJXteeDvc92m/30uWXVf/CQ19h6LF65j83s6pEYFxXsj7N90bboKpEhs8q1d
r+fd/TAU/t1QxCpGBS0ZEUFfNdThPbcRuEIuvjTevF2U49xV2Mp89r5dj0boan6ySWv070bMT62+
Nl6SIn4Zs8S9jgLLvSYz4x01qXTHn9wDqtD4iWp4itSPrqlxoAY5xWCmRy2j9Ziouh+ywzvcZANQ
U62NYrBlD+m8lcHxy6ER5IMK5LdL3aZSl3IRxIXsNj6M0VXxNWxR56fm0FF5dRS4TOGrzJYelutI
jwGyAE7/Li6Gczvl8kAmOtRgddpAFJuBzBFuiDyCSz6Fn24DPJBpbrNvRit1oSQM2e0tbSUyesXR
KR3A4RiuOsMwFrRNIRttS+jsZruN+GSjCSxk/Ra6V/VBjAJQQIbAF/aBNAzFou6u1fPDTCeGctc3
wrBKtoFtM1BkDhAXXGuon1y3KkE6ZXWxRplBtm5UNvXWKyP2YzSAoEFKL1miTskNPsHkqUm9NVKO
c+8NJk9wemRp43nsp455KtWbTbiToW2I6BaqiKBp9DzVYOoKDTD6e4NhP4c9e4UgU3mhzr5jC5Dk
scemaP17yeINmeMCQnymQB3uyBLneax0viv1OltRrx1xLYj8FHk0dYEQ2sfzBeYpR/fTBZBM/HCB
xOPeGlSmQL2izKU72nG2RBNhF2oWNgB90mDLPBv2IPD0jn0okxW3k+R7g0KOiYH/FEJw1lqwygGp
RZU9jVp7JQcAKF2QXUTm5TYS8oDx98bAJtgPrS/5VNhriLvgtrLBWp+PBfhhFGZlUGCX24FsJYRX
QG9bbm52P2nFugFQEnEuiIN9GkpNjcCUaizqdKEX9T6xvE8T3Ex2H7X1olf6FHRwqh6BKjptU0Cw
OnW4dZNNTlG8mgQCQdTxeYp5nrpFohhR6JXJWud4O4h+4PuhBnTp3R4BjXQ0RxDtrf49RcnhMPEP
PlWXjJus878P0VidwZXMTq22pgaooSHz7CjlZrI3xYbsZKGzTo0RGWcnrG1u5giCkuC0Q5L1t0k/
zHez/zZpBEGsoeSJ5y4ZKqfUnoI2IHboOZtxzF7JdDt82n+gUPgLRL+Ap1UjgS9j6yQdES1WzZuv
q2Zr4uR13gFR77yfGRqxAqDJO6Rm0SCkU7YPPEcBn65NKEYpGhc8wo37KB1UpoOw5h9I2HlPBp6f
iOEZ4XFK2/bATAAhoV9kPuA7F4tY6/SfWnchnS81xm7Y25jQ0MIjjxJIc2eVDAwhl7KosCtGRPu1
w/N5MYDE5dLyAXQeeoTdV1xMr9wF9wP4IuUy5+BydIWsVsiopBdAj8ed40ltw1xeXT3Db7DzQR2W
6YNuWZGHyUTcjQNnXz4NMrpWA9uqVV27FrwHnmTuzhK+LKA6gQUk6oNad53ZpfmcteM5l17+IzMz
VFJi9XYPfs0WNabwiDXdfG7FcKb42d883uf4Tw8UsXnLElXAK6/PnsBLUdwR0KEPdGS3nm3JWxSA
xY8EqKhi3dmP4NiaYQ5FbQLqCTWMtTmCvaoH3+6mNsthWVUW1LYVEiItk3lSGt+taFIJtCRNShgK
FHa686S9IfsghWgJoMVYpuiuuIv0pjxC2wA7EIiTzU0SqSfeWAMmxE7AsKKWO2RXpjbVyyNN8T4P
mSDouXRTzcDXDPp+B6BHFF6B5CM6Tg7LLlwJ6fVxXP7oYyCmOt9/lZMernJstGYPu9OHRQyQjg+k
3drhKQqo3uOpoAPgl6rODXRARk5S/PRmtMGDDZlLDVsXGo2kTbNg4HxQL+TIWVXjhPCaLIpLUYNL
lHTN+yYdAaj6s6N1NOwlVEeEiNo8Iht83MWqI0pr68hM8BCfRoSqiorr/OEtviNMt1iPSFCT3t0q
HKT+rcteoBRa/ECkT18mvpzOBvBNRxSwgyLszaEckqDNNeD5tNTbyK5f23rnHhwZ2u4K4ZJsXYJI
ESgjaMxTd6Ix95Dg7wH9EPQqc5Te7XKGInb6ywCzDkyg/1/6EUwfNzu4cQIrz+KXv/g7ys4SvwKy
kYOLrAK9R561+JWqmCS1dS9qF0gb2xC0Q+zCr41xYTlFB8nYxnzhyLy0HYKQCA6c47avF8SyCZ4V
UFpp4DukpuVY/3tQY1gA55XyhCBVBfpbddDAUwl4IfQzuulfm+pIIVMGRRgB2JPuBBLsxrXhNceU
S3mN1aEc7YDXFdjdVYsOAPxbCceiU1n8otcvPXLF1AKlI/g4gOyDJHJ0uJnSsS0OYtC/kokOTu9X
O09n3TySJ228K1v7FyR6+gO4PyFj1I/ZAHHQql+CCN1GjknUiLcrI/WQJ53N7tS2ouJXmes68DLZ
eMSWyQiaaRALwloaAtU3WJejh9rkQ2d0AEsaeAuy480M+l4AOOu+fxvQckhsN5N+yZgLKSOt8108
kzWGb65vw0A2kbdKM1M+8iFGHNX2r0wHlisea7CHOoZ2oM5J6DoKKiG0Tr0e6J+2EK0Ol9Tr4VVz
cqT7DZXF8tEGF/QD5ACqtm37ZdVql0aAW4w8KxvV2Y0s9R3Nw1r8dLgtZEC9jPdib6DeFWyY+ETA
caR3Kav3NC15AAkJwj6tuadWUoKIElvO5kizIWbVg8S+kaDRcqA3akEPzzYGbMOmmD2FKGZFwiMB
TRSUSLcCN/LOBI3uCVXZeDS3Uf3YgBxjoQsos1X40kIEfCLIBfGVHqXjto9KAC5UTBXbaWOZJHED
Vjw0C1bF5gJohuyElxL4WmoLxTaa5a7SLjWWeVj85hi7EAEIm2Ktlw1UgFUKTlMpuFCl5nLEgPxh
7M5kok6Hg8BG9y2xJg/qcHoQOdF4st0mMeweGN2iP5Nd55qAJA00s1Cvbxzbvim3dRxew0mzQP1F
lFZRwUBkZYAjdQrTHwXe5SBXUT0x93EKLZhs7UA7eEFGcDfDnU5nV1BXlkHfIy0FeeqV77/EVScv
txCA1CyUBYSJtqXAAXUk3BohhM3bFR6w5h115Iwj510ZLyDIyPduVZV48PlsYxW9f6476BoUdgJB
hXCalnrrpi+d8KqFOxXht8ZrzkIgIL8Yp9caGz58q1WHCpKh+ZVZxbMtsvK11/CvRf2yfMJ+oFjF
Zc6v/VAhIGDZxsmLx2krI7ffN7ovoMrL/rhyNVofr2yrK2txfa5lhThLlb8iaf/xykOfPad1oS/T
0houU1KuQWIGNu7J0jZWJbVvpsB97vcZAxl26wWg+PePqPkf9sijGxtTpPpdBkKzpcub+ovN+xcF
2sb4f0BthEznlH3TDE1/iQY3WzH86O+iPNQ2qN9O90mW8tPYpVNg+1P16MYhCKNjy/gOIY23j2Hg
Y2hhFH3vTQQBP30MOfl/fIzE8qrfPkaLhc3JxDp52Y/4PTcC8hVIQhSPoIKtrmaHx4pqWb6OA7B8
pSvLM5mw2uIrn5v9hpo0PJ6AVaJmZ47zcNR1u3yphqIwADXmIEV2JytZDWZsP4SVUVyx1QIwobMf
oCdgPwyRCsJABOlAtjaKFOpXcV2B5PgBCKPi6oRvwyEJhnxiYiOaYPX6se+stwNXZxng7442AF2q
Wk4yTIit5CYCp6oH5DxQ7TH0nQ6WyhXpOlgGogtIgUxHsMFCU0//QWaoi0IqRnmRTg15lZOUx7rR
r1i3hMukrsGHKYXVHgfFoEIH1g0D1scgg05A/7i7dUAaAd76u7cc26Dqwi3kOvulifjZjpJ3eQbu
KzBMeCBDBc6aesF57e8o8VewCXK8HuhlnTAMZuDAJOJ4EYbC21SJ0Zor0ns3lBGaCt6GhN1JLJ7O
qJeBxW3Rqd6mA3amFx1U10ESdpli85ERS61qSUd/JApb6lOtW5/y1N89fx8HgeHZszZbE4VkgIWF
wpZB1oFDiZaA82qQjGNSQydELRYpVU6H2dvqTFT5IjV/O/hSk4GssfoVsbNNLc0ESCGRrwB2rerc
z15k0tYo9YOduGmzxAeTRZPPdk8qhjEvlK/KfvM3mPULyzeBZxhiL6NibKdDlzFUi4g+QbgNtltv
pPwKt5sAdqDdYpkX8Tky8OLqOoFKC+mOX3w/jFajWbA9ZXfc6m6aJH/55CXcVOUW9zl28FcN/7Te
dJC48BLXWnlljASnEmYVJh+vjcS/lNIaA8OejdJro6m519zSzQew7AQa3jfQTLH7o5Zjv0ZKNSw3
sJxjMYqIlI4NZF9KQNNjfqDeLrf3ErQV91EUWzQHmQdIix7jAnPQlCbiYMAjZcWiiKsMClZ9/FDL
pgH9DoBKjZnEDxWI+0HW4i2nEeyzy8YcoGkYhu66sZy33gzbahpKpr+NVx7U6aLALrChSYPagdbt
avWn8JnA3K2s5og/hc+c5bodt0fqnVRmnHqRHYdzDH7zWy/9mqgZu+zj2L85028NT7XsKA5l4o7L
0vG1Ry2Sf5zJkb3ZxPvZJz8thZb7yNtxw8vMPMSjB9IdddMCB3Ev61E+2ENnHupe5lA1xM3Zgu7b
xO7lg51u5vBff5GCC3QaKuHoQe24CBCBxOQw8ZgdJOucFSThzQXZbh1/ayKWwJoFjbt1m+XkrLoY
CtmfOgw1f4437qrzTEh8aUZ8oUNR5Y+oX3WBePzXRGfgdfOX4JTPg4r0MslYpxy0KY4HCrTfvZMY
YPfc+X4zmzJKblco3OrtCq4N7JZijfOXLIrzgEbcnB2teIhEsdM0sGyieildNMWYrjuofEJLzmO7
btKbs64yvVpc+Ae9B8RAZXrxpuX3HDEnyCw00G1VHtRRcGtnoIZsHoTy4n7FIW4mjSk8Q460W2i5
X3/taqQjbVbEhyIc6hfokc32VkKlCIJEVtBkbfO1xlrVMKrq3ixDsBUVEkhjZR/UcFRARbfhDSRX
HyKnf4bIRbWC9l72IHSEW+iMbELZpLLR2f8bP61CeKHUwTU9jrGx9M0JdPvqiWZvpkF2XywWy4PU
gVkma5YXxnIUeKLUsQn9iqCfQILtQ4RHA0HeuuWpsSGhi8k1z7ZR6fdZMWZ3CWc/yUxeXuLpm9Ky
5BflpfvuxiyAh6k06wFrzfJg2HgIIB9vP5CtiuPViCLHq2mb9kMKoeaVC9T1hjxogCUR7lQCsA9k
UwMGB+ytcxzAY1ECEF8WgLU7fgFcut2FQ8uCWIW+XNjtzv5or7AtelX+f7OLKYf6bBMu4jHuz1kp
vHXGhiqoyrh4Ao2huYUupb+Mw654EnGLomU3cheaj2Y6hQhK1KDHJGfDBJ/PUIgzdWZ1Ot1nICGL
sHQS0NlaFVHFHlkvkqtwO7EdMsfTEYZzun2Nl2W+EEYU7ixzY9icDz+pQ6tAd3Uo2NjtZ3fI9kFv
BiJUQE81IJGZ6vFsJVX/0q2c0RIvusY7CE6N+YKaUd0rhkkNMrCqF6qkNcQVUMpCzWKEgllkiwdk
pv2r1zsnMuPbBUNRBJB7nbWY0oMKWgEhmC31uoZ8DS3ZrbMc+7vb6xbRkVwuEkRIoAXw4TVMb9vb
yzccA1XU+8GB+mJSYEHnBJmX+V1NAxli0AnIkI4W2N2xhzTEelBZtqIfu/tkCtddH0cXMvW6B73j
uP1JfWS6DbrZfh/UjVNzMHrxk/z/bwclPdBiYHvAR+u5hzipO178NALUo+bCbL7LNjpoKVabD2XY
VY9lFv5jqFVX47bJwsNi8gQ6QXNuOr83qffmjIgVP92aIkPFmZFHzcrXdqGlKotH05vu0Iqoznj4
a8t0y3Ihcqe5BySELe0iZlePGXINWen2CCK4YS84xHJ81+MXxJfNlQbAxNPUQEhDVk373WviHTeA
t11UgHODnwBCoYX5Hco78ReHuWyZId02TzloivbRLd+mFBMAS72w36ZESfkxwr2bdFx80So2gJoR
ZxI1eAvoHIgvJcc16Uwo21/9KnMCTawPwtLl2BXxmrTBQoRVTo4LiosGxMkBNdu+hVA4FDlJKYw0
w+qCuad3O0mLOQhg4GWcpVgLnrwSssELnFgh3j8LSHXMJx+7/oePDsDPfpgScx31Zr+KJzfcJb4v
v7iQs+5FVT9zo0pPORiiFyN0Pb6QW5Jk2g4cwdDZtNxFzQZ/m2Ys3MQoVlyhMNkKElHjf13nU78y
qxy6H9SWndWDVsSyghGiQtAFdabA1N0NsEw/Q1tGO+KtB+iqu9DZu/1mIvtkG7M/UdyTyVaAkRF2
vFWjHdnJRJ3/n/ZP8+Me//B5fp+fPqdPiI73uQWz1z6q2taG5li4If89DCCylay/9GUG3vdGeEhd
lOn31nTDLAC2HfGftgfJiBow+5hTCqGX1IUqTIqn9J9T3Szv083DU1D6OmMBhXClhmBVtrqLeL30
DS9fk420E3own55Fri/MgYEXG69S04qMHVKj+owbE15uLWzu9ScXLPNPSWO+vYDT+s1thpEpN7+r
+hNYQ5yn7F+3qRv/mO13NxpehRH+xQ7ufnPCxhgKTJeutqFJbzbuNeGJdQXaU6B+GDd6pR/zDswW
5Mkts9s6jumBK5FhU6L82ykB1WHcguuWfKRmO4uWA03HkGOZfdQVwL5sf7iCvprdcxFOR9BG3JE3
TTv6eG6Zc3JI5+N+dIFasUKt2ObQwXzWa6QkQjeMTtQE1d+mLbrkQYMi3UMhzZVUNa5ZbjJUPfFq
Qc1pMswtyJj1uTcfYwBhxrLcUi9NGUNw40RNNaXMwclHU5ag18n7qDvZUQhaFM1HsCJeMoqbqANv
C8DEIQd3pFhKH9UTNPGSaE1NI4vFgenQLBqauHyMkDd6sPI5lEIObQPK59twzht96bt9YHQmVAqj
1L+ODUrVmFILrcUA2gm3A9C4H8D+8KeH8LpDO+JV/8kDyCmExVXK4y9zuNi/r8bEhD481iwFC4DE
QUjFMS0cJ0W7P6Tamoj0Z9vcD1J9kOw3LVhg7VIzNnZjISvBwGqKPFhzdKmJlMncJIQNYWpiYc+m
G6bmfRChdcjr3UQtcn0fyFCOcIwjlFKnrLr0eXaA/KD7AGiw++Ay9owyrvYEklgXkuWNFyC+PQbU
2bmaf5IIWXWqk0xlmZ8rN2dgpcXoLLHTACX17ZqGezo3sBNtv8+j1SBIaWwA70/uyKR7AxZVIH7e
0CcYB68/xNADXlAvzcGQgyt1NlzJJGoNFUTCzbb0EaCu3ext5ugAgPz7iUD6A9Uv7Z4snV5A9Wn6
HqbJsKMAHAdB7mZq+noO4InE7M540V6pk24yZGMh+p7GV7rB4qxD2cfvw3lR16vYYaBvLjNvl+A9
AOyut+v8pni0WVo+FlgnmWM2XqLGxD1uM2tps5hvqRMI6WlrgihhSQPeh+N5VYDEVbqB51Tp2TQf
CDTB8BJaAdI7gX0HfPdZg6RyK8bkO2hwvzk99H1ANOLvihhqjG6eG68YSP00UNaat7JTgGbKlaan
bGcrCL6hNXKLtLihoBf8irywvQjrNl97YC0QkEH60meJCbbTHBmMXClJKSkXZQeyln2w/+6PnOGJ
+W3c71C6PALCmgGpoCJ/n2KAtZvUSzNBQuPW8SFY2FIk0BVg1SwTPMOHoQKXhgivUPEKr46BLAuW
x/5mgIztFRwBiPk7KP0Snn8kDxamxt3Yf5ukbafL3I8dRR/+K3SFky5txQ7cqinJl+agKe2mhWaf
ukIzMARve6h3hwOK3tTODs8lBzJ+UbejZsv0VQxW2KcEOw8sW/50o1fFYENB2y+6v7o1ajYCMr+7
qX3MPBvZ6aJab/HbRWm2fgCj8pAJACcgTLbppiw7QBcsPxSGZm0kUAiXWFSAsVeG99CHCF03zK6+
siT+msSi/tWk0LvL3DFemCMg0G1c/er95qvU4vJr0ZQppHEy90Ey/JhrLc4vEKh4u0pjjB+v4lhJ
GiAP1oL++LUx9TfWGChNiwMwW8QR88EMbciZVuZvNhqkKDi8yIDEhu8FOWJvDxCJqfY2UjYQ5rGt
B7JF/EsnrOFeGHgd+DZkh9sJXFg3f0hfAdLIdaxSW6O9zoeXoZsgWlpZd7Ycnb2pFqsOsBtrI5Mp
0tgTvyDZPgLt+rtxFo8no6k808Daj9zzflaZftTBcnI7cR1jtvj/nvzmU6W+fE665pXWyLRapoWy
HCA2z0N9R3bhe5fY9IB9yKevfQTZgVt4l8LAym4xiJ1bTrSmygMpnusIShWQijBWCfKMkJxLp7MZ
cn1JDrb/nHWNtYxLFKu3PMqXfNKj9ZTY1lkD4nY+GD6Ljz63gqEIEd6iDnIRkFtalviRrck2oP5v
pdtJBGG6nl8GAbqQzs7GdVVyfH9NpSEAyeUei0b5Bey5LiQqbW3fqyZj68Yf3Zca5DUH24N6X6y0
o41icpc9B4X/5GolmLDqX7U0tVd14mX124kBftyMQxDENpBdLI3ceG68rlvFPbcuwoC2QNYmxR4J
AzA6hJMf1AyqCKkRlsu8BvlOpOTpSnXWe0B7A8iDtm4g6ZeOuhH8tw850iFNwXYSK+/bZHQWF9/K
svOx3TKPtOUcqni6Y9p0JBmyLGXyTvXRDpP6Woa7RW1O3/v+1zjwoYDlfrReW8gyLEB8FD/EZuit
pQeMjQCN4YmlfhL0DTeeK63/VlQj1MwT8OBhVfcDdM/mYlSDNPbvIIBvxxMKelIwa2r68zSO8yDI
qs6D2goBLcBNtHDIDklja8t8EukSMafsEIUjSNqppwtT+XZKXVOmI4BiF9PeHJFAK1VZZaWhEDwx
ILwOLbDk6Idg0NAK3t5rVlovq5rHr7IQF9dGrddiEN8G7nW/UDL1T+zZ3rObm+Bh9kbrkrl6Bt0n
Hu/xzdanTJos4JbnPrCUvyRhtJlU/ogOopI+sDUx6sapnZtIF2f2uDcoA/XB57079mK5p1anQ3G+
k/60IUhQNUKnfGgR0ZsRQgo+BEqWv9u4AwYKEqUmZ/Ib38cS6ojmI7//nM9usUb3su4I/g2Up+iu
trpFWAZLfwRLOjA3KkhTWgAFVrYDqjKFjlYHGhRC2ym42abUPxvaa4Nt9z7x/Bq7ZF0b8R1Gq7k5
isK5SFGkqNxNfIQLQJyUqAN1gMkuXJh2GW8+eGO1vGplPpxuzrariL2z+uGDG4Tck2C0ixZc4C8g
iPFPvKptc9EhHrDzzfClZiw8S459ywrw+7VjgoFsdkHN1bRIk1DD00UWK+CJIGpwez6NLK9BZh3Q
g6kjuyV761zmXbESypl6whwZuIXOARBM+ez86eFHsxfMNEC2iLJ0xXboKHrEiJWoy6RTnYgPb11k
FEZqAdUHbIYaQhp4H/ziwajiFTnaiYHyILN2zR2zxGybZzBlvW0h02bFi6IuIDdhGNZdkk3N1k66
fFeatrxMEIKERlzafB0h9+hqkfbLE83WqZj72rnFuKRBhZM2W5EbYB7xe3kxMeU8qNCdEz0RrLLb
IkbkzINC4Nru/FQGDAp9i0JVKjiqUoEO9dgsEbTyT6YlDOBq1NYeXBsx6K9QegBCxjc/7JrAXMLr
BnhzhHwW74P1KhEb6KNB3hjpnAsww+OlyERzYg4U6jkrHIjvgAJFT1q5r3z9Si1HmegMvCX5tndU
eYIaSpNQR6lF2VqvAb9zw7Z8m8XP827FekRSE8MLk6C0sNEcMwZCwtulkFvCpwGCZkuzjTLdhmnK
zxykCoHniSSgX1SlflZ6Uj5AyY0dqdWGfncqmx68f+ijg9/oInCAuAjSyn+zoXL1GlaaN/8WUVVb
nurJvJA//RRBHs+DKBZNcJtIhPzOhGzxieZBcBj0G9JNEWQCpUqt+K+MLPmHi9S9sweId/MQrPVk
547tLo3WYIc2KscnlsabTnrG11wYULIuW7khtwwp9NzAxr6dBrb/r2knptULR4CGi6YtQlHuTYIF
tlpvblE1GAaFPXVrYiGjZorY+odmrJpEWaa3TRjcekOBoIRe/hPhtfA0QFNozzP8ldS0YkTLK8dD
IYLqTW3FERnXwCWqpp4Ce8gVTT81kTJITlndZXMzkkI/RbX2a54JGY9zGpXfqBVx2z4Pnf7sTtP0
1JW8u2jQEaO+2DDjuzb3z9Q3Arl410oTnAG4Ihg1misWWNsQBCtPiTZpwBTJNfUVAzPuHRAG0rje
7tsH2SVL6qunKHl0in9q3HkbkQLr3ofl8CCKMgMtVz4cHEXuBNiwuU2ZVUNLB3xRswuqaRrTtq/U
SsucAQOYGGtqDgYw3GXmn6lFg0os0BcIEAwHatKUrtdf3Sx9lIr2JB/a7F5TUduyjq0NFhgD5G7i
ejeidv9MLkjKxGdoUOxuA7qC6xsUAgBBoSahQ18kfJ4kKpphZwK6vADDhI9Udu0s0sYHmrm2LG3B
NDuGyBb3V1Y/hXd1XoV3qJbMtwnkjRY6+TQMZXZl3Z+plw7kLPelHzl3s1PW4uHS4h6Y5818MCXp
dhZtb4Nu1yrVZYwUFLZ+VtorFFwBQ+JHOjvY+HLe1wKFSIDWpvaHt/+YyDzoXQTB607fpH0+bB1U
Cz1Esf0zTqfiR6n7yBy41VMBurS/OWSt++TLqp4d8OIdtrXEpkvNkGOzdO+CR2aRONC0L42oPrm5
Zr4wvp7CInmpm7E5j0kEnLYy96WINxmA42sko8yX26C3JlbrKSJZ01Qd5jfjyHz8RpK4Qnkf5JE+
HPoQgLd4kFD5RUer3q10Bpl394wNT2KO/oosPmNY52RVtQnzEmp4tuVD1jXngc1Z+sQLLAWTLup+
VohVacyy/uFIY9WuTL/aHYIaOfDZ2Gn32B5i+b036hbFdmp4CLGbefjk6e0TUh5DkOZY7bcKC+Eo
fARvLbwu3f5MLVcHm8LUZXxpSAP4DtXbe+KtN4pQLt/YFRBTauj7eN8by7Xug8E0AYU1YgEohB9U
jUpuglYFP5AH5O09cEVhLzC4TH/txSP1h+B2WzHTnw40MFcDOypumcbHJk/k3lVlFU3nlWdbnVEz
ckL8TsPhaEzQ2gYLB/gZm0ocyY08Ji2qNl0PstgdwEf90rOL/8Pal/XIzSNb/pVGP48w2khJg7nz
kPteWbvLL4LLZWunVoqSfv0cheorlf25u3GBCxiEGAwys9KZEhlx4pwSGc9em2oD/DTOF5Ghq6vR
usUF2BcNaFakTrkqcnw/i1Gc9K8ZVpB4tyAEBId5an93arc+0sNJVpF3gQzatgnxpF9WZtBuwKRX
reat3jiBq7Q5kkmBpm+juxZA0giP1jHvvvppsQfxjvbDYMYJwqXDSw1mgaWDev8b8GZpOyb1dofy
UqA2x0kOQ91irJf7oQvzm8G3xSLpRXhOx6rUJAI8WkESaOp92FnNRL3KVHYQFrgUZ5IZwEKh66NJ
B+yqujjQQIqv1zpPbeT4TR9KrlLvzyUY0p7lz0IZ8jkwuwAcuWBF80rPeq7B/7WJDdVtyAmsre9z
TF7az8Z3O0h3qhTRrSyt8N7MLADjUx30VVUc3ad1Xp1wx3mhwSEMizMoqs+i4+nJ6pN0BWVcCCyO
XU/iCbigS2p8LcYtbBzpuwQjDoQ7R6EeviZjy14BiUtv7d4pLynwo4um9fQvYdVpq7w0xZ66CTIW
UMdUj4kxHsGAs12EYIb54sdlB2yF7u6d0I2PqDrlS2yHFjKp66chC8KzrvUeCHQBA4CQbLPScjc4
5GN3dKtHNz0owzPildBECyokw4DCWoHKJjxQ98PNGFcDWAzcaAQqGKpXVHaAYavIv3kcMfUxYh7r
lQLSSrqXzhP5CRVxfPXhgZQESgBipZZ89PAbUMqTBzSJ8m9B+b4GeWhQnAMXETiScUPS7xok09ZD
iRqQLi+NO5TSG3dp7W0qRClvyCOLYguIA69bIDoFnl0n5sMCd5t+T862hZrsuq+AucJUmlGNayIc
Wa3tXA3ZsuDapmvZiwlNrX0COqZFMzLDsMEvjtSFSI31yGT93g26PtpEKFVedWXNd4WAYBid1Tn+
6l2dq2hFB3kapS6d1mdnu1H+EUGdeEFZrcZuQBUci3YTVa4GkHImD7VtuUcdqK0pO5b4oOTqkGGl
CWSn1FnVd9G2BwZoWmme8PuaiBRBlXCVhNj2mCmAbmHWJlcvwROtG5zb0hcwAUNw7Ez362xqYw5J
BDtTy6BJZbx0wqxexVqTbKZ+EQwjZ3lk7ae+4ePhW+biQkvkGU+ufSdxPhwnA283rZ+ixBYkdd0h
jY5ZoJITdjvvzeDGAPv83g/zoj1m1ZHsNKPxPQs0qjpRzVgXZwSbD60PwWAHtZSWr5kLsrFxAP/9
+VIAFLWeaUDoCmF0pFGBtAuj7H5gPXvoasBk+uhG1hp7IIulDXvQR8hrPZpaSy8XcSGdI3kIZCRW
VQ0ltEqrOHZUKJWsS3BI0dQQUrIHFGN5C+qiJNa4/IdXcqxSXiNAXCpk4T2ZMlRKD2V2bMYm6iz0
ZR9mwAwN2ZGuaDi3ZQdyYqsDb+PHnIDcaZw8i6EAn8/vlzSuVW25hpRWtLXTIFmRbvg+G6vDCnxP
Vmalq7MEAP/M0jRZpbppHTue/6j9RJ4MJd+bILbliWzcBb8es9MjDQ6jhwRbA+JoHy400qGCDpTO
4FXLtNs5TTW0TnjU+/Kl/qgst5FmIBOlqajRGlBUjl7UI1eaOITNNHHKaP211rz8r2uR/eMV57XM
v16RVjaFsI6oxcbtEzejMkHlLSF43Y8ujjvmY9zgtjKPYjvxuUujSIiHqVmdbaapc2fW/h6PtkNj
xkDskG26dAFQ2ceGcSAbNYIXqGceG5QZgKT0OWxwggBvV+30jxrg926sPRdNmb8Ky3128UV4BRX0
dAE86XTxy5Dud84TpDIO47AYZ/6HJf7HfSABhiov8HevmWTsVHbcXhDRQxam4aaCTu3EDmE5UHYp
Cp1dGvzJT6b7EA2m9fynSb5rVhM7xN8ndXFhPQeWHZ2UQPGlzLTuSk0TOSm0MpezZUAg7sqjcUOe
hKPoqz6yWYrC2BoRzqhcGf2nqalcan6Z+9OSrQGuDr0bgxLjK4wxvWvph8Y28UEESzYbGcpF1TgC
1KCiWLeoqd/7Tp0+9dqwFaUJUOto163Em+0qyN/tDhjb9iXwdU8sxxnywz77/2rPS9SvUfZqSnyN
2StQXkKTuZ+SZSVoa0/Sqx7m/FnamuW2ZW63nPNnCilMRGEjdzMnxaQdvKSB3R3JNNnDZe6jooxy
boPmJ6fQKh7ml5a44WzLMuyX8zKV335emgZ6I52WpoV0UDlfJTeXg4EKwZoPCAymgKRc0oLzpVbV
GeoAOv8yjeAO1e9R1/KYjTbyq0wfCopAkGxphWkuLfCxigK7DwqaxkU/GmxPp5Vm07xmGSVbPG+c
Iw0CB3YXs1SeWpTxr7rMwY573MhMOw88+IreRmp2NLngmd7laQ+qrrFL2xUmAuTalJ8cycZdEBwA
FH5Dg5PbuC5HKnwz24T5c15W693Py9IkT0MwK1Z1gnMUtkG0bAtGaxqkpvlY1q9xVOgL7Kq6RmP7
osHOjvYzbgAcBHVpP0Nd7rYKhUhITcxdGkUtG34vyckNcOppUUG89bvhm9fgSBQ4ensCoTj2eNR3
RiNdURP5AhKxSbWlqT5Y1vHYGKdQf17Bz0Hwb7XV3W/2aeVPL9KnXrRwXKE2CHG0+84J7k271b86
EGL1fBZ9z2TcLqsudi8Q/G1OoPFAOWGfe9+M8kwODKrEy9wBp3zZFcVZQEdkRQN8a0Fj6hXKzuWK
lyo6e2GQXcIB2AOktqLv3HxoC2P4ZqEofQUdWzFum/0tUsSIPdQQ7sQzt/+a6Xa9iBIruArB7QsN
4AiA2opxQEOJ3TRQaOBf9k3UUXTlwTFCUCuyEQLV1eqObKphQNn1bX9XIjK4sQJN3fhpaN4YlX5b
j5vaGKkk6qlGCzcaGPOhCAyRx8BxzAOiKnsqapkLXagLdWd2APn5NEj+ZKemR2rpwCK++90+Lgt2
aO2QG83uk/9opxdIBi08oiBnGvxtOqp3kT/W1fT25nobcgMkUhyHIt3Oy5rA1J9jVy1Lre7OnCOh
0wGTf9P6eFyj0Cy6qxMPsN8cig1d5YmlYRvFs1NXKONTVfrVdYECUEp89xKQJwkuf0pbrJIkc6Af
eodkUIxTSlovC8/yfyJ1Bhh3mrx20Rtq9MpHW8p+HeLWeCp1kR8NZFc3g2tjUwnygUWQuc13ywyW
2pBmP8HB/SRZbz97WofgPiLvF67p+j63Ubrv4Ex2Gwu3XapGN772drtX3Eh/6s5wkL1XfgVoEwJd
YD90ZL0IVTvc66aIt75dJofSqZMb2w2DleG16iuQ9Nu+SNIfeh9+kWncP7Wq63H6NMTJM6R9wi87
Xzutkz87EuHA0dVqhn3kuOGxrCK2LIJYggKb1cfINYb7pjbuwdPBvkKjGWpOvt2coB9W3IGm7ZXs
+GMQlWlLdRagrbut6hBA6shdaR6K60CAGVy0TETn0ghx2Les9rViax5H4jvANZDJGh3Mmvdb1FCG
69hMxBXFL+Ka+yjwQsChQLyeZVcD2mvuosjwjof0hkyo4dKQmVaeFS46Ld8FWhNv1Aj6wH+1dmu6
abRA2FgdrPG5Nw34qBYY/PxKvZD7+Tkzw/M8Kc3x1O/DCCSeHwsJJIxX+DHFG40gIthQvy9MPk5o
1IvMrb4T2dsw8nEWieyPTbYQbKR8m4jfppZ8qPnUL7pgONbAukrDPUDCZsE4WDzy1LpMmIUB0hgI
DsQbwjgEwqzPKNB4okEy8dA4m1b77l8D4Y40WcCOWuWyJdFR2Hn1JY9s485E0Oz0B3tbis/22Gy+
sLR+9y8BAFoSewW+N188PzbvugDVVFMkS/ht/c7viiTIyeHgBiVMApWqZeBfaKoG3BO+fcUHkz+2
kGTaNSjh3jS9ZXwZcOMNpBO+4hEG+pQ60U69ZMMNVKpdEGWgIHmciZxu/tiNM+scgaGAF9NMcmA+
isBopgVExY2MITru/DWTXlN3AFGkmSx09S81wEfkgJ0eai+CdRZU9h0Q4vEG/xneSSUR+IYhXr2z
aqtAXiC0oBYudehRW6BXtczkO6SLNn3hDAFqEsM1OLqM77GNykIgZuMnNuhq5ZnKvMlVoG3boW0O
vGz6E/LsEB938vKuxG0e5XmteME24sFPAO5dhHeDrMAYVjjFqCpiv9SaLpZ/em+DtP723oJC//Te
Ik2DyO5Y+0WlW2FXZ8vaCpvDVJw1doGabw5U9lWb2h3qSOp9oZJELRBZBYUchevcyinXVgTGgMnI
kbZdu12oLZDGFji1Ns6mg5jZMux8fOpkrPMIz+iAnYZRxasbGyF1Z1MHEDt3im5rdY44aICEnBWX
3ZmuqJFxDoYyn/PVPFCW/mtU6/4iq5xuY8WBtXedIrxz+7GkrQfVL5AnJ5R4Fs/k0duWifym9Yjq
H7WEHntw6HArsea0/qcY/3RJTgOcKAXgxBHbqC7EsR9sdD2Cu8xxUYPip+tyhBXXVt0sjAbIwBaw
oAfOAJG2k+ELufk6aE5ZUSAC1+KsEUVNc2lGtzZALd84/U9uHX75WwEoImSsHPlYZdkWpdzI6+GX
tzFZOGyzsavSYhlDN+Q5EaV+SEwO2XFt0F901v3oY8+9ItHc3YBNGxXro79leHxZSweZq3HZTIot
+fex875sjrjxbshQ2Q5qbTDsblxgxpbILkZ7OtpSt9DjeD8dfMdRVGxEn7qIZUb7uNSRiS5RXeoS
cDWIWLswjJatPeHpJ0ZoVzwkWr5Becb1/RWhTnMMGsRp0sFsTigyAb1EBqLqEwQ6fXMTFCgqz51O
bWicGs2JvsW8MLedMCVqWNBEImjPeV3mKOVPGRhkXN4tyBjl9buPxaVcFnWN7O/oTQPSCTrwX0Jp
ISmQvIXWujxL5QNMCH2pZZNDolElQPMjdY9L7LyaDRjfmoWL0GS3IGM1jtCVC6TMPi+dm9leGCao
P6ZRaa2MAkDDDjsDhsf4saYfGn5C4blJbPzm6DJ07wsrjaFwhrg5NchRpQoh3b/6DfiFBHj9yfJp
JvWHJDKgWb6kteY5EBJCKH5szMyx1naX8vQCerBmo4ML/FIYvnXW5aMxwr2oITNdDaGyljzuxTrC
TsXBGcR3T0OQLcklIVvviQr6PaG9nleoIv0Rp5MQNH2uFAsNqmQHb2zoKkhYI8CkwGHEec5bk7UZ
Khvw3dGLOTaUzut+Rz5ksln+12xacu6TD3XzPGP2ch7hhpOvDA5ByUohYaRE9N7EiEZWqJdHP+3c
EoRDwY/JltIIubPKyTdtpv2kCOSnIGUSRVD5CUGe3gDNfsLZ8XM087fgJk12WfCoRdoTUNDW2dTA
D6issIdSfB+fyz4V4F6S2i2K0Mxl2YQmYjxpsABjpHjrgmQNkKIA9iOCcA3zwx8yLl/zgDdfqh55
e42H+h02PC64J2sd/495ssdDqwULToVqfidZczxc8XtgAp9FrPrTdKlZUjsYFfZUIilRSTSOUMMV
kFk9aPE6nAabyETRHugwXgC8vIVYZ3XvDoV3QrFgtSS7JkG+mFdheZP41nD1WIf9yzghBFcAMkY5
O9qoL35wc8jpKl08BvlQLTow8p2o6ZWWnfSxmW3UlUrWS5aam3wAIFyJ+lzzIH/0gIK9q11/qZtV
CFzLquIifWRdkz8i8gp4YyHvyDHI0wtQUu4N9aq4eutE2U+LQK8OtKppiN/huGY+HmhxI1J76qYD
G1bAAtlb6jZugfQgAtwb6vaRX+M0Vrkra3xRcIVGe2Q3rCWNIhOvHcoc9BY06vI2OjcNdqg0qndm
dYOQwS0NYusaLQrW67tM06wBbMtJhYKM6tBgc4BQUpb4Z3y3/DNdaar4Ar5stTONnA0Ls/RbBOB7
MMEbGQ6GGZSZxytqAqgCHPwIzdz9k988jWaQC02bu//9peaX/G2p397B/Bq/+dGAUyu5b417P4TI
sgaVkHxBl3MD4g+2yq2iW0AoIT3OA04ESvoyz/6aQv152B1XnLt09fsLpA0ykoYDlsN/v0xYfrwx
ehV6J5NxflUy8qq08wW3jdtBRji7jW9inkLdyYUuaUpRxM9Q3iz3mhXl1wbSkAypoJMYGTupKXoG
FIjmF8vetN5tiq7iZKNB1Ojcj78AYKNlvalkglqJj7k0I4+Blusc8zzbBx2120OKOxG96jzQg15H
cZVchBtiZy7Dlq+TIvKW0yt+LIwoFQq3weGt6LVTKXBKLo14NS1Fk0P5kjoqvJmWSqVRrMNIKycX
T/MuFkiItmCYkAcudXmYrpy0fb/6g41cOtd2UvywMY8a8XE12/i4zLwqDcy2Eiyhy9jGLx70bt5d
0TrgpgrBpE5dnyXenTQhoa0S8yYcPUrIq+3ChrVLGixt17vLEW/JSqWfp0lKQikQRTyIfAEiKmQt
blzLuoAmpXwrBnbRuF682dK5hA4uBCyuH9cnJ0rBzeTp/t6pukcCpBMMPRix6IgETPbZRB5kz8rh
BlXmC73HgSBl8RUEevZtHMXOBTekNfWo0QawOadW89b2QYJMXwNEXuGV9dLlPlgMnCw4Vqk9nudL
/tJ8XCWx8W6jqza1+UsY9ulCzzPnZRoNtrrh3SdSJreMseQWvNf8VDfDkUwQh0huGwDxb3zcy6Ca
1wVLcmvb2xBkTFfyoqap6l1i5epMvS6Kk9tK5M+5I8CkMa5Mpq4GZwXXzGA/29rcqpZurCdbcqGB
VGYoushRxEM2WjMsIScaNHayml81cKS1TTowUM/rBVZq7h2jA17LcPGG43xwjzZvbmka/UnARZRQ
Ki0+rW6UoOGNp7cw/wkJTpQK7F+X2ST86tp5Tnia35l0/GhhgCYRNan4wMi35pW/0DTufPqrStMH
jNQEXRW5UOMN4ACpjdqY/ipa1Gk9iO5lmVzOL6s3wt1pJXDr81/aVq120F31Zf7gECAF779M9/O7
6wTzbvLghdaa/g+9rhijrv3N1B0K+wCGDTUW06i9Y0IkQcuz7ltcNw9mmiUPMSQbD46uA6E72qFn
Z2l5cxmwDwf40603DaiM9m5W2I8SRHfkpHPTWDZcr86RxbSVxvJsISHAd992xpNqenFWY48X3rAB
VgTMyaVn3Fe8q64uSK8aNzHuydQaoPYKsiA6kq1rg2KXRbm+nCYwM7jvjI0vpQEmTkD0sK9u4z0t
Dk7c5ICoiLGgLk3w8GXRuNHdkqkdEEpMu7ba0uKoNslOsSV+0CC9XS0yjkjhBjfTqzeWAtos4mta
zHUSddHt4kL+1Hhx/C1PHONEvQ7bw63vmC3oRPAHDVoX3AKpsqJBMuWQyFzYld8dqJsMhbVzIgTr
yIXegkJlnD7ck0FzoPHilYO+ozcAWg/9EMgOR0mcqVT0rEdWezvYjrwWg3rzled9gbR7v4YiYL8L
OnRDqa1AugWMZux5p6LKoMCHCuov4Cm0QYmbNceijQBdM28ncwsFPlmW4AtBjGb5fuIGhdpuwunN
2PwEqY9jK4rFJ6CeFdcQEzesOw1vuwj8Z8pfB7p4lbXMHwok2XayhsQPorTew+hAqW3sAV/t+quG
IOdrzACATJT9M7HSmybtzRcZNz30QE1xy62o3bql2R38kieIUyQ6WAPt7iHpoYwrIND5fZwOjVL7
Z4TpToZgML6i/sa3Unw1Uh0lCWMdeeRqYLYwEhSfpWH3BI0KcDnDPrupsfo89RykERFQm9w4au/J
DdUR76v1o9u8WhR/94noAJLHPWi+Ud6hLbL+LXNCoEs98xmywyVAiUa2q7smeSpb++QURviKep50
WQAefZGOqZ9zo0dqzeqj14+ZKoUYBc3MeQDYtmXpKy2OkSAKRPpEVyLgyXSl/mD7k1+gGzrum0X6
Kc+mcas/ghls9ymrN+XYWH+vsYHvKb02jTrIkq2ZVqLM5CNHR860SlrWO7J3cboQAxK7l6Itii0H
/cCzmRUTnxVPXWOdWG61BwoJ4rxpPvFZYS8Ne9yAQNv0tKfR30WcDFVqgCmwPgePslkocz1i55ch
98CDXYbJv+irZSwXfiT9o5dAdgRQmSS/ZANDwsVQKxpAnjC/RNAQtFbx0K2AofKPs5vfs3DTB6mz
7GxUcyoANY4ya9uHUJliDZaybjN1BxCx2bzCWzKd9kEqYwCBa3qiQWqUA8IwFHXdUo9W6xLjfTXb
UO+rBZYWbFopGkS8XDNZEGcW5IdOyjWqC/VqPa13sZdVS+pSgyAviDmD+mKXHgCbo0cNArGlPUqJ
kO0Pa0we44Rf1/jTq1gltF+LFtyTYW8X91piHImbwYc66S5BrdW6G38U0OiLxli0uikh2n1vq+Go
Q/x1jZujcwzrIFw27mCf6iS3nnTQpU+0dVLkB7BQFqsAqLkv5OanpX0y9GDrmnmLonr+Sr+YuoZw
RYmYxW2j682xCVp3pQdJ9Cqzc15a3tc2Ae3q0AzRQc9ScT9OpPEqyaGhYwIuZEUJ3ycp1uG1yd8C
BHzCsFGvyJaqZWt74TVxDQNirgNYRq18gIhy8u7LoMgiIccoVgaSpy0YesH9Yeurjq4sHFWVkC7C
BbiaRscrK/zGmg4q7i7KhMYGpJgy2NYA9G5ZYyMpK3EnarCNAL+/M2w93GduSwep9ZEvbfrPCJt+
VXMEXen/Mg3b+BbKcqMG15V5OvuagmsXYorqqzl0+lImsYKWXqB2DW+1nY5M541CSfgSebnhpey6
E3FoewLsnVGuvuplCjlI1F9oKs4eBErvUbqNq6AqIBuKW/KDFst32zxKV0LX67USFZiBbNwoUaKR
Hegt+zxNT7ysvk3vePxTeAGyL/LIQrmDYkH86GXFKc817yEG4dMBd5TxV6j6r6M91fG0MMPQPnAH
VCm/2gckMha5UZc73P66Mzb83XlgXEEf2s63iVlEi1Lv4n5BI04YDYumZOE2Vz10zTToILjeGNQa
u7PNSdJ+B2xbdduOTQ1ifWQvYKMuDcy2vHbqTemb7ZJQboR3wxn41rG5vyd822zXnHjY6sAOL1Ki
aZ2VrTyrukVurV4LibtHoBnmjUiYto7Gq4D371dk+9MogKWgzwFWchvj23NwkTrY1INTPFaVeLMQ
ZXyLynqDQJz6amR+sgJ+qr9I10Vkz8jrjUgdvjTFoC18NzNOLjEiUKCY+gwROexzggOZqHHGKDJd
IU0BLddigBAtwKub2JGoVh4L7gjERTYQAED/xuJnBHLyizfefoU0X8yh0XexzXBLLrQu2du6hqdE
mUADva0DG2I6Rvzm41fhmpx9K7wwXhmMZRcv0d1jOOT1upNCotYb9eJQ83yz6+xnn7fNgxtGzdb3
82wfZAxKaeNi5DFYUFyPavYNof145TuDWDm62+9AIUgYdWo8Icq17zBzTV2F4r07/u5gW2zLswxw
8b65H4SP0v4kyvbIaaDAEAoPt1AGebeVzlnz470I+fpPmhW+hUftODiMqXhHhPoKkEWl3SO6hk9B
RUGxotr/BKmrHXK9Jh5hUHkCkWJ1GyIYM9moSwNAtzc7a6k5IEBo7dZ8RBl4e7DNYuSmdhE+rCAN
MXc5CBTxuVrn2AqAkHa5t0xGhnFItT7xugruHdakp7ZP/CUxevO/7DK30lNujfJMiMCvweWbQpSw
WOBna7yCb0MC82+mV0fyHlwv+I9IWdTe624FwqHxVtuH775tCEZjy5ThXWiAvFr6SGThbDh8tXUo
83Syf4ZczLudgBjgyJzs5D+I2F8H2oAag6ZJdraKwg2SHMjruQPui8iVg90GRSFJmu6MJGu+kEfY
RPY2hjjfAputbDlRzzea3m3/2CfieeTLUCXDXG9nclDDhbyG+hl9pLL63KVRRPzVnj7/MlJ/G/1t
7uzcjkuVria3QzAcVI+kK6TQy2OHCMBGVIZ1LwAJg8yxGN5y/6bolP/DGsqfFnPdR5kaOFkGnX8C
Crya5sis0NaiR6US/d703q62sRbmiD2NeyA5bnjU2KTeYC11/dtcMz3XVRcgk9hnJcR9bFReK57V
ECju5Xsl9uwHTQbszdvs0dZrHd9TVYGbJrM2KQO4OErK4owieLEG7Kl8qhzjO5U2avw7blvJ2zxH
j4ZwpfnsRXL8Z1LVGhDG5WbuenVXbiCPHG5SJwhOrEfpFeueCf2e5y2k6UK/v7i2q06mxEEmKn3j
W51MDlZ3r3fGAtmCEggR/CRy7DARFraLE8nQZGOXjV0atVrUdtIozormI43+aW7CQ2QuMgECVU1c
sE3AvhICtGbZucdS6thqjnZVcRAG9M1LKd3c+ikTx72DHu0KDLdBdhsGYwGDjE5g6mb2d4Ea4hVo
NewbrYDqX685yWOQ5tUaSlLDGSVf6YEXCd8ORW5drbhgy5bx8KU1xV2W5vZPFPYD3+jJt7D8a7oT
SsA32sQEkT+eFeBH8BCK8bITa1of6IHuiX7+ZDdtwbdOUU3qQ15vZlfUdh+FgDDSLEiUFWGzZTIE
Ge4AQaJ5wChsCH5oVzDYgImqAGofwZVFySJ1pG7T5+9dKj3E0+HzaP9rl0ZjHeVh/3JuPgCjU4ps
BWrbE6sdsffGDRbQiFBkc8ssPFOfmtHFzwexjxMnOhnYfBKfQSzVD5/l4ZWrzr7Th+RCZAiWUNYW
sNF4Q159NvxAlV5wxd528iKz2Vvw6lJ4jTvXj7XAXzF5ibrgG+nW1hoRSgCEu0p/jixww+F37d+K
sAYfN27+Z9TIIAfltyGCLso6D4CKQxyxtu6avG6WuSG6L7FnfWs9J/lhlg2mj3kolpY4KunJG/cg
tNoFTIcgW4DfdFCDG0X1SJO0RnT2De1bqvn2tKFsEyM75XH4jbZpdEBwUeW6cK02OdBmzbPxHUQx
fLEmNi/i9ZKdn561Co+KkfmL7E0nUdox2m3lLmdXskOmM8WDwSsXIOwdtiiayZ4dyIsLww1fMx9l
0A642C5xGqqLiwJqQA2a8DWGNADTwb1hOpG//XVmYkTDVWTWs8DO5gwKJnHGrleccQKJd6zTnlwr
io5WHG0CMyvv0zRurzxxAGhRUAbtEHNZVr6u72hUa1lzCgL36zSq9/ytRvHHEZsjnFq4rUHyEhEy
8qUGxHUbpoR2Q72o9Pjqn//43//v/37v/k/wI78CRhrk4h9CZtc8Ek39X//k+j//UUzm/dt//dP2
XMtlzAaHBfPAPsK5i/Hv3+6QBIe38b/CBnxjUCMy7+06r+8bcwUBguwtFn6A2rSgROjWs3eWN7Iq
oJL+rkl6lOFK6bwhdY70ufjeaqvpHBuoMDmiYmWb0A5LMdbuADVj6YUPYbZ1iVcOcqn2IuzLaDup
DCZR80sfdcSXEECYeZsRJyxeIRuTQSAEzETUBIn/2UbOZZaudHzHD5AnBnp2bJjIurM1Nl3cVJsc
Nz0wMv01mlbyC8j0sx1rdezYWcYr4JHcdnKhueRMC0BNQV/8+4/eNv/+0XNuc3yzGEMOmtu/fvSg
x8s1VTv8vlFRv0MSOABqyhjWma2VL1WCpMm4nVAD6qBL166u5MFR84RSbR0wsT97VcLXDlnoflpH
6SPNhtVJiBVrB8bq8CWNKnMVW4k6O5DEPJYFeDJ65KaeBpA+4+Plb6Mr+KeB8R5ddR9KI0Han+hn
ZlT9jQxj62DbJu65KGlw/sP30rN+/3BsHVFffDo2oCGccfbrh6PcpHQBnRf30yadFwx1+bn9hAxF
fgtF2fYWpfqPdDuMaqFt6JZH3dELcC1x2xfQKjZD7xtiwHLNWSbAmoYbUyhqiDUw1nwxZXV2xj0i
Hop3ItbzZ6YVkAwqFFz73D7WzjXU8uoKoP0GCXt2n49s+iW4bUF3kPhHsoEyLNk2BfgfaZQmVFG3
YSMvP6JmUK2tIht1e1a2RHAq3g+OAGu/L1Dy2PngzLBUUi1rH1WEYXMP7Xp2/5uvbVxrbu5dKHf8
trUnhTlTMu8wDpL83NAGqE5SCHpg+6ufDDv6USkve2jGBpHComIxCMDQySLeLlqUHh4yrxAPpjSq
jWYM+ZpGabZS6TQ7B3nvzRRvtAtTX5t2k3wil28bZ7wrG82GBkpTD//DN8L2fvlGMF13DfxjUMx2
UIbsWOPP6dOdCncWsweVTHDP8IiCfJzeXZQBemWqM4zKJ8OrzW+0CbO1tjsFzO8uWuhhi6ZVkIKM
kzOpyk4qsSQeO8nD0mXlFUWxaEa1twggQGjvlDHEZZLySJNogLr/0jYtFuiJv61rFyib3nLTnaMG
46jbrnGkK7tLrHIhoh5oKySK9J3txvt5+G8+k8Gu5PY/3Ht+ve2PHyYIoLitc9czQUTn8V8/zCSs
dCPNdP/O6eoeqdjMWxioX7iakeYB9J0Z6zb1xEuuszXtdcmjqkJU6SlbgeEWxLNIIxYuao/bYlcj
zzDeZ6vx7vqpQZHRuZUQb4MDmaHxgaCTESKcFgxiWSUG6F1NPbs1vCRaULCFBvRMex9AdiZClAC0
7potxTIuCnDZ+F56y4Fz+fefiuf87Stm2Y7OHMME5a5uW799KthR2YFoUn6nQy73/P8ZO68lt41t
DT8RqpDDLQnGITlZo9ENSrIt5NjIT38+NMfmWHZ5H12g0BEQhwS61/qDsRhmIG2SAmFbXG6lJmpo
J4k/Vo+xPWf+J+nlEkMDKZcs69DPgxjrIiUvpZUDZwIHN9qtL5pEQYs7F2sJBSwt5DmwQg7vrAUx
mIQ7p6uct1svYYNOc1SsG4clNFQFCaIYsRLuZbFb6gYXhlI0Gf+ok/2qJdR07bz0k3WTcFlqm8p7
s8h7r5xwNp95DOMroocJSl12fZAtcY3HVtBgwyVbP/X2TCEwyDW9U9Tpy1dg+sbXqdomupj3hQVQ
ZalXy9HmGUFQEdUUdvwI9ruA8S131QtvfNYXAkkFEZnULTulpbS0DRMOSllLWA6LsCgskHcetOCA
uXd16doYmfm5De7c3PmaFV37JKtKXl1+Rg5jK4uyQcugUKna9//+jujWP346Hn4bnoa5gGeZ7MKX
9k/PoclTed1NRv0URdoSdS7eEtHEP4oB0GEw2uoDmZ8YeB4AYPT1oh8Vihjk94P3irTSFt9UVDIc
O375+0iv6VU2MNPJy5UYjitaLPaQNMSkkKuVRTeeN1HVzc995KAqEhbbeHHEq0qlPCMTC9R0KbLD
aPeus6jcLMW8QXy0dq1xL4sQjT6mlEWskDcxULONa/Atl4ygONDFJp7t9hP1GrY4K6OmuRKHCFTN
h8yE6nalXls5QhI4gWlX6jVuc+V9YFifqNdVOIpNN+Td9RLyOhPEHHDfeuq867rTPdq6F96nPfzX
ERLPu9HpOIWran4CoeC8aGF9CKJKe0dVpN3yTA12sluSoH9ekesaWhe8U88OQtbbZvv9Nq0RzkSA
l+Fy2qorQ0Lx1Ul05gxuFOvGqe6jFzTXTfA5ROsaRxwmQUYAWoGzRv0i/p3lU7HK5zp4TftZ9wNl
zO4LsKH7ruz1g5zJaskA3mYa1Dx88qoRcjI+WX0wrnVM4whOw012l4Ost5p22gjL6NaaPX/UyQbZ
b2SUoarGdQ433mFiJe7dkAhKYXb5NwTgj9IZsk3aO2ucvXdAjPY6caYI/gT2qU7baPsxJmCv6YbB
Hbj5NzcWRxEUr5AZ0nuVx+HjxMYIzwsMrq2yfyHPFWJnF5YvZT4LbAKqfieLdp11B9EDHJdFTJiN
ByHUbdIZ5SMRds0v1cx50usyu1drZ6dNo/Mkq8Y4aP1AD+atsdTpZi1w7rh2D4asuOhVcZDBWkyD
UDfM7IMMGEUyQ7bUtaMDNrpXIYSzWHKRbntXCu0xbiyCeqU4GEFT/+z19LuRzC6cVxGs2aabD7Vm
iJ2ZCQU80IxcAyzObRV35dO/zZOlhzGv6h0Bi35T91jiFXH1VC1sFGCQuCQvRJRCKTFtFFnBT4o6
ebAwDpB97ZmnlBvX5OTH6atblv48ldNrkkLQcGtbI9fCjp3VrQlBo+RFuogbWlnlQywaj0PTNmTg
hn5IzyIp67XQVO8RfdJoZ7hVjONMOZ1Sneg8kETn2dZJFNhl5P6AU7XJ8tD8GXbeXd+SkZHDgQN4
j2YYxTsATfP2v5+Exq9vS1YNpmqovBhsTdN4pvz9QUgYqm71UekxjNcIsQ4B6SVJGUBu6sGLOm2P
VBgREVnX4x0Vtf3L3No1hjeo5NtOpT0mfcF6YKjz30q+lYDLzLdbDzD8IYnqIN47i8SK1FnpEFll
/9N7Gymq0i0GtvIMC0eMcdehEPl1HWGAPl535pReuqjVH2SDSgbk4b8/Bu3XdenyMVgq64bln23L
Hfan94EzjuC8XbW7fGDaHW9hkvKTV3E+RsSLMIChz+hl3n70WWj45mjUvz4M5IgqA+Qvf/1RhZ4d
mbJk/d+3bGq/rHMczdVcl7+cy8PD/MfOE6aphtFgnFyuC/o5cBqU0MP4GzHhbAnKo7aT7movUHd/
Vst3fKMBpfpndYhu47VaNbr4G1Ybt94iaR3fiusCjaaNDHPmjhe/6hZaLmW2mSKBcDApD79ItehJ
CeuPM4wQTH/ooHkUoWb603J261dgkfc/tuNy/3CLhFi809kGm2wsDNszVcp//zoP0zzGzWyl+ymA
6mWtDUxZ+hmrbYeFJgEk52mYBwx1F8LJ0KUPgN6aL7cegWLO5If0cTWEAa6NOlSGeByxcooQmM54
58ACLaNnS83r47C0yqI8hCSCJ3sMT5Gp4lX11/hisFJ4wpr2Qx3u/vs7oC/Rhb//d/nxug4qIabu
OHCy/v7fhWqRT2Sywv2Vw2VU62tEhti+d9bDgsQlGirNckjnUKADTn0/FXDaEKhepTYqjmHXI8yn
OoStQ93YTWg5R+wXoO5+Kt/aJSfMbf7Ht5k/krFEAz79ZyxV53/ieYZOhMd03V+jWCquvqUTR2KX
dal57LALX4MUAsE2WOHXOPeQwAN47joNTElzjFeyHgSQs0WLkQR0XERfPbXMMDuy7ItGzuE1Jy8q
uxWlVdyFEWEXWSwtZKlFMqiIOsaslse2OpIx+wHYKvmZVxcWjbyRitAgIxW474vU8JrIYPdkBlm7
zdW6PrVZ7xxJIg+7tjHnB7jZoc+jXH9b5unbIP45zx/z6ApKjzbJxKq6aGHECwQFyf4C0P7shml5
1Pl1a0t4qEOBKuzOs/LaoLtxkb1ktSxOXT3vYT9/l/WySjbKw9TXga+x7F9fryArxTKl0MZ+1RVF
uJN1ny7mOu2umxJx96ku74v81Kq1bw01fpNyiLyUBflrp2dN/rlO9lGsplw80HoCFv+8a6yo2RO6
qrdjpVUfQhUVxAzmGC6OGvxMNyt82H66dUoqnXB9qgXI5HVKfyfLpVuG6zbUYla30yYLhI2r2pxO
awSUeaPYbf7sdJFzns3g3jYjSktVlwXaSrSqhVeIlZO/Cc07xcx/3noMlvoTEWyHR7uZsl5kJIk4
59A62CzLObxlIoTTES3orLPsYWZ1uic2TgB6aZR1RmpuCF1FD9cr5d60zadp9q9zxKx4kzm5d5pd
LFKU4pZxunCLjeZpzuY6QxnUjwb+lrdJHW2OfYie1U7Oas5VcImz8OhaqlWuoQPiSFEF0z5Tr9dp
w8A8Yd3yJrvLeUbS+qsWIc2jLAaRay6sHXCdyy3IQx2ip5HZ+kmOCt1Q2TcVfxN5V7LO0KEjkOu+
yP6xGSPOEWiRLz+baQy+GaWITy7acDxj+q0emeYTQo/mkzEjhYWfhLdpbSsq1qOSrnBsyR9lFzAG
BhQ23EhjXS83emK2O69HTVhk37Mhy7bjbMYHU9GrL9kcsABxsu8gIIVvt6V+h+vo+KT0/Q+tDtLv
4KJYShStdnFDL71ndWqvZENhjz/72lEe46BMT7NoM19egMj4nbvAGct+uiDVh4z9yJ9CXiQLXsrK
M1BfHbNdVg3eTphK9RXr7fWkNsFWzwTUUo80jtLeDUlN7qEjGLjm6ZIctNRR4VjzkRF5VFfVGKv1
OuAhFmhh8ShbNTvufZud/04WI8UDz4Tx6nWqhu9wTYzm4nqd+owhRrwNdAJ5slgXjXoPpXF/7duO
8LOxCii3gTB+k7M5laPsMNm11uzCtWddGc2n3LiTbdeaAiZEDuLtequu0hZH9ixYrSx3bmTsrxAR
gTYkeGkSj/245yUmmpCs28n76ErVPBlm8XHPg+3eAycurve8fB22aBuUG3nVzALBPjsOmfTlAstB
3jfx5uF6X/91z3LQKJR/3HOYNgj2k3e7b4txOyiptesa71CRm4OD1lUAO5SepYU8nbKuAbZKTqSK
HWvvyRZXKWErFhm2bteeLaSOxHJDXNsWXMgyxwCiehvE7ltqRBhJyzoVedHoJE+vtVWvqyugdkGh
pH4U8wIw0udE1PA5GlTeWIJkz/Aus+c6x5Fy8B5lB0ADxkaFSrWRxUpN9ScGy45yCA5grj9EQ7GV
dcIlWdzFa6xQp0PZZ+uPYcwrohZcTleju6332bMaWu39pNm7W4+8njr+m125l3N1c+ud+USKfl1X
1Z3sJ4c24YgdmzqKg6wrRnU4TWbyPtdzd3CNOvOJ7CY7sx2to5oW+TkcG1bqox8U1cFNS+yt1CJf
ZVE1/RHN26xwxM8pm39jB61/cUuSC0kTFGDCEb6bhcnGUm/DxzFAR6bo9fybrrnkihkEYJadTqt/
TywDIf52zp/klceptI5JMtoHpAF3lWsjL6TPzl2bRH8Yg16TJlUQt7Rd6xzz1tiaVajBpsMye0pr
b60GYB4UsalNhDkyUBbf3VC9IKG9pD+J2rgjH3ICUCCK9fJ3pQt/q3F2/WqParo2hyl4FuhT+tgw
qNA+5o9rw+Kvjr9cN+5C9xE+BLS5KBq+gBKG4KyBKPjb9bDohs9XimrrTRUK5qifbxs0QPwgw0Kn
6DUW3FOvfYeYtwp6Xbx7Aqp9hGrcXiWW8cUz7WOdL7M2nrZ2Z4yOjLHX7os4JZcjRxKLDKJ6eg48
rTo6mElv5IC82M164n6DWpJhkDOIAzB992X27AfZPtsJMV2tHi5RRXgediN+58uVci9E6Mt0XvjZ
tYdRjdJtrTfBt6DZXgcabr/Ru7k8aioRLkz+vl5vBNTsSin44FI2BGed/M26XCYEuHQs4674MrvR
tNehgm/ztuve02payQ6KAT8P7778DvGl+slzMZ+SlxIW5G3BquEhBANxslHA9GWDYomtx1PzrXMN
c+ciVbqL0lF5K03+8ss1kbir/TlyM1K4IH7wSK6vH1eJsfoKvEv4ZCs41ASLibAc0SQgfggkvbez
He7GuWr2uJBMX+YSn5Xlg05zdBUQwMzP9qx4QPASfTXzSnolWfVaTzh4xOAJ9mWYYht2TXyT/bbQ
TiCeZZO6XIRgZIMWOs/KiDnn8jZtlMR6qpaDm7G2q41E2cjXZ+z1NLi/RfYori/UKo/nXYnuz1oO
kr160LsTy8mzLNlj5+G6MfAaLkt9xzJXO8KgWjmgYl4zU1Ee07C604I+fBudkg8Hsuc1Ftk0GjAn
NR83stXOw8xXSN0dZPARJOnPrHLViywtM+qgKF6LZUbk6RBWJ35p1Vz3T7J4FuE3CSnkBPbUPXVW
z+q0r0d9Pzjdvb40wHWDRPapWRmrPQ99+zBXCR524LLcU2Dpf55OkY3Lzjz+HmrfBjNE7Lvrc4Jg
npGuIydq1y7vyF1tqGa6xo5xp/eucRHwTZ7mRo3ORq7ef3QuFBJ+Y5f717JOvBCGZt3idLNMJgp8
SNXkMYu97InUOAH/yPujszPa9M7NN3or+JrJCwmz/K2rWm0DEl3dgHc2UOKyk7csVOxNrnglxjYU
6wFJ9iBKq5Msjoa+B4PGKqoMrOdirjblVKRvYdSQyVhMvVhIp2+4Jbi7Rg0+WpNsTH0Um6aDbO1V
57tZRs29HKqEm9lQYSxkdfVA8OVVXicvzPoobypf5ocy/u83JVtzoo/yphQUPlkspPUumGb1JFGe
V7znUixIgK8CdjJXsQDZ5Soj8AkZGioBAfalkyPFBG4TXTvJOeOlk5Xns1+34YYt/RpYUvIMDmR+
NUC7py3sYFlSh5IlGmrssuRqxsGY1fRayqrpZITl8CDbgta7R6/LvZclPVSfa6QlryVQlW/d6GgX
2VaE+Q8tsuKrariKwzy5EXM4Xy+hNtmK30ZwktrgCKw2q8KbAIQsNxd0JZoFWubeydaC9/xKy03y
NLIV/3d+UxlI2y5UX23Hy9a5em7tJj2QGitfZttJdqmiar4shpnant0m+Oqodsy3GJ/ScEJtTDaq
LZcqDeEdC6GUL2Pal9siIUQvW4fAyE9i4ol2Hduik+JmL7JrXiBVTqCehfty0agb+g2ODxnZdyby
UGA4gv7PmkFcMgNrgSzNNZ/8urhYNT6/gHI4TSIwFhOODdtrZR15NNVCe0jy3jwQepiwhFvmUAGC
5Eb+tRmiwziDUUccsXjWvCG/1HF0URVNKQGLzmzYNAM7oaXVikV7F0wgzoK8Lp9lHUZX36xcB4i1
VMXegGn8shGa5ASTBmtBLwVPX8aPGtCpIMLcURblCL3aRmmvPskaLWKtN1lZupVt0ZQOD4RBrt1l
j2HE8LqriCTJokvYE+H+/ml2xm9I5bQnWd0qwBr5gvZHWQxFbcI0gi4gi/IwNPqL0WbZWV7Jm6FX
xLy9oCxxo/KgWj7eGz5flOxhMEd1Y6hdv+FJU2+LtnR8ObAvNeVp+OP6vxW1N/sTZHNgecwyJ4Z+
n2bJTo+m4ll2twoSs7o66x+374YmeyDrzUvxm1rDF4WPH65xdkLZ2zGMh9RZkNmKe7xVybN0dLYg
+cazLF2rMNwgbTiOOwi1H8PR+TeAjk/9GqWDQ1SNziYz4TlMoGAf+sTNr4dAuIvhQnD0uhKZmVwg
dzeOxUc/w+uGbedg7OdFVewPaaidyWe3Z5CAuZ+OWfRbcJBh5lu7avb/2S7H82rO2fxl5ZYsl+PX
pIjuuhZuvnRHvxWliM6tCHUI+ZmlMzRFOrP8fr21yrECWKbfeOp4cMlg3QtD+ylTwrYbIdHWNPZO
poRZtZ0njAieWlahsleQOK/TgF5xmA/e9uqhpGuvfRe3j57p1Y+ZkX2RSJgqCd2tU1XetuPVSUp2
NdnQKiEZl7ubzlamNPkpYtuSpnFUgQL6s4vU2ErHqPaRwhk301Cm08rxigd0D5ODBEhd6yRMyh5b
4V/N3fD8BiBSjSig26rLh4aQcjSbQHYLiDPo/hmvshWLMQyO8XXI0iHcjiFxukoZUNPU9FI9R6m3
0ciOPRjLYUL94iHMqx+T3qRHWZL1bqd/DJV18qDayuhPbNruLQOt4xhx6rvJEf2LlXZi09aR2A5L
0VQ052AnYbyWraWZePd1Yx5lo6yq+t73DFV7lCX8cpDnnfLyDg/2z7Op2jYOG/sRp+z2SUnPnV4M
j9pifz7kpNC9oFVXsk3W2aGCjVU8EBBa+ss6Lz23Taef+iS/3Aba06iuZPGXgUZhkRZnEHywgTDF
/HElOSDJi2Bf6q6bXQrWCYguaISwQmevKIV+VwSD/Y8zVvhbzQlAf7VEj4ikEaVYWAjAA4a6t06y
1I2KdYcxxndZkgcg/9M6wel8Z+QDQt29Gz71xFOXwXKaIG6V5dcd+71IUd1eZmwjyzoNgxI92REg
qazAA3L+osv/UoKstW9GtosEKh+fPCRNc5cZhnKWpWmARzsO2hdZapyhPzWlO+8yMmenOIxwlFwO
6V9nVux1uzat32WPTKs/esjilGVry6wSbAnNFglaSEAzlrUrD7Xsy1Bn3r26NORLQ2kCZkUQFpp+
OXj3kI0/RsB2/TlXOnQdKzv0C0TB0Gbz0UT9ctbFU77AFBwe7XtREUaRHWTdsIgBKWBhr4NEqZiP
jrctnLNtjWs71WPA0oV5kYfBG7Fhw0N322OoxIaehshdgM7T0mLCXxwNQmqyn2wFXPjS48q2l8pa
hWdjiWK7d1JYy9PQ2F/JBlleWpUg/A3MJ/z7CC+hwhv059tZqEyRXy11SkirmXqfW2/9xtI6YXbz
IxqG+p3gLOkQ/vwX8q76U002UtY3eNATNhPVXh3j+j1im5SPlf2l71jwIMHJlnupvw0vcKm5a4Bm
P7Q6ijUzPk5vbCQQQF/OmqVOnsk62Sr7DX0T/drqesPH2LIJmrU3RPpOmQ1Icm2ESBJK/EcAKBtZ
dauXZ6XdhufONcXOs9L5xcyCs4JJx+/LCZDJQZ5gCn+tcRqcfK9W5AF/iS7poqPSaA9ZwB4iln85
eSq8GbMedxoIkPA3tZeDbDBmPTp6f45w+Z9erlQgB+MWMB7G7Ovl2O4Gt9Ze+FMquyELC18WMwHS
2CJss5JFMaZs01gphE2sd2tD0bfDkCRghxjqgXBc1fzy7pTW0F7kxE1SE1hdipHNxF5BrD0gwotO
8OQ+IDC2qSJ9vHgLOSgdsQhVrdDvYT2Ryg5a03hDMQxJwzSv1pqXmW+KXRCtVYoanlttvDWVeJ8s
I3sIiX++/MsgRZtUvyh1+1xgq60oScpayQ9DUJf8YvxYngyzzxvL3tuGbW1zRS92Exhv4uO8fGXR
ECY7q+XlK4stfqrrOY/qx2nKzKOeecoaGajpq4po0rrvrPxEyKV/A5NWmHgmyF5RZSrQzbzxq+ci
2ovgU34yekX2koP/rZehwAUpNDsiGpL2b6ZyljNUbfdxWVn85bL0EtlQbmtl0Hzyh/nldkgM9OAq
9XyryTXe4yswWeumsaqTbMBdpLhAfu9OKsK+X4uc3zLvmVdcwux9PtXWNiXz+bVvhJ8tmKXEwcQg
rFr3lKAEez/2WJ5fwUyMDJokfc3q9mOkFuTXkbJD9tfIWs+N60iJdsJi8nEq232MV8V3UexGBKt+
NjhRruqqt18tVDo2ZT/E56ZW0rtGGfWtZ9nlM5EWcltOb/7Wzd1KjkrL6b2L5vitJRjvgyqLLpFJ
alWziN9Bgk2fEhFE6zDP6h/x4KLyQOYsDXijKpX4OsdejWaLiO6Ri+wPblO+s+jP/Xo0iUVhvITe
0+R+Y8EJpraLfy5GJymst/ci15x1UFrxg9YG+t51U3tfGhpJIvD32PQO47tpl9jY8G7VlOC944XQ
aZZ3CWqtfOmhEKwrPEL2mleWLyqpKuie3ryuzKh6GaZBvW9xS+R3V77IHtbo7sN5yh5kld14Yp24
bnSQ/eewt3Z1rmW+bCWI316QR3uUl5JVbjT6WO10j7LURoYH3wgfEzl3HDfK1sZTGWlYbsYOjRIQ
bPVN9h3LvLnksQXjO1YMzHTi/IXQ1aXPivKbEYORNpH0OTauC7Z2htQhtPLbFEyoeXYmXwq8PL5W
6g/ZXdHAJo0uC3tZRJfBKdvhvTS6eo+zntjKanxM/dZMcrgUuX4o9ajeyEl7xTqW/Bhf7KKFkmeY
BzBk6VNamvj2mIC7hdPjT1X2Aa/Cmnc10eSnqgVlFE09JK9iSNd22HR7VLwUEqRL+f85+DrVcrV/
nUALcQFN2hL1lUWxoYXZj57Fa6IhRtZplbWS9YU2zn4VDsa1W1OMn7q1bva5m81i6aCyTj5PsbQE
J4n4e5y23ko4Gn4J7Wy+qTjvFuhBf1FVL7q37TpazctDlPVBv/PgZmxk0a4t8vAECk6yGBivfWi3
XyKjMS9jHqakMZmsty3IxB0Sh0m/ssn5/wab3Vf1guAEwKa7RPO8b6aBmxzWieoTYi39dkxb5S7w
6u4Ocre7NeJKeUwmBN8iON7frL676HL8nCIDNcTN71WBRcXotAMKrXgPV4FXXJxq6g7IWE/7JBDt
fT4pqApjRfKFBNEfedJHP0N1b+kG91Fr+qubuSNuNPz2lIVkliS1toMZ0B3baMattS+sTYz254u6
PCjYvY8/FFugZU1MDL/Ifp8aarCflCb0W6Ebr0XcuvuqJgghixOQsn2qpMm1iMmpsdc9kV6LQ8iv
NMf6zFfLxHzN1JFsuVEUvF8ptlYyUrTLa2eHdPW+xkjx2mo3Ybt3iAhdx0alwzovi7AaXMZWNtkT
MWnYPy53Bb0nxzZO6a+tuQWRtHNVVCiXVs+r4n2oKdO1NfMCZRf2mnptnbMk2JFih4yxzNw4JEKw
BDeurZaG07OlIzgup4pi1dipLTqqssi7TdvNnUC2YBlbjMO8060A05Tlulqvjzvs26BqTeIg3Krd
B1PxivfQOK5gWYqzPPDn/ThLjHtHzOPp1x6yWwTldUUiL9vJoqgwGS4iC9OkxT4yN3X37M0tOKMq
uOflaziIo9jxtg4RP5WVsp88hGXyw4lBlsqSbLQV9Ce7fNgmy/hb1yQjFpUl5MJudfKs1dUXvcDS
9Da3wJn1zo2so4gD3niyW5DAua3RyvHlxFrOw2cVwx7PYVnf3S4WlNiP1Er5kLIh/3R9KBwCkaMi
2ci+t4s5enqwXFGdbvVdqORHtKu/yCvf5o4L3V0TGNOuczjPgaNBFV3sVuRBiXFaiTxcsqeFVfZn
dZZFVruSZR2rjL9OLVJp6LcgOWAoua8CsDhdT2XXtsqUVdTixydb/mO6Not3ehCSWlguOS3z2GHH
rkiWzUlxkRjx9I2WuKzN0MH1Bs071CHfclm0rdRh3xSVZ9Xywi8NHm6yXhtd41A3KstYwFdfNQEV
zBbAnUE5m6850QBZn+beeJijEXKgnBxbHnIk4AqJgbCg1UgFyEPVJt6pWQ6y2LZWvVUDiOKybqhr
ktTk+KuVqqsmkanEOSdO65zTTPidZ8x3vIRNYmNLgx04/YbAF++VtGCdLTvKFi3GtnHpHS1jb/Xy
zAu0j2GyeB3bhNbRLNFc/VFnYjdNunIC0pC5Zn6Wh8mMEaxaDvJM1sUkjHxw0M36lwakxiEgLmNl
50Tpd5Nalcdf6mUPOZQ0ebBtWC5fr/hvF5Njtcb7QQBxicwR+s2GYNqqiz3itBzAdX0cKmmgmEEr
Odihumlk8dZnMEJ1rXrKsNOFk6wszYoxlG7Cg1Pl2W6IwuxLHKSPklIyiyDha9F+7uEBRv/vHoFS
t/40t8jDeiiIel1L8KoNi5OuOhvTwGv3VuVkCeIIt/JtRKOn3d4o6zP0mPwk66+dnUl1/D7H0c7q
uvYBrXmYLSaOHSOxE490X+PssaUqV/VktQ/XyqoQOwB9i5ArdeVyEE0Wb9hjq76c5tqgOfjHpKhp
z+pi47R4O43KpK6zLOjWt7rEjRznWi6ld9OtSdOQU13JkbLyU7ssC4EWxi/T/WvHcbkD2SIPckZb
cz/qbkV+dbzYZR+3qHGE2aYQ0HyPjMu4qsKpOo+4MZLZKWv1roabohoRRdnSBULv/LBt4FbyV97K
SruxF1OQyUj8tEH71BjEUx2rPEv02Dm4Xkq4ZGjSR939KttkDYjTZO8QeVzf6mwLH4+4gE2npVbz
FIEVeCqfZHd5yAyPZbvqOtdryDozUhNEQyKx10t32Gu5CgYmz7MzwbjsLIh97CNUIOqg1Aa+uy5H
2SL7gOVswWP36DgvvWUD3EltW/YGkmF5ph9LK+3FS5Bj+GvVWOF5bvicW/H4ruVg1hsrb8lD15jS
ZSEAiUJMx6mGVM/CMXxASBODRgUGZsrWeTXk5vQ7RPs1JJQhXGXdANbI8MAsmQgKZHH3ogQk8Xqj
QbrDQXpbzdLkoCzrLrhL5cYYp/GlEoDJYxtlfc1ND9eZMDoluBIg+Njx88vy4hLMOSKqbXVnWDp5
XGfKKrJDf5blmTyIWJR7UxiIPYXh2f7rQGgN7vvIYy2PXX2nuuJdNt7qf+k7j3W0YNv+dY7b0Ch1
+yOefBs5961ent3q5sqNTzGy2csd/HKlW528mXRGetnFhfCvrm5hxrvaLhDaCi1xRhgWo3onNLaj
m4tNk8zg9/NHz4HIqZSt+1IV+kOF/dK9SiL1RXTavJqdNrvrh9x7mYNO+MRdHD4DWk0x2FuD5f9G
X4re4qU7K0Bw5ExJ32j4xkTfZaOFVNBTwM+FNfepSa0KG7aQnzre6xyDRc6WDBRYBlmWp8ikD0cQ
rQvvY/Re8wCf72wcLrIElfM5L9Th/lqKTAJb7vhwLdnOPp9L9VGWvJQIiY1uQGE4b+DPoQ0P7Xwv
DzpA2E0RGCoQBeqK2vxoaEBUYrniuptWtTobhv/SgqjKKuQJtb/NUKMTcJ+E0a7IYszo/5oZcry3
KQzQlx4mnNCdcnOD9pj90AK6eTBLJ9lPpgOzrK+AliwHg6jIOcd6Xg/YjbAqpa4zwp3RzCPLU0qy
bxKb+qqxY+jq2Ps8dJgmJcp4UuNp8HMiWz9Q4ak1+0eD0p6vprl+MpTKuUw9aTXZUMM2x7dTfe8H
Cw7n3P4BIcvdTaItjzlmDYgA3k4T4NlH0rpiXiehXh5bzca7a1SCA5YOxJwhVNpWU71EPTBw3vDN
geBe9ZKzwNk1WGH7sjWHXHhuhvwLweisXXfDvHK7WDxVS1IVlZl5ZTm4OPahhykADClsRbpCPQot
mK+HtBg+F38os50j9KuEd0SF4KUsZ8FcRp+KsuGXumzpV7kFFrRyiDa3G54t1r4BDjRGERmPKY82
TqQ2sGLj5FGzGpgwtah/iN5+8UbVeEm70dynjhlss6oP3hRoBCNQmh/1jORo0U/tJVFz4zyS7VzX
zVjcj3Gkil0YwkQrQHmhhzEEB02keEUKPXjQlwO7pvoyLES2hHD/Bgwsi3Qx4BpDo+zGK/oPwtfJ
Uc4hD5EdAwIPt9BSwaVF5oy3OVKGpjF9M6oKpU0S6bhCdcku7kGEB70VXRJ0HC5lHaH5KgKbSATF
W0O0FHOzBfpkYMJ0a1Bsqz4rADedukA5txDOVyMM0FqOGufOhlj8NnQ/7KU6wAPq0C3BQbIE9QoE
c7jX4LqigDUouKPaygnysLkZwpzEz9Ig62SrpbHNRaydPsBh6zUahCsln517rwUh7jpm/EOdsidR
18pLBbRrL2ZT32Z1oXwtLGUtO0w4bPtdnZonOTIogOpI6xVsRp5yTSW/+2EF0VoZb7vUuE/+j7Lz
WG6cSbftEyEC3kwBeko0ciXVBFF/lQqZ8N49/V2AulsdHWdyJwhmAqQokkizv21sS7+CSA67KFNI
EPlP3/qojkUVLHDGbvKmHg0hO6N+Gl1+mDx3PVh1ql+84mVtGAUDhJ9B+juOhfPHqacu2bLuTrcm
Cr7N97Oq5fmRUfZ+M4XOfj2xvpUQ7gMRPhEm80sqtoMUX+ka8TaR+X7tSy3yKegDONfztHeqxtmu
l7khJQLb9Jh3l7P/38+yelm9doQvKYbe3zAn6m+oEbD6MMhJppL08N3fyZxC8Ty7bAe5bD2RpKr6
AMR6XJ+09vP/YvrQDgvE5RhXqt0g7INr/1At9X011Ym9Pb4DzqcSNdj3a2755jSKvek9+HVGJNpj
Q2LUAWaWcbXK5l/P5hN9hz3814i6T14uevzy+VsdAJ3FmkZYpDjJkEDPb2vA9UTbj9c8TdSNnmqQ
gRv3cdJwVVsdqeJe30eqdB/X1tq/dK1XebMI91+FXz0vIPyZtnguJz28K9kTJGEkL8thJpJpE1ej
3K1N6KJLjHI17at4xtjS7R4arZ2u1pxhZEnVPUBSNR/Xk9IZpx0pzPl2PUve7XjOcnJ41rN1hqPX
BI9rPbl2obSAamtO17VlhWAMYfMQsr3J9c2SN50ucRo9hNJNCiE9WJvfedVfQTdre1yuaSqlDdZM
a9VxR7TR2vTsuth26gpBpix552cFVQ+bifF1Wlprl6rrb9jEpo/r9Q0/2T0x8cw6yxUuNKJ7L0wA
fF7MQ0yByQZMMZ0YHV1eiMdiCTgy+pTpfVJtVo+mfKQupW54Q8MdWzudha3PuHkf676EXKknwZRN
5O0pPSkB3XvUWt4tOdkMNncHbXc6TVRb08zZm6DrO9fx7J1ZpO9lXCqQ9G0lEJQnD5RjjxgBy7sX
MrhraBR/ugDdZotDs6abBh4X5nhZHykWdKOqxMBRt/laY2XIiG8vF9NjLwB/YpYGigU5Y0oe1JC0
4yY0N26hg+ImC5P84Iz3yVtWRB7WvhF/HwuMqTgZej0Hr7pE5Y19xon7f/Shsf0usNh7KlUjOkZu
9uH10S8RR94+lJp3SEIFbIvtMLOk5Fc0v1pySvf2wmZwm/EY1yX/K/45riSm2LT8CTupW4kScSew
PUhC2OeV9tIZ2k9P011fhRG2MbsQtFNx/NqgQKROEH+GqAv6gbsHlCAnc6oltgvPEPXmeSr259QJ
fX0WCIAoRGwhPTsIT8ux2VDp2A5Dx7yspvF5hLboi6J97IDjIxD7P4mVYzFbGe02KrRqV7ZK5g8m
BFM97QN8JSE6yQ/N7uZfbdXtyS88NrN1NcpaPXsN3FYmp37ryTr3NTn9DbtfdY77MnvfT6yw+Sya
D1wG97GX/+gzyCR62SHFLZ502Gr+UBMurys/ojwJrLpiWqla4seE+SvN3/H92hl8MrlHaN7oNJ8q
y4SNZb6hBqhOUI7ZnRD24ptxD2SgKEOgz3kKwcr6qUt9hvDNmtKThQi44AMx6bbMmWCnjLCpqkwu
0oZZPUfU7ayEjIKx6PawRX8pQ56/dOHfCgvdPSK0VwV0lHXCfClHAKRMLoZTY8rkMTsbVdMv8DH5
T+YKVybgBSiSw2caR/VFmwzC0NKXru+1V8M59TAoAyUULxq6kE2Bs8FmZAwA8TSPxItfzHk8FUIl
iSvJLkNL5pOGRGY7J3wZFHr7vYRPepLR0avaraMTnhgWNRE55nDvNFmz+GyrvbQxHez77gb1Y2PW
0wAL2Txphav4qpQZTLvu2ZkLCpZTMW+6MK9PIh6OdQc3F6slSrPQ15VOPQwDGrPCzCG+wuvCtp5q
v3SIUCkpE7UdaXE9qQwytC+uA82Z1BzRVfa+7STemVINbBiQAuuFwzyjYzCJAPK1MNdObMvdYOgU
lu5hfQTD9s2qnWBxqKfYE+jDq0rq22qqmlOXYJx+XR9W6N5S/7/OzbpKR17Y/b5Ru2NRAnTBjuRZ
66to6+mvF4jICIpD3c/Gedgj9shRO5u1T9T7iI/G3JyEJ/Wd1alXVS+rE0TymTtMusSlsD/eNBMk
k06fPpmrbGQys3dvxOImz8rAZ/aLTraOuUIeBWHpkEGVun+eyHP6iF02cJNTST/X/9Ft51mEna9T
0ztGaFW3Ttz/Lhu+HuHNt9K0MfAt8W6mAl/ki0l2713rNJH4BxO8aouXXM7VNu0gItfdZ+bgWQJR
18E2tSy3syLda1+Hx2x2lecQg99wkmfN6F5zqy12OJd8tHmqbJ2w4cvD2BH3n/5RtUVPCZ9CtdYU
z43sf0a12eJkKO19YlNQKYduF/Z1HvB+k3OWjXtP8oFkJZ4temb1j1XBh6Wl4iUbqOvrFVuXUOyT
ONvNAMoHWzQPWVZg7ZMUr0OpBmLJhiGnkpgoMtOoaCa7tggf6hJXiYSbUdX6Wxlq71J3gGqa+qyy
3wi6ue+3KBetk6IrAsw+MY+pwOSibqu/QisKn0xqQ63/4tIT+6MZE03epASmRvc2N7QDDr111Fkb
HJALp3lWU/FWmar0PWNk6+tmF+nY0a42BvyFI7iptZcddY1FQuIm723tzX6XuFPgNA9lm/quPdm+
8HIC37PS3RWUey4dlMU6atpLbnWgudiRYKaGDqsVKp6UTfcKph/7orfejSJCkQXkdBWqdxhSPE/c
5lQo06fn4H9leR/WkBH/aQzHnMqTLwXlYibnMZgs6HyF7rkBMPR4YOeVUl3DzSbNqnM8tIzB7mju
CM/Q/W5J+jRS7Q1B9wh3tX4wJ9fbxGVPdkaCOFUM8Xk99MKKz1RHz2lW20iH7Qwab//sJggsQJb8
zFb8rq3/xob1Zg3T71pvqYFJ8wEy9rlEhehM4Iim7VYbfBB+NISNbp08fcFW3LqMTPd+W6f1oYya
7JZN8PAU2d1FN/tml6XbjEXdRkeYhSlWTMKXNsClzeyg00hWrnRhYAjkJoc6c6MHYmlC3H4MeZ69
zDqGrNROQibaKR4MFJoyn89FnAyHHBPkB6jhxl4TYnrsZRaxmEXWCj2m2vUDwYjUmrRtGSfOLWsj
uY3qx6pD1mMKm2IqAZB4Z7AkzityDiXmv8HCggzaRKVubkKJt4SwXmzDIy5wFtVr0xx6xSZvII/d
15aifVA7VofbvsRjuIMGZExEMmGRr/6YK3ZOWtUX70pFTdRL2vFYWqa1QfLa+C3D5ftoofSR6Fre
kRW3kJPhPsBTJfWvE8Y7ExjJiki13ke768jwFSrZmhb5GeAi7xGGKD7D+vAOns6GLan6d80Lez+D
JfXuWVghWbNbv0cFQwQ+htU7ErIRU20s3iLFOBE4qF/wn/QAJJxwszZjMeuXXEFFNMr3uU3KAF2S
Cac7aneVOTLJmuZJ2uyJw8jsLy0mrpeG//U8uvUOwhl7ZSagTellSC1Tx3pkrQ2i5N2UuVZe2oSP
bDCD3uZdYjGUYOU9DngkYwrTRcaCguLmAzUK2m9Egp49mlpgQxnfqarSEJzS/HL7lBIz3iBo/Itn
ajrTrsdPZANTyA5IwzL8XjPSa2UNjj+JxNgmQMC+YfV7vUg8MsnjYTeXlz6ppkPXxOFl5n9RYvsB
zuJrKkNxA0jtfDypmLJqRb1ihY6jXz7fbHNiwi7qKQBIgF2HczeFKXayah93AWKGdmcsIahdHgco
4pOrPXTF0ZtJWsXakQyWcv5ZdAU5I8W8r0jl206l9wY5eNPVQ4zwhfs/nGH8TpUr+FdsuCEEDrcz
bG3H3oaJjPwwBWhtanxwBA93cYxkSIR4fGlDerOV5KIvQ3eUAlzZWVdvOrxDFXzYmLgFwgcAAbxY
QyvovMzx1aygEMn00Mah/TSUHqC6le2azij9oQDUKLzI3SQEwPkNleVtI0t7M7l1f8Kow36MhRbz
o5vhLTTAZZrJgJqzhL46RfyQGxUkXeNhwppu21tTfEbbUe1Z+Fu8syu+adVBwzFDKE14brlVMYcq
f5vO3BHEJqxDjxWNlDEQ8uRo27YNi30RiTQw49fG1qpbNI26D6L2k9GbCvMgplNu+f3Ul75sIuVq
l013Ge1R8XPK9Y+NGESAZzP/uOqdJNEbeQHMk7T1DbQbckMH8aeocaDMLQK0HU3DmR7PSx9TWlfV
kgvyxh0/ifHSNlQbiVH0TlHokpiauY8Yue/7SEn93lWvJoDO1rCnydda5dR6xasQtvOQt8pnPfJF
jZZmPJpllW+bKfnTGPB3akzFSc65FV0dP6T9MPpKPDn+SMpAy7yPKwTTimpnJ4K8w+0Ukh4kepTS
XRgSuoZ1h3CUT3M0h7MZQt8aSxnIbrSCRvA76Uo9OymiRwJqAIxOY3F0p55kELeoHvAcu6g1WyoD
qohBJKJO5AZkWVZkIrPP9eiR6DKyeNLqvtkjst3KUUGyVon5kFlpA7WyfGmb4q6oEN4w2G72TtN8
aCLVA6PWTO6wlJvPM69zN6KSm6OjG5FatGCiXS+TLXbQrOAjbdqo7D5KT4oTGiWV6tX8s2kMuHIs
CzbcFGgoyFkP5nEkfajzPtIwN/3W6cE6sGkaU7yhG/tKqXS8jJAM8SxqdqkbvTmY1WxHTyfNVKTb
eYxsNsM9H1Dfi50dhepWOOkbgUDjpgIy22K5qm5TCZuwUCKMVvTyIR/xw2pCpqjMNg3fwRJup8S9
E7RZ3AYilHswuPSUYL1rq7p9Zo3/QNhli415fDM0TdmX3Eh+ON1SCBxDFot7w342sig0Gy51E4Gu
pK0adqxqrbPSZ2dXGtG4z0pb28QQbHzhYicbXyMxWixvmj7IYEhuLCe5S0+cbcutty0WudStM3XX
I8c7zI7qofjF5IQxHClNn2S7DuP3ubML7LxishjwU9+Fk7ptHLf2kSunu9CzGElCEW1xefrQ8N3Z
Vl0zPGsZsFCG+qbSdaK+PI/MUgPjryqMxw3hj898VS4Yi/sL+DPdCYWki8nYOCkcmQhQDra+U5No
UmNop4cZNJ9RvEnwGXSugQI3EFJ7Wwc9S4pdZeFgXuEEATu8aJ+qFAmXQSHQo+ZfjzDo09GcfJWV
tNkRDcb48w82C8NZxOldCas56FUtfBSN8WGb1OHnvjzFXSKO+cRwbSrQuQqqGaVzdthlIj09k727
0UihC6pKwxGpCJHOhfCUkubU6jkkrzHF0zGq/BCD1b2qsGfpK6v+OlgzLAizyIhGsq176CXzDo0m
YRgJgtRuVtipj1kMEcCrjkRedqdxEP1pffR9iGyzO2Ux1Ck0NczUDnA7/Pb9lKfuni+3PBmpWp5s
8K5dOxeXCbPfE5ZI8ynO2LR56JKC9dXclmJAl477igIjNjRn0AvXB+q/CM2rT0mVv9VuBoCSm0N9
mGXGFtlD1eymE7bE3XQajA4vc6chC9fWssy3LNxZ9Nw89soSiFfux2nOT8wiOZugMdxaXfFmS1gB
bR8VvD5QS0PObmYWgSILyV7KDU/rgeUr61CZXCxg912oqPVp7mr8sgZrXzMcnmo1gbsoWZb6VV28
xEn7u2nz7uuzWh+tH5OcLbzPp3B2cX7pxD5c0ijXfcb6yF2aSzQf3/emLvORN83BHsPhZEeviJpK
BrqthtU/uwuqsp4Tvxl5lGtBo1bJsW1nCu7zRhuSu6Z4MWn2/GMU3yxsKHGCYAXfNGEYMEgtb6C6
9kVzSRSGCyx0A5lMYeZLNQz3c1odhqbCWCEnFTGWx6FFl6iwWIMGOxqn9R1g5kFd2JlfKduV5FUY
7hysDxtNlmx/Q8OXLSRKrEKQf78UucfWajDBawikOkF00E8CjXlQOujYqn/cOf0H3MXlkw3xkOt1
y2V3TJsMLGJQpTiu31Wpj8WpXg5rcz2YmHnwM1++yv/rdEgQ/X9dPThes5sGAbiY77VyCAhb/mBz
0gWNiSvc1lZMDEby5NBXmUdRhwuikvzvwo0xS5/82qvhZwqngnLHoYfxt5v+CDIlqACOmtI+hGkn
j6mSYed+7YgJ3HWyv+dh+ZAwDpxwySYhrcx+YScXAZQ3yLQ6MmZn/drgDQ8crrhbJ6kVH2I05YQo
np/CKssZu+dspw3R3aEqFmbP5K6/1qpr7PsFJlAtKzuNETaRda2fJ41omz1CBOe5q7mHvd6FL5kV
L94qgyR+II8QUvbDUSnshFvHnS5iwpDNcpSGVRM4o4d5Q9Wnp1AV+HK3CssqxFhnPpojXjCK5c9U
nX1lhKTlGrqfeJH5jONRXpbJySvmP3zZ5NNAWj2aQ062ph63G0mJTB9a7zKI2dgDKpeoxoKYLcTG
qpviqmaIGnu2UYFIy9jv0qi4WjEVZ4ysMO3P9wjt5w1VGI+rMHw2RpxtybjR3Tl5h/Vfn8M8NgMi
kfNNo8zVQ4JxhqEVylvJMLtzxto9puQS3cnOpCZtze3vMRF7Z27Jnm/NZ8cRxZ5bID+E4OhvRR7i
mBArv7rQLAPsaXsYoyK9KCr7nsbrt2Uqxa+olK8gSQEJ3OZHH4k7hqjOZybA05gX9Fyxr2nI8iWP
4sqvVWLbzMb+B2TeBQtgjHLUtjsAljxRGkTj0lUIrUBLNkXUJEcdx/mNk5nzARfTeT9TOtjA0jQ2
s9I2W5aPm6Ic4r1aLXiHByKVg7S2orMvEP2JKxT9U46exIgL+REqpY0SnGKC/pyUarGIV+RWNez5
qRnUj7bR3vOhrXAnRzBJtZ86DFktsRt7+AAN+QbP5eQu4iRD3JpMDFLbdsrSc5WVw9la0LsJqu9g
1NXB62vllejrrfAMIFUUe5uwS7djFEevMAX/EQRNPZq1rrwYqqUQn6EOW7fLYDZahdyl9eh+1ODX
tefCrW/C6QzwGW1SEzulngryAUf+jYuT+6/GG4zASRztyg7AONalbPYN2rNnabao3qmEf9bYB1te
/KcmkJj1tGbcvSItl+wR8+AZvbgbVQi0oYj8d1p+YisgqZHK0p9r23uGbRzuIukgGK5mMrbmZL4C
MfyZ9PY4T6J9HprWvXcYW8gcPjNB0/UeJ3CGo7X+nfJmT2vNO6GWlvrf7a/T65Vr59peD+vl38/+
7vs/X2I9bc/hOs5jVqYcI5BP1B9LqPHXw2Ig7nhtr4/W+aaXKhet7f96+H3++/K1bz38T9/6Omvf
pLX5xlDL0Wdvl+L9luclk+ryUHVYwgCn/rvX6E0WBMv5VIGyuyWP7V/tr6d+HcVEGVCxlF2UiOq0
Hsplmh3MAvOxtW0207/buFeziuzjh2LSoydLU7kd3MwIIBFFT2tfmdmM7rE57Ne+9aCiTVflED58
dWV2cosYxr6f1JLceDRx8//qW0/kzVxT31m8jpcX/+qLlcbXtF49fvex4wwwszeuhZlqW+mW0d4q
sRovlMq6qKWpXsLMk0x9Y/urdrW3DCLys64q42kORba1CSC6F9PM9imafCzeig8J42IfEwB5oDCC
ahl1IiF7G033+k1fp2ApYf5oF33zYMbp3mWOPZPkyRJpTtIjyrF9wpb/nGPZusfc5TWvU+eC/FDd
Kmy7GFYi+3Fox5gVvvqYjO0JM5TsTHqvIFIHIjcsqnlreJpN6EmGf1wx/xIOtpN80N4zgP5j3tbq
B35r+UYMdr5VZ+1Gublji9lh01gkY9Dgbrg364JKj4ohk6YjlGPpvUn6Xn2tnAHCaJssagqQpJR8
KCKoIuM9Lv8YTdewU4bQ2EXW2zyY5SZDO/eUSkwKyrH4Byx/Oq9ddaR3Fy/NjmtrPSAUjnYN0u/N
ev3a13b6q2f19cPa6mUxU2EaH9t28uCptWJTZMnwlIswRwYrh60SDcPT2icLFruQoy5ryyOV8yyr
7BMbmn9dMI9YVYNKwkFZXmM9ZPpfOVjivr6MV87yqBJd6H9f0HfEPZhKnR7Xvor79qFVwovXUMOf
ig1+idFNmzOVEM9k2jlutMATDNtrX2TJe5ZTQV27rKKHdZsWv9dxfe2SwzwFaqnp+7UZT03xNIGK
f71CTgS2DlFp5byuJFfooLe4jJ1D3DC+Ytnyb9Lt1yXNzPpcC3989//vdUD8OXRIQ9+tr/d9Ya/J
55FqHDubbAhwcCoesQw0j8a4+OdUcvTXvvXQF2rx2C6HKFagc+rTvHg+Ic35z4nvi7Vkdg6lrt6+
u9ZHUxoWj999bpx9ql7N6qeWnu/WTfxY6JSMBWG9X4+++2ylhURQe6f1CoUK09dleVSlB0WHDNPq
uI7HpUkYipq1rxFA0DZkzbBbm5ooMtIQOnTXjtW8ijBcSD4LVrhcLAeRHWIhIFUvzUF0JYnB8Eyw
amLvJexXw0vhtxUmCPPSNCmqH/QG5n47dPbrmNfDQSis2Naz6dgkh7Yup01kopXvW9s5hTWLEjsB
nVMVTWCSltovTp+zBfPE29qyMi15XuoEa0u6of1imBYuSW12X7uKLmI1kZXzw9qEMWUGZDh+VPg8
bPSx8l4s2StYgklla3me+6KxNDqoOYu6tVlg9YL/Gouc9WKD4eKGguG8ngxhdLz80PlZ98EwGdxX
ZXlTlxdNWpa7reflD+uFxBKzpps6kpEILvTXvoGZZysaXKg89veeLHtENEx54zqxrXOTqzshcOdS
xml75CKBYevzwUmbnXD6FO5nJPc5biEv0XAvyzrbeQrB0Omw+F4O9jMggUXxV+u2BaysVyXpQadS
9UcXJczuU569Wto4sc5nlCM0JmUtbjjnWSJ3xkc0fe2VkWKLF75hB00Ex4j5s9eZ+7VVlUP94hhH
Rke5tcmydGAFnRxd95BvJVhR56F4bUaQrLSiJIWMRj9oeeQEgprAgvI5QQ/TZStTs9sBYy3YmMty
PnueOiMPTD2LDp6+wXzUvdlLHsx60NODYSpXI69/dLpCFI9bTVfeNDYcxQhenbJ3UQxkkTHF4yCy
S6SGOh6CuGYVv9q8v4Vhpb6QZLgybvza9MLnDFwrqVirq0rF5zNpsIuWw/pILGsMuzAfozxKv7q0
MZQnxeif4ib9XdqucWiIsbgIC3+4iSXuOauyd9bezW/XFJd+zLRPYjZ2iddYbJauzTT7LMhzatht
C13CSnwPc+Uf0cK/FnntR2RjvJpxc5QQeX9rGcZwyi0lxuRJt4szzrz5rtDAaXMlzrfuEJcUveUP
Fn3VvncRMojWE/jTJ+3N7IsaIMCWv2vxS41me+812sLOz93NpIIR5rEoCM52AW1VmLH2rN/neMhf
hi5e1IWpOK3NtMJvFNLEA8p7+xZ2E3WobqjQahjjTdbmoi+Lmx2s4PjQVHiEWEp+IO6JEIfUrg+A
fvXWXGTl7MyNJ5b+/PmZGiQFig0kqG2sUOinqJX6sd5KwBvbN/U7qYNP0cwIZDDU7qJQL0j7zmF9
KVr5qjstnrVZfrfYrb32s6vd20bfreewPvXOHRna/mj/6RicX03heM9ZiT0/ERmvvWVMpGgTwryc
GzGCA2sm1XRpqfgtPlU9yP3S6ikWP+Uk8a4t/IDLp8ZLdiIsrde2qAjbzbP9eq7zLPXuhPXhq1Wa
1b0d5qOpJiq2FvohqdL5ki2HVh3Oc9zqwDW0yq7pd72r2HgZ6fZl1DWHPe+U+SA6eAasncZyJraY
Y6YpO2d6bV/UQeNsOLXz1pSyx7B2aa+n1gMFTGKe+sva+HqprGosiqoFMGo2iMPQZ8CSjSAwzbVq
gWAI57C1WSx/gCKAzbMX2jNVC+hENMdW5+rZVedjJ6aXr+Z6RqvL/iSt5JKl/btZxMUxA/G69H31
rwMOmM6WXLkq+J8Tg+qNjzpv5fva1nA0w29GrfIhkGMtsryKbAGDRj3GMMAMo6uRuONO9IgptVSN
rtxJiATsfp4elgyjtW+9ziUa6Lo23cq8obgDZVie/90/Vw32RbWt4MsY1SzlQm0jplCgOOWQx20O
wRiJ5ZCWFJGXPmkyemIEFEHnsNuXzMpfy7ASl7XleVO4UCtJJF9ODm2s7JXBjtlI592Lauf6o03u
B4yRFtILV1TQUtkcP68NUVNjwq9+flibWguVAzFeul+b5ZTHx3DwYA4vz8TGM7vOg/z6w2uXbU2B
rNPoaW1Z2QDEOuCJsjYl2e9b21yA6OXpwrbKE1oM21+bqe5YtxoJ7tpa318b6YfUzurb+t6zhec1
WrFCnubyvhdi0aRr5XZtloTL89PMSbtZ35udYYMUYwS1tNZXk2F/S0sgXgrLlNYsLVcDpWrqk02x
ACB5qhirzaI5qDaVoYjwz1dnLCY/jiLnFwTic80jMum4nxpr/gtu8TaBhH6UHXIRivLimZxvpnqW
hj4ZneUFBkd6KAs7PLXGLM5hqMgDdcj8UGDiedWz+C3Fnu1POzlP5kReu+OWf/KssIlcTsaTVhJq
7Mawb8B+5J8jhfgGBJ+NgRa58SUd8xgmThSdKZHu43F+sefc8LHjhL5RpvZjO3fF7GeVxs+bO7VP
s+t6UGw7vYKGYpEd/nJweAz6BAW6O1TU06Kqh3AF9RwNnYrHZoeKxWvHM2T5+Vg31T/EZipHS8um
F6ur+NmNN408+Ddy137nsxtQoMe5uwx3whafVZclVxlLfGtTR9kh01ffSivWWLS2O83V7Vdh7ymJ
pT+MeR52hiLjrauk50jxfrNcV09mLT9NWfzTjcKkvFM5Bw3GKFU2l+AsjMbGOk5xYEL84Akj+TlQ
JEony4WKVFGsdLixk2r0NrqgvFRBBHgqij2IfEzJj9DzNo8Jf8GdmCqB9qOaI+9geVQ+Ib6n20pg
j2k6kJUGuPBN04cP1k8X1fdlyLUnQ21OCNErnypUtFMLEDELu0uAlxG8V2VtXjvGdRx/6iSeGPei
td3DlHXYH44QlOsAnFE5aAp1NTRN1Q7tvI49SGicfkP1UC8pCNgGfyV7k9v5kiM7H5kesdi0o48q
c+vnWWfSpku/OhTuIXc7AsSUg2KO4mH04t9TTujiOOCdS9Ti3xkZTNnqHmmAURNYvWjvFG+1vVVZ
4hRZOai8LN1NlKvGG8zPfwYrLv+auGBSC/qUXVch/haA9UWJOcTQdr6KSd2R5L7hSS00eatgqayt
9VBZrbZDOA84tlyxHsJSh+kyeucQscoTNioatL/4ADdiG5PFcO01U32eKK1uPZ1a99q0MFK8ZDFe
8MvJHnbh82Agxh7t/mHtMlAf7B1pV5vGTbRnrzdaWJ4QiJbW2qUZFoZvbZqc1icss8/RYGZm7SIP
hRYubp9l9zyFUFpNWd7XFplU0TZ1QyJ0lpMjOxvq1e1pbXm61j1LJYUh4GBJv/bpZIQcey+3UdHw
hPXAomTHrUG86PKEyFWmbVIlKmwErmBVHd86nerDclJZDuMA8KcgGjiuVwB1D6ewwAXq+yUjNz1h
vpp8vedMDkUgvel5ioE7JkvTn5uQaLS8Fqc0E8x0RRv/tVsbX2nWTk+OsJ/S4U9JJu4LmGYwGdZI
NEluvJRj+VskGE2s54Bo1QBzSu8AY9R8sTXyDJXeG7brtbmhR6eKmJpgPTuoVHqIX7f2oXljvi8h
w9RTdvIEKwikaPJpPWCOUmyrJCy2yX/69ElmflR5mHfbunyaohGWV+jh/W3uUyGNZ7fojOdkVhj0
4bQc12aseN1Rm6GHrJdog208M4FNTia/rs8bysgjLq0He3l6FdU76O4hhuho2yqlc57WQxI3jHbN
MB6dKHaeWrzRL2OsIDPXIaAVZoQ6mkSa/XoxiKC44yXHniZs8wDWb7PlAxq3EJv/9Xp197fIlHCL
sh9iFLEpT2jpdCLumu6rufa1Zr2pNeaztUWIabGfKwh2X0095Flztg8hblzXrtGYKed1sUqsRxU9
r33THJ60nBtjbdWt0h9aqy64gj+6Hnp7upaQQx6/ulBBkmg1eL7h5PLmuNzmLd5Z9qSbPrVdKsXG
ED2tB08Ve7Uw5svaGkO3ucja3Rd6KpNgbhYUuK4cfz1bSGb51NKBzpok3n33GV7y6akqk15fNndN
oir7dMgWHRv1aT3wO8LBo6da/d0XmsNrLdXxAUcf9amPwvih1uz37wsS9ik4bzTN/rvPJa6sHb9e
tOkHDCuwEQqs0Z4edBnf2tHLLsyB2YUS+qlHBHFaWwRl2qq/PvRS8f8YO6/lWnFtDT8RVeRwO3O2
p9MKN9SK5Jx5+v0hVjfePt2n9o0KBZg2CCEN/eFJqfX6+K5MnGZU2feydr2NkhcJIJ/UuovELokS
WhACYKhTlssSIF32YspuE8FRfS5DN392o5zwmhMGe1GWBCmxyhCIuZ9m+XooXHlF33ePorGu4dGa
oVKs6cB/chk7rJhhdus1QflcjvlTTaDwit5r+ZxFiNzqvuSuZeigeD10Z6vRW24AlT7wqQ0bqSCl
FLN8locyfKhC+ygqRRE+YwrB+8o5KkOX3wa9P5ul3/I8O+210rv85PRlAypo8JJr6eXbNN9Kcpdv
qsoqN4rhjQCP3GqnS5p1bSMoGmHrRpP92BYft0+V5mbw4duLm7dXo/VQbPfZk4KX8N1twp3hI3gQ
Gax0MmYATq4Uhz4wf452CoKtPMqtB3NC8sF0y626qZmDrCtmH6mDv5CarEZQwus+kCCSunzNxW4f
+BjY9ToYdFnqTiAmXpXSCvYeHwQC3DKQdEDKbaue5RGtuVqRNDYXYCfZ0j7u1TfWXQw2oBc2uSbf
kiY+YkYtXYomhx7bdvYxaSHAadprWHUhyz+bdTJoz6T17ecxMZTTwI428Y6aYKKWrZJ0qOFMreQe
J13Uidm+HXADcPI2WtUj30gWw1e5vSt+5TxOInwDJAZzKHR4j5520atQ3kkYo6yy4G0cxxd2hDZB
reS7zKztc5vgBkMggMMlGToU4E2tOCNa9gmERY8LXd3ucsvHx1VV3Vub/uQy/gm5FW2F7nO3tnSN
ndtMUi4Jc9XE6OW7FnPlrkjGs4HgrOcDEkkkLBcjFU7eEB0qpStPZeOWW+wju01lWd4ltstxI9fq
J6/HPwDEVLP1Riga8pjfDeAf90LVX6UwKA4Jao0XZBLBlfBN2caVVV/yLCNKonbwt0Z37RVDewFI
cGhKBBnrMlqnZb53kt45ptpQbGLmDSytdH+l4aa1LtvmYBQTItBrlK3emdEOgPB3pJq+TWaiB51d
8jV3q10Dh2vWqLMRwaPfmJUEXC+q67NCik4CcC20JFixNxpfe82EbSN/LyJ1gFenl+cOoMFRmgIe
WnUXM2plmlYzRaEbNeyDxD7CLGmEZETQ1fKrmnxrTekWx/B8EUdZx+Ed9PLv0daKE/tvMl/CqERz
TT4NWaE86TA8dLo9271m2UXgb6xiraV+cGnSwjt5PTOMROH9HXx8eeImR26vm3pvnhCyslo0Kazg
FaNeJpgRMVSzKMu9bw7fbV22L70d1WtCgbVPKHQGO+Ctxt6SaR291scRwoNMo6SYlmXlFCn5BBEg
XXdh8LNKclyyA/3At7yNQKwgb1XuuKG/yxiLmJ4wPLsPmHLUhfFIYERdhaDLNm5YPTt2BcfMrnB/
k7Xs6JeMg6Gkr8eurdZ5Q0ygTB/RNJUvbRAol3pKLB3DSgsSZpyufNVzt3oDUs9XVFYoktUw9hrV
1osiew0oaxdk3k+JnQeUGAIUhQhl/GiNLn+rkTXno31oUmzsLBtOk+qxByL30FMdpsdXrwLIM95Z
kdRr9j2LXL9ha56scAN4jUPZ5+ctY4JQbwbIxQ+9Q4C9VJuBXWHvCWEVPp91AULJlRtw+Hp46UFe
rrDNYlbBorCJZDg8ek3weoy9nelM6rNF+9Oz3QSBMg14o63GgBj0FOChu/dHrBpVCPOrRoHKVP/q
IA0GwH63lQOcrzQtos7WSk9reY3QdLaVswaEciNhwKLIEvKR6MV4nsvGQm4/D8Xw1PtmdSHUmKzH
ZkAULakfYC8/EWmuVgZ68kdnUEGBqq5xtEz7JLmtc5Ii1z4ZE06nCJtvle1c8oBhVq8khrG4KA4j
CktYqH7tAKLui6b5iveBBifY9LZSHg3XDq+ii0XwOJsIxF6sPseWfQb/MDDL7l3uYPe1Z9VOdMMD
vhSGW1Vr3FWVQaJIwoJARe3p7LrlxqGwi2xlRGa9B7qeAYpzDEA3fAx2kJlPVsqmlJqhuYV07HNu
NDZRnkzZRGG4z4da37dl4XyOnRe4TI1cuz9Gs9zAeedb6kwQGelHoLXr1Ei8k9p7+CMWcrVhpe4c
WoBnewMcKLgTtqQkl8VbA+HeMjKCHrK+Yc54dXqje4w7NIoscojJRNta917SRDLPS1J0mTVnTWb+
R7OEIobN181wmTs6nQGO0U4AehaOs3M911n7DuprCkPfmiXzSpU9XkVX185jGbJtyuzjZ5yq29SL
hpM8It+EUNRdCb1fxuQQBVXngm6x6IyszvgQT8kknqOnvXKR9bK+d2093OpwGrnJOblX38uAqW5R
xvvcs2R/HVs8RjBhR6lm/dG0MTMPI3iLYhWdQz17NLTe3PVpwPp7Slz7OjoNPLRaCbdVc4+tKjr5
LA9OsWsFGy2DAAAbOzgbpn5XPQ32htPTo7B77EBcEd8Lt51U3kcMKgnssThrJoEzJTkIDJg57UhD
FQaWqBuT1xUIzL8TqWG/qEXbNHOwy9B8JLXcHKRGnzg1YRb8Gixkz6eNAGlUt6qLrSuGW3AkMAN1
4Fh7LWiswesGVpwu5xIauSAofaSjZudKHx5lf+yhdrjmpkeVZj1MWWQKhnWr87D02AZoZvkxvJIG
6clRAV3k6NkZRMahG2CkAFe6NXpzl2r8n1I9jDYqJprjWmDm/InAb4A/21rdkMIpGO1bHysKU8Em
eXDYmjuFVfE2Ajd6xWsDtGH2ze+C+FVOcYlx6p925tK5RZTAmkIF5aiy0onpUJZjK1eRDHzCAFg5
0sYVrdEAx14tF6kE2NMFKTCUqX4Sl8G18iUovfSYhDlDdt9YGwy7gYewpQAILhvXGYppgZWZvBfm
WmfIu3YKlN4SoAD+a90uqvg9JEfca0iA9RCN/puPFBzio7sBa7mNZfUQ3Ce8EQDtTaTwdNH/jaV1
3Ja/WdfU57pL9mVf8pkEFRhZWFrLESShGh5nWR4t/0uW5tonJORR5Oyf1MgzDnEnPY0EASZ6q7wv
9Ml4IPwqN9ohdHqf3fqNE47O0Q+MW8hW2jpWkVWq5RThPw3EuHm2dXW4KHH40susUv3CQ0bRhzI8
mTQVLro2UcXvAQV6mxUgvKRsdiYb3mC5cnMWjoiH301nKc/Adm2ksaWBhYDOOK1MuPo0bqtNFpvO
IywA60EeXkYQfI8aYAQz9apdEUafciYGyFcGQCtzNlNFdozVhDlfngDQlKR91Ng+8yctBv5ibFKv
0dZFnrUH2BHZS6OX1aGHLbIWWTWyKvDGpYFfqFRdmS7z/9SNuVFz7+dgSsM+C+PxjPDHYzsC9tZt
M3rwkHJ58CqlZGcYKUyrteKtUZrFPocGrnmwM6QIibmEP29iatgdUsGWzyZj5q2ssU+2rKIfNOIc
jOKbJHlofMBi31LzBdOy+phMmJl8wtX5ICyOuvUQTLjRUhvkI8AIf0KSimRQgzdJ0txt+HeRKBfN
k+m1K0+5x311auh0qySLSQXQs1JBTitl4W3c3YAj5MHwX8IKpID73FdevPOg85q1Breo658RKkfd
EM+7WVdDYIQEbijRWTDYoYWS9yS4ISoaN4Yk2X8f7Mo7gcsyxi2TVf4ScSjeaKOAS3YQh9FIBAkW
Fv9eV2agfe1aRUEol/bDBClkLpucsha4tVfh9eCuIkmZ4giUemCxtuyqfLGkdBPJHg65P/W2A8U8
3bhquqI4WvCJphLJ41ZAFUVhPyZDchAtA6vmziCL6P05v54uIlopvjysTCuJN+KvjNCaZgMW4bPJ
1W/vVfJeKIxYzhqSe3cEw/mjmZ5frwfWIUWNWuwBiyQS918chiyR2dLC+E5kk6TY+7mk4j8z/U0p
uE8P74yD+EnxZ+C87AdFhzhJW2ydPP8pzot7D4759BjnJywKBV4qddl1MSbS6FLW52qzR2oFTyZA
HzP2V/QGaLfsUPdD3G9ltfwm8MAi6YBRNyX8OuKpSI4kRWdiRlRYMWO8XW3FpveM8/Jl72sLc3Hr
VD5P1ERCdFdH1bN49mZkP3TEfXZjqTGsG12A3h5Td7a3slNssfyrfTTblocGdlgFQl15G/G4xNMQ
Rzken9FKHIpeYPiqy75ys3KyNj3h6+iAPhOHUwIRgb4h7Qu83hlbumgEiADMGathjEDfHYqzLRwp
QCLbWnqaD8e4BQ1lBgfxe31VEaOuNmEdfRp79STu3HyXoJauMiMeNuJei7sS1Rnr/1pBfGXCAIhn
Is4QR6Js7g4iLxItxjGkanwgmog+ds2TePBz1xS3ZukNoqYk8rkqwLBvxK0Qf6Taltyf2svUNRF0
ZrlG8b2ebEOQu5zvr55a7QjwStslzAbodc9KkdYwbf1dOkJ0rtXhSZ2GDvHZTkLT2o/eCBIYO76V
DJ0TJdwKPSEjSrP/88Pv/gZxiO0VZHfVV+eW89NDTQaH0lZTN2IIEN/3Brnxgwkgq3+K4fLON3eG
U7x7a96BKj7eQY1tvCyANTlWO81PlXEb2v5XqUnk7XKHGQRPqmVD6V4GF7l9TDCx3Im/pXWLh9gc
5R0aje24rhL/UneqBMxjGoem11qcKY7+tcxp8hHhAD/aiJ7QhvGOKQxLl6kjqD3STjoc66X7TA3M
YqSBrq47JNgOogf3jdEdhtRgWVJsU6vD+MiewJX/+rtmFh9dH6ywk2rAFSZAytL3xvBqqxOAUcvM
cpK3YXibhmXRk0R2KcuI/kwjkqGO1ta1ig7MSvxoeRJjpGgvkuVtfddF50NRPxZOd3AqfS16wnwK
tgJ76a2u2CAQYyEL9mqPQvdxecOXvizKRNabeqHctrsKkN7et4KdqNNFZxctlvM/dkGRF09NHM3n
iPx8+KFeZD+Uzd02L0zzz9CDrRwb/LF+9ODKrWLgMVkMyK01QThPHw7VgWjqqSxUB3WHDwX79MwL
xBPvTBVjUOshHeu7xdyA9eFFJWIxyhke29E9BZTSlc3ZmLCqY5/f085udro+MpWoVHkjexmxmxaB
mRUbvDvBOxjSyS5SH7ty4wX5g4V58fLgxa+K7Pw6LXlRuHSTD6dkXVwfWuwHRWcUSTkN1+JIjaAv
6SGcJ3H3xUUy8IwDmBW6XetCq1+LtwRWO6Xi8F1pZ2ufUwMRJbFuGXAN3kKq+2IKLoXPDWtCKT4S
B4caEk74hj5SX4MWuDsyJltxj0UiHns4TU8QymWNPMTf00E9OaGW7OSxP0d6jkCZ0xzEIKMwatdw
dnPUczd+5s1fAK3+CSk/OYoLiicvjhjp64kNYwbdz7FzHjGLs2fMshuZzy6eZ7tU9IhlMJAV2Tpy
3vL3qXWvbNoB4v1yF/PEYiSNps9MYifGxjWgCwlSCbyAz+CSNWbiDvKjogl7a1BONHRResXYzjpm
YrIFXrfYD7Z1HADmsJ+7hx6JRnFgrhMcw+bZ1byKChQvY89NVeZBGC71rdQibSeuL/4u1wz6Y60+
jFpa72Rdu4unujxacZQ2zY9QG4JVn2Uo/UMh/7NAWwYOSXz7RX6e2LE8zXGkYfkAxn+rJGYKO79O
uyuC7PoBaFpxEqydLmiKE33hd+4nyfx8xZNYxpjlwfCB/hVDz9QHp9wYEKSRxbA0HE4yXgKbEXyD
QuA255aJJyO6tScTezSAB7sZviF/D+aiwTKiL09y7tDTeL/chKVWHIkm//+lmKv1sJeuy1Av/hiR
nefiS14czYVjgO0HE1qEGcREV2rMg4zHomgifnaecolDHDZ51eZD9rX/wOrnD6X4O9/NMuZz89Re
Awu4sCGIPQYfejF/ZXOE0LV4TcYMOZi1N+hf0Vohnuy30SGrfF/eiubzoTt9QQPAII0Xz/M40VPF
jG5JlrJhTNhyUFCKVICJTZMw8e8syYySFPl3c9n5r8/HHibOtc/QdWs5roCn70x2qcY1er0Zm1Df
bfGH6OVJtVX5KKZlYlInjkQyX3qaFoosG0FoXnsQQJbGosmSFUdLsjzGpWz5jQ/nBulrg1AHYxhj
phg4G4AA6UHkxZvHHY9Yxk/18x8/5kq2CqROfjeNFI9w7nnjNw+i/VF01wAlXUDT0zPwmwbJDdFT
/vlQnD0PVYByqoOdx5uPVBAPpsiyhPvACREED1G7VCxrQFEhkqWdyHbuj04p0+P81089eSZ7LO/M
PJ+ZO7ModdS0Yf/k7/dOHM2txOHHvDhpvuq7Vh9/4ONZksLGRm2+KCNSs2JcWWYP4tx/KluaiNp5
ni0Ol0Q8jyUrjsR5/3rVd8sZ0Vo0/PBT/1T24aoffsmbBnyM5srGh9E3veJ4OLNXUYzzWlW88CIh
lAI5ExoRi/cpzLYkS9mY4AkK/Y42Ra1xODcSw624+NL0XY04dHUPhBBb8HOPFi+LeE+Wl2V5qf61
bDlNvHei3T+V/a+Xcsd0IvdnIWi/fmPj0Ma0dpoLiw/Xkswr2SX/LlbxT80/lM3riemy8y+I63xo
M/9CFzkXRep+y43jr8XQINag4mj5RosxZMmKo2VCtjT+UPYhK9q5LYIB7Q+lRBIhykyIfLyc7L0z
vRVdeD4UpSI/EspmWZ0UyU51sudleAdMBW18yUvjRCMXeTHyMxfyiCgZiWHPoSPXM+pxLYYHov9I
slYoA/+hq82DhikTQxCjS5aPkDARf9v803C7dAVLLPqXNks3WMo+dBeRFbW9V8WELGyYXp086pvG
UuNxLda/EQADwkVR/+LVXbCb33hxU5ZkHlaXvLhd/5oVFcurK7IegZQ/w7fIf7iCKBuTCOyEEvEa
LYP9PLGe68XzWc6s8Cph8ZYcDQIj2hQhebdyXJqJc0UiJgZLVhx9aCcG0aXs3T8uaj6c0jmFtB21
K6jAxxIqBa4BogWRck0ByTF9uHIc8epnMXS5SZQkB3Fn8qhNk8MoW6sqsYyDeNmXJzq/+++Cme+m
CktTcSQeb5C1RPTmRnOQK7UQPdHCAJkUFa3sbnRytmNQc1GGm3hF5zil6AH9qIbVZ/Ei/4lqlbK3
xTqbrZOKzcE0TY4REsGwxCGtiaSs2K1cLXnX8CT0z3xjlU+6w9ZoYEDGgLxEPgxV8fa66p4FZ9tg
AyCQ0a4Rd1U8lzKByqQW2UsewjMRfHJ1esBjjehOPcczP9x+cVPfPaJ56TrfdbFmEYfzax6wOTk6
+rAVd1n87JKIP2DJihv7oWxe1Ymaj2TOpaWoXv4l1ffVtYm13gobQ6zivNR9a7Kw32sIAW5VGLNk
oZ4hQJod8Zmk1lDZO9MsZHqmWscB5qlGEd5NpfccKMlema4hR2Vyzb2yXolWY5P0B2nM9Y3cJoD0
ui5bVQGvukicxNbXpgPAUwFTdIkjeycHvpFukQzCcJmV/ZaoJKjhwTpWqlc9wMlirxnRWIjniYV7
UShfYrd/mRDtTx4ysE/wb8oNqnE9qhxkRVmC4FESsT1R9qhAhGYRP4WOhbKg3lyHEC0EC9jCTmVv
f+8Y7vgYF9UP+I6HVlfytz7VcdWK3a9pzpS8xAf+5HoySPGkemmd0fjmEK1nZ9f12HBQatRxum7l
VWX5qRzB9LIkz19VOTbXKOoArwqQ7ZKzyRZAJ5Q8pkaBfpMsbwokglGGysFxY8RY3PqphlASZgId
jgJ+pOyrzMxv4xAVN3EkkiTLLHTP0hRhYYLwRhZ6m7xAfsgdui86m2f7Wp6k/BK50LAjQYljMwWA
V7bLyi3MQlSvZQifmouRqIyC4aZOMjBBTt2xHq4y+wRSg+01h2B7jerX0A7BYzclEF2CR1eOviKr
KR1FUZ5g0o3uIqpcGcJnmsFujeU9VqhhP8rshD7GkqKsh773WEFQEZoO0KrY5F6mWIriIbsauq65
KVHjPIxTUibA9kz6FuxqWiwVvprEayW3cEXr2J3RB8zm+l5FF8b9NUTBeJtzoDlQ/rXoc8v5RWA4
D6jMBOvCr1fonmpbSzH0zTBUKRpvgOkzTdFPpgXUGVirslFNNapXWMEjg4EDeO74+aWAaneppmTJ
0j/3UUYMtUPayISblqundNRjba3omnISSTZ4fxVmbSGtBweWu+PHBJsRNXhpXQCjttm3X6Iu/ayx
lQ4uHLo/75YOnxlkImiFrEAlph1/sd35yU8j9ctQRaAVEMR58foE2DU6WA+jwl6yMUTGubDT9qS2
YX2I4zC78QgUKP+1/FT1Ep0rifWrrLUvJapBVzuIHjqzqKC+SuVT2LJxZCH2uBVZUcFW6Cvy6+m2
7Fctxh2rYWoeKjGmfCFYruk8drApsiRot4wZm3cnG+lXKx71s7hUWenKzXL8A+QwnDoTZNF2fHCK
zfIX1F702/fHaL5uqY31Q9XU21RG1mbtYrHceskzRoUjQfusYq1s6meIFtUT3PP2Ruj4KHIY7dZP
mNZBhkp6xJqmFqLM0vKPJ0X2i2yjx4VrIEBtaD9ELKZDCQbdBf209lJ2hJXzGLUTUWGhZHFEBjMC
zcatUHWp3iO2qaxFVtyeJJanT5UFJmy6P2bfA3QppoleuDf73/O/E0epuzezEs7ZdP9QnQaRlwwO
/vT0mb7TUU4RhyIpvBGG+5IXva2vkZB8VyiqRU0DuWPTPQCcAYHndStwXVgq5AWDklp+LkvPP7Rm
56Hx7hdf83wn6sPOL3eximpTMUoWAWvJxi2ceOCx8gLv0kxJF6F7Ymvu/l1F28bYybx5rhluoTCE
57xP8DCcEnEkynRW2Vg2mCiqhUpQ4Tf4Lw3FKXPr5eymxxzwfzkltjvwFbKy/3iZuskQub33t1wm
Grj+8NeJ1uJHhixXq0tcTzwKth11o4YBiyLlNZiSFIGJq8gOrotiYeB2kNflkOD6VJ3LKJevlkbi
CAe9Mx++hn1kTg5toip+Xjh4YgySdLLeDKD4KEuJ2g+niqz44RrV0YOFEPh8qvi1d2ckqr5tcgAa
Hyumv2rIQ8iO9zEzP8fYk4JcGu34XA9FfLb7AMCJgvJmk7DPKLNbsY0yX3mWc7+72Gr5PfUV+bkz
M/lZ9ctbwwB7Y28apguig3z9Wg39L6us1bMJtOTNTrgUmzn5NUbN4C0opE/wkb0HUann3tXNQvNR
1IEU3sYQ6p7SqWVfvkWdor8obpC9KtFRNOGbkzzLVQX98uaX8XBpPSW+9lOCuJ/arfSo5NCsxhVj
Nmi8KSvaQDRlI8e1f8lRh3upTewS5lL8ljglOtqKVq9FVmur7qDhmrrJdQNF/JVpNO0TNlZIFxm9
ug0gVL5VLbYIMny9/cSvfAMKlm/MxNUPPZaZj7nZvwChab4Y+bfRruxPhmTXpyQPkE4y1eZLNQKk
kC0jfUREBy1dv/3tWWb9BciWuhlDXMTNyn1RAJ+hYVt34D05Cv16O2INC1/4ryJokX8qP5SphgUq
NhkveeeUW/zachTmrOwlkQzzVMXNgOZ2m72oMKafsH5fiUoJGNsLCIxPMHnlqygy3Yr9BbvL9yLb
oyZxVJwhWotsGdr648gunciJKzadfJXRelNhRJ+9YQSXkBm+di7RioEWXbqosJnplaB72GzA4iHr
ibTstnA76yRq2tp1trrSGfQ73E5Gl5EHwZjgrZWLdg3HJziJrBXIJjCFoD2LrIkRET6QqnsR2VEa
vtl8828iN7TJI+N1+qiF4Hvc3jv4QSfd46SWr4ELjdh3savq0uIRoM8W2Yn2njv1axTW8hmwQndX
1ZpXJURVvojsi2ggytFF3OVSmdxEkUh0VI4CEwJD2agYrma4xyamdxfNQ+hoj6l+r6psZzd2gWFh
uUXGPD+bg5Wdgway3CQWnJ8lmaRqChuZWXnYhE6L6LgZVA++YmEFPhgvKITFX2SjcLboZuYHkYWj
A6Rezd5yvUeSUmvBEkzNlHZwV2j6gapJe9yV5RqgeBF/AUWd7KHjWzuVvY8vpqGdU1synnU/sa55
ZACwmJrVg/xrAC155NOmXJnWKbgRcWRPyajE7poIXgV+96+ypYk4MqT6V9Gqyv6fzldrADCNGT6U
/VjdeqkALp3ZSN+B6tL5Ev1KZfdV7zvzrbJ69IFSNbskvmaibFzEIOK68VNb2HfRtNfiSxlozuey
SuWNXYbGNc4dDFjKErUUdGFfoSP9kBC/2obZ2gY2dJFzXiq7D781CgAxQ7OrB0dvvJNkWtE+iH35
GVWVciUub42f5dypfjTsGwEj0kN0GAftQMw2R3U3N+6OieY4r7uFsKWSrqKkzFDGRaPqkjOmXszc
37SuGp5KxMn/VMxtRHW+lMIjAfyMjP9GHj053Ih6H9zjRVwttGwKzQI6YWHpxzkrqlVHifodr3Yw
t/QU9W7okbGXzQ7u9nIJw9LPJvDyk+Ub0jZWMhVbqs46GOB9j3jdVBdF062dGSXD44CPy6at5eqV
t1EG+mNbX5k739HmkX5XzovdRUxJ+8zY3Z/NOtN/wElELFJnnKf38dImkQVJxRu3ZVGUt1Cty4Ou
Fd0psGsDd183x5agsdDHAqzKwAczU82RxXJb90vo9a9RoEu/JJCW8w8lqYJUXGb8HOLumy9J1mfF
rBLUjpXx2TfRBmeK4j1Aobb3ySQqLktufG7j0NgTDogfbKhAYJwrg/gZA5npjv4XBuCvkA+ln6qH
DzLoJGbYTMIjz9Z/JSgjq0374mHNUdVPbQNmGZ3i6sWpWRM2baE8gNtogOfgsATvytoQXHPdg6pq
eFD11iRpIMe4xSlNchZHllWyBYgEwrWJkHXBv+ZJsTrnJY2dz8oQSle9dRzuAfK9pR+XJ5FtNJTn
UitsjmrYIkylMC87NjlQt6yynVcPQvqq6Hz52ha5+xqU4xfV8NSbyI0TAtxSjQfR1FGsc6AY7qPI
+a23r+M8ftIz1X11R/YSM6N6zjXLenX3vZtYX0I+lfu6l+u9VXfe10zdl11pfs1BZGGZU5SHzuuy
z9jcrVsjsJ9YR14wechupSshnu9B3mhaX1nNZVNFkLHjjLPuxGTp94gdDbxECK9pgfZL2B0aiKn5
lte8Lg0qrdQ2hdkYuw5LwVszJXSMYVPhjbwRWVHBhm12q0bctrCsPgN24pe9pgDdgOHoithddtOm
xESK92xL2jW1ivGJKMDnJg+Gr0MwAT1q+BzoQCG5F6ufw7EbvvZlYKz7qTyYyv+7vY3k0tLetV2u
AzxtXXk2gm9/XX8p/7fr/3d78btq0cHcdvStnhrhumPBfs+7obyrlq7uzakMuYzyLipSFr9zmWiC
UGR1z6eyD+fy5UTOSnL2oco3USTGxLZ0ikre0TOSP2Uy9tFOqu+WZqKyDx1nVZbwDbz8QUpqA8Ik
nK9eKTtva/Gub1p0bDZJr2QPIul1nlfWvqkrpSq2qh/JF6+AiMcgJTIotMuXekpE1tQkSPdzPik2
Lcs1tB7/qhXlS1acIcrQtjunAYC2pWi+0pKPGfTG3n7IuV3fWuw/UCRzvkTwmehUeXp0XLikam89
DWbrfNMQoCNa6HQPhm1jOBqht5LFcsDuK2xiiMfHKpd2muqMn1Bk6PYNVxWCp2/Qso7iN/wEOF9b
1MYVJ2zn5jYKG13TtTGveFC5a6/gRgxcBzRtp1Z1f1JLH83uyXBHOOrM5jqGn0HOZfElKkTSotW9
tQFZwURvraMe6zniOrV7T6xIuiMQ3WzUg4ONWDSOaLpoaMcgQm7pK6Yg8GLCvtxLRdLuWfwhi6/9
LvT6KxIj3acgxAk+aur2Iaha5SCHdXJ0+1i/+Z6KJ4aUj2+xH/8GdJj85mQfO/iTpOuoY2H9e8dP
Zq/1jXcrsqq6Z1OiyUwP/Qy5xKmBpk5UpArIhlHnNyWGF49ksrztnKy5ifaiGQZPW0wjBwzQEKeJ
Jk92IPN4ybbR3UOsA1+1Kn5EdAiDCANjNK2R+x0+aOXN8JpoX0CtuUYJpAqt18eLZYMshh1vnq2k
C44ZUsZnRw+MI2GP7OQMY3dKir4/SnKQnxMtw9jHbYNLVLlIPHWWfYnyAa/XkiBJ0ETuLqxrGQcG
udzZTtZDdEV0GQGo9pH9iXwbh1Zzd1F7QjcY7CAjDmigom2fxwarH8yd+5fAQB650Vdt4xOU8jL5
tWIPeu33svbW2zZa3uiefsJ7pl0VwdBfXXyokKBO400x+AFKWOjH8W2C8OHG4/eosrcufmSf2b2u
0LUJJq79GDyDJf0dmPL4XYq07wR+oZcbHoFyz1Z3Sc3H2e30fTtdwQ7x7wAHlmPx0LOgMgdEOoGY
fM/AJaqN/s0Ba8ASMOnOaKP2jyVG6pMa/4joWnl1jKFBCpk3gJVRfkgqBSEZxPv6W4haC5Py/pDq
UvDiSo51sxTYtMII3tdbKHeG2x3auBs+6yZrJ0XxXuyMN0UZ0gzZALn/HAAA3Hp51x7EWWoYHUut
U06ppXQbYonZCUZQyFJ1QgYbDoYcbr2ai/QBQUTRRBy9KzSnGlH4sWZp3idCn5AfWK4jyorChofG
Bt46wTHwZuQ1Vo611Lw1GFieeldOkK/gliTobRO37GB6TFkU7ZztUGf4XE5ZVR8gLelGdhRZNy6V
FezEcIXJAyQ502JRMCVq6uP3lOtDfu6dqMDBgiORLG3EkSjDaZzWlQpEqUtBY/0P540IRuUQ1P/r
2iL77qctfASOzIRW78qWU8Tv90E+npL4czX4/gtjrrvKQss4qi7cijbVnmXHcvda50vrMeUxW04W
PppFdhA5cZKuOc91kzhXw5AOSBeNN6epoBTWaf2p7a1ipXWW9632pBcIRc5PXVF2qc1wgA742lNS
NaABorxNEv4mmPGAOkj4vQjKkM9OVX+e7O7XkdHkV+LcZxkR9ytEgeKaKoW/Q850XEW6XFyXClHL
BOtPOx1Lnqy21nLzBkQG5+bpCuIU0XDJtmZvrayuZM/y7x/5cGmpj+ALqe5bDEYVwczpR5YLiGzc
yQc2v8LTxu4k69L0HgZEWIfi+CK1PhQS1XrUUXJ8jM1p9FUyEAa6b89lMH2xVIrtg0Wo4GrJGJeE
MlL/c3Yqw6m7uwZTIsqAYCpbfNHYBZlqlwrRTpQVpZzs9A5XAJGtTS3dBsjCbJpw+A9b59HVOBdt
21+kMRSOUleSEzYGikxHg4JCOUtH4de/KdV9t77G7XgY22BbKOyz91pz0d5v2t8JxgW3Utt3LZqx
v8l6frFrFu3t3IWP5VLKAKmYfNCHFBqmPRV3jgFUJQXidjubcjxWqGohOCZo9omtOpm5CxNkPYuP
tppcy1xt9gVr3XsV1i4dA7rXudkqNNar4plPF/v0vJ3XzIKAYi5CfJAp+hZ2ufVVm+GNSiMzgoSD
rylrM0rp56ruLfB9NBkYaAw/0+xewrKsvowu/VQEXWrOlgjoUQ2ZpiQNS4BaMEF6FksxPoft2ME0
ZwGxPTvZcX2OC6yA27MlEZ6XUC6dtz2b5nFB5iVMue3Zubfya6uIj2z9S0w8yru8bR6351Lh0HMC
tERNntzVvapcU5KEuB+ZS3K33dtu1CJ6X3S1Of17aLtHGmocpOT4/P2tf8+qdmEfUgZR3vaY3cXg
Jp0O3ylwUP/f6/69jzoWt52orJtw0XntkpJKhRPpccrcmhFRyPBEy7Wz6wzaWcVHhWc90Q75Aipm
e2K7mRyoQb6yvqZVlLnZ//sdLVS+6qWGbPe/f+Y/LzHtFA/Z9sf//TVJTIcv7bkO/v7d7ekwT3mL
/7xysRTFJw5LBIblYgRb/7wytlgEcbD+5xe3J/6+5fYB40IN964QL38fM7ZP8O/NZzdjFwztQT11
cR/8n9/p36v/5+9q30UEt+HvZ1i3wnbvPx92/XB/P9P2zN83HeriLgXsilX8YPaOeq7Wl20vCEVL
m2e7uz2z3czb5t/uCmcA3TD+dpkI3SrDuKfaIE5t6m67LGn8lgCLKMFqFnXlp1l1Mww9NI1SPVlx
uBxsd/iDLHcOcsCKavIl9YzoSGGRR+HCB3PH4RTn/XdbhO6emunsgDBNGj0JNGteUbbul6UQkZ0O
ntJyIgc0K8DhOy49xo50K6fNXlhnHjHhPYtOup7ksIPrMT+1YYO4eHjWook/hs0PInZ2lWp3sVP8
lw2qJxo6u5zuViX0z7gaLwpTz7kiEnEGwVCvA79KYeiQ4fc94iNmmepm50TRHto+U+7VlCVvTZ7R
fROeBbUI8XLrQ+MksUnl2e3fxzRCXLylGovTv9+K6OQFRQtyidxU5X57Ag/aZ7/guGp6iZVzeeya
xy4X4/1IIdTbLSz0kiX5uCAZAV6W8kGiZ6UmZIWEHGIPmsGG7NBP3oTVVLjoDc38KrWJBLD1Zs7D
h3bEx19UZzsaTVT/3FR0i308ZtNer2CNbY+VEBgOCylrNEz//2PDQiEB0lQ/NKToVY4Z3hXrDTgK
t7ab+94C15T3cHEmapj7Zb1JcqM+OrM9e9uPnEGM+xQaBYah7u9D/x7vLPGamL1xsz3kKI0Ol2xa
iAvtqt322HZj6KHOmAhm4/aS/zwBMc+Yu79vvD1s6hXz3bkqT9sbb4+F8ehZbm8E/dwysV4/5PZk
kqnl2bQAEK4PmbTVr7atBGMUpw9VvaswBN/3mpY8MDP/mZImPI2acQuIPL9MhFXdbzfOAusfrJW5
//dYPsuSEDfI/JmqpAqWxtAg83q4yczMvKfZb/793SGxdksVkn4U9x0pWg6LtjAnY2gxa+fw92cS
kpp9W+XCR+fL83Ft6ue1eE47525xqQ7k0jAragZx77qZcmcm52j9wUjS/7mZzPZ9oGt5M4t8XRbi
9yH9D2HGv9dNGZSjfOHUu/0hW60ssiuSewLvhmtdzcHfPWqpkwitce9BRe7uqraIHgRNsgc9rR7r
MJrO28u2G0oy3SMWqD5uP26v1aCsB2aDcnz7re0xHBU5loTsljXc5Ltq5N7npeHew+Vebgxj+IjC
FkrI+rhuF5IkqdQLUwfn//YyCJgnJvfx7fYKKr97NdGMc7Kw/1Vz0h+VyLXuMYva9ySINTstdsgy
mBb7fntC64F7qjXDme3H7QmAKeLa5BSMJG8okGPjnlGyYfgy4fybSfPy77UxvVPCzDr7kOtNundm
FBPgLOOHGjdEQDxLtjNsyGi+3Tfh3nANyOHwWx5APScPou/whhoZ/YOJfqhj5IQKrVkm2w21y0Ja
Fmme+jJRbdQRcXgKYSHhSuoLAQ//z731R/h6r2VPlh/ZGi76uzVaJSQc+ma7R1xzwfz6pl9dQsMq
YdzubTfjJpRcb1jUIpzcHgRdOxxcnYn3lAJ8qean+K/watV5q5Td7ZuqL7RZelaxq/Hh3w01MlaH
7edicz1IUbyK1Xg0rE6adv0IZBPhPLI2/5HZAHaDBklTAO7uzXajN/20EHDUrvyN/72r5+5Xkukw
MLoS7OP2tJQLDtHtbgp2BuR/ljLmAJzP0A7K3t8t5sxEkGRwRlLHYoS4bcW/TwN7Oa9dmQPsE+IO
cJhhXxA7ZTYULHbDn3kQ3yG0iLxqDhPxX4GpPUbkOt5Ug3yz2aznhDiwfa+Jj3gW7m5aVbUZf6Zy
z5xxit32ff9t7e3e9h9ghhXvRMS2UkhJO6uDHrRZJI49QW03llHVJ4tFQtakraeow2EU1nPOtzbN
CYc+pg6V/zC7gNZSkzsA6RfFDNIWE/NqSitXxbW9/rO2ewXQhl0DFoTrrtRuOsgWUWMx6DJqSHxZ
Pl3+s2GwKLPdLLcDoWhrvqIUIf1+Gm5NbH6JIlZ2hnmpxna66WJr/HtjiGS6CfV1yxXzR6HpzQ2W
3+bGLRug49vd0nGlttvubtGr273tJrPDBrWTCw1j1c5XaxxLbTQYdCg6/s8dq3bt8pQUgABWj+j6
Nbeb7Qv/+3EoDMgyGrmZ4ephWlaN4rY5qs1zut3tFxpeZWHPwb//zLaf/vtxu+dqI/FWGHg5eVdw
ArkxVtnfvxtzEPFhEOY5W7X3236w3STrjyMjjv2SdJftoTo0CXeIHKqRLdZAbokGliL5/8qq+pVr
XUv6qFHiAVtdY3/v2oM+njIgX5jk2aYrH6IRxBhsN9uPaQKFWEuUn5aScjwTDNl7S2dLUlGUdDrb
ThUYxHT11TR7UUG0bkw+daA6DasYXQ0P9H6+3Xx60uoVrEs9Qm5sReAcVvqZ0flOLyS+0ey2qJrY
g1HGoHSp44uFFuY2CgefeXvnjXNxLTQuEaXbmIELZfWsNr3PKaNmhE5nsW6GE7iBdWm7qA+47/Xj
MpIgZDlk0tqvfduXe8EQBhX7IMli6aJ90hNEKUpPkQXzEWSCARdcThrpndA1y5+1WdmFSk8sjNT3
sP/B0y3PhshPZV3TvyOSKOnEezM2ZBbO+R78UrIzMfpV/XCJo1b1uDjiTI6rKugwZMTDBfArepKU
ka6iMnqNUpoqeKl8oGzJfmzWjOjeQIVLi4LhtL/U+ki+sdMFNYiKzqHXKKefzmbDONIlKoXfX6R7
ieYs9RMCtsIyVeGaElGaaLSrpQr41kih4xOa2cifNMSRraKk8qfFdA4hrBul7o+9HrMR4NAlwmJL
ixiveDcKdDHji+usrUuCIKnHum+bS/d6btE02DG2dSqzg6HMGIEV9P7DqByoKBaf+eMHxXO8c2b8
+7ViZbCJkOk4C7WnwJvjgEdDvskXj0p3PmbOwwQC6cjEU70gpiU9wyGBQS35R9e4dPHMDxHAYCdy
VLK2BgFzCtdTrPz0Idky7XS77kF6avW3ebz8MXnSLzsulA2LbMUOr5U+fDUFdCSdQ9TXRklY0zwy
b4xtEnPUVAQ0RC9V1pGAa+ETw8Ed5LQTDIEpfMnU3Lf6FSkCa9mb9P415HoRQHn1yGUmH7RghOPw
XlbjJjAhFumjypkhepm3Q6Psi6gLH2aI60vj/K5zUvUiNfqcpbLvHRaCoyaDtQCUlhGf0crtTTf+
VuCwetVENrE2LW9uQ8OCBqSm/LGJSIRrZCQnQ6OT56bqA8QFxzfmPAhj+TRrzp4gXOQjMVIsRahM
W1khKdlX1mjDfmmmIZjjvN4rzkuslKVnpkW4a/OS/ows96alVJcl5g+OPZ3BRNPuointQVPOp0H9
ZOUf++5sy93QPnYZUa0teV3083eWW79rvQTPAiDJMQg97uULilwD2FEa+6R4Fh7VoOYv8Fc9l8BU
r5+nwkvt+GgKRfUkyC4rFS+AxBqBSBLMV0591KhBmZK+4kAMVbXhqBmRyXPza+TKzzBqWqBO1Xe6
vC16Bnwtj78Q5xZBpz8Tofgs0UsydYGWOp5dkKnrbKOfBieg1zbNg03LDBGwFeo/tG9AmFjv6Whe
q4mhfe5ehM7LCm28NVSqf87p6U6SOtzX3SVcBgJky/lAPK9FumwZH+ffJGfTr37KyuFDGwiUV/v5
XqRU/sOy4norGoFEozPoE5yhSyCTA5phwIYR+4TfVgNAsPRTspG8tiYUWDGUUz1RZMVCa/z+wLZX
g9ym4U+kwNmo921hhg9kG/Y7RjupPzX2szUVgVEOnAgUMLR5/kbGfR5oLgPvru0Tr+uKV/SimBx7
1tBTlpCXhHrTagkSXnNiUUZPu07JX4D5P4BOc7zuVVoQ6Jokw3c/npxE/66U7LtI9K+uMQgLbCHz
q6yh6HAfynGY907BsCDR0LI7OTqieI7eNLqgUwHsb5yrRzVtrs3aqCrndRD7x+hsohdGPnCMVLaT
woN71+4mxVrtzvWdjFMvqSy6JatQt4mmU6VxUSjQCFnA+2C9cNa0Ij/VTm2R3NkIMbw6r65FVv0U
hn1qGuuzS1h4TeI+dvIiEGp+RKhCPyjsyWsZQ3z1znjTk2YWgaoOGhTou8FIIfKMMgsshTR6Xeln
TzHLKQgN5cuBbBSHEiF6YuwEoVJ6b1uHeWqfiHljDF2IA12Ag7nQyYzL53JS94JU770TW+iH0awk
JruZUr25apXeSD+KnZUh9ksaMbTx/GVe+jyAP/MUt8tXNVmvejU/SMvXC6vZW9F0u4DmzCzIcx35
k5pl3VZgrJ2qgzNY6UzURHfKwhCZtnUYEyVwErLu3+ek/nCj/Mmqh8tkoWlUx5e4z48dGpxsYp9I
+24Pkg00jbzEgAMRtAFGa3MzyGpW4EobGC3HJ1R5Mz82XTXSxJ1hxsGHBhpAdkVkfsz99EE2deHZ
ufLcOYBs+kR/74rsawSnZzTTO/6yP8h20cUah0Ump0EUTzM2cj9Xq1/1ALw8gcMkMxTVbI9HQYjY
oWIMgObPoHfULQcGkMDUulM0DA9kGpEh6NAfH3v7Tyc60BRcYcnYJuq9FCB/ASh7ihiJvFRLsE35
Re/Lhww0j6cto7kTrnuYLPf0XnQA+qANnarJ7OHtZ4jlZ+QRMTmapLGfCcWorviGkfDZYNN1jsg6
pLNDV7g3v9Siv2Tq+DbwoVj6vSaIMCB95i9uq5w58z0iLqu9YbDZ9NFVI5m+MvVDn47HqQr33bEb
y33HZuEkwcqf2eHkMdtLqP9HUMB2fU3oUh178tTUjmCxyb1kFazPwciYp5T7MeHoHZ3wT54ToZyh
Tyun9tUa+ovu9veDk/vkOTzUffRhFqwbsZAR3TDm7zaeeviklfQZzZDyIIj+XNg3mAiAjS8pG1pt
pKKZdo6hIjAeDoJ1xslltVwVV6JHW+qARKVXxeEyvFo9TeUldyYPDs9dnk6d19gQAVWB4MgooqfK
yv/U/dR6RZ+PQeMOJEZiOmxj9SRV95dtUETOMeTsMpJno6PKrofwY+g57pZB31vAvO1O3hp07yCn
ZAGIO0vJmYY2IShRtFMgd19hECJ0imihGfQOW2mwkW02I5EnCyd0rQgG3XYx/DuOJ9OxCIrHroAR
JTNF3esGzIauTX4RAN+HsO25wFFJPrjf6jQMFw0QGasx8+iE/ZMiZrCb7vAhekjjs5Kgexk+2s7d
RxKkaJeQUexmbpDTImgZcOQI44NSVTh4KMIakfpNREdgUNWCjnV2LBbpnAiZfLUT4D1cwQdZf2s9
tfE8cnhW8HXS5CKUioS5EYZiyu7SJL80Tj8B7iRUTeT3LElziZLqh5DR2BPawFjJeA47h6CS8rcG
uc5ZWlwSGolgYeKQz1neDlFztigWo768SpehIfkioK5uMRC9UGu/OAwtfDNasyL06Ws2WQFkjpyu
jsulxpqDzBnWhEGu5hYBUmkHR7V5zfSGo2P0rXZR70xZTBTjeeYJhxrMytFtRMmPpJ/dn81qJWSZ
E7y3aXw2q3Gn6eZEYUVoRmLDdrCGe2Wc6lOiZPdGREFOJm2pm+XBoDPVNMtIQRvLAyZto7OKgIbQ
sxVHv+FbwU7N0OzFWsMRwE6j/ND0+0yq7BRaxkQycM+08lrUYMxA3AsvR217XMyoDTqImO6Y+uli
3raDizZ1+GMqN0QtXxKCWUua0AAf0d5l9Q4r430qhdirZfMOZOFmKBeIz9WKaP5oBMHVk6th1q/i
51rYVEJooByaBF6jRtSdVQJmEgl66RwQLZlEQ9qjn1qYe6wZV4j5mQ4gIOU4k9lu6XthzE+6al2a
lCMwZgtnglAJppJ/TDuUQd5DHC52sWYdEmv6WKYblDPPOYpUj1yQZldobCeixK84MZCNLKzXLbxK
/by24M1XBTLfqm3zoYe86d1Z0fYWgUeeayqPohJ7CeB2PUlVHhxUrFAzAurDSpcj/SPjxKYYZ9CB
7zI2fuuWMu9DXQJLxkIK0ZDlaZ6Dt6MiNF32/krBO0BhQmxijH+FGr9PYhhJmfFjWH3pWRPtfhNq
EudNWogmeEFdfUgcVYcqZwcZKaee4rKX2Kb+ScPlDxnK9VlmTK11BvczUUWZrv0C2FcESGUwUBpa
oGaVuf7CLqFHHOg6g30nOwgTLq02TUdbkw51QFr7oOY66Cn9W6o14Kj7s5Kwt1Wt8Lq8fk7zEjuS
dQMYM1gq6uexd0n1pUnhWXl8GEkch9q5XC0k7LX4njX3qy6WNEDIVrObDg92Ob7b3fgFSfS4zLNv
6dpHNSUmtOQRRC/mi3BqTfgkY+kzB1Fr8Sgz+2HoHGwZaXErnYEBSqMyyHbfU7Mn0b4wnsL+1yBU
UN0wREkQI3FHtcNgisvb3BQXoVkculFPnhNzjFa172pWHbIqxyBO1HsCR551SSqmO5T7KJ5/xaEp
0QLaDwxUCHBJQ5jNy5vj/nIsBZGIvrL4in7y+z6lwKbABF8XBaleBTMUW2LOPdkOzBvig1KXt2X+
DDbPZdgZHtkn/baOjd2UaqzEpMZL9aTcKbpl+M5NFwHspOmHdoFscHdAc1Lau7FR35Q8Z9Qy6Idw
grk3hYTh5WDQGnvwI9l/xQ3Se9M4UV90ZU6BMdqeSVXJ6mu8U7MTlbQJdTgnpSpxfa2SFm9DHkLu
Kn6INrdsDM13nPR7tuO3mDnlPA+Fr0jYgKmrzyd7fq1Eku9C/ZALBtIlPlQ8qNHOIgemEsNbVkZr
h5qVf5jyX3Ot1ueCwKyk1ei0klenHFJMpLOVPU8TV2+TVO99PVJySKtnTNgxHo4JiXZtF4bydx2S
kZHF9bWP4r1BkMjenadznem/cwXDbpxCfl95Q03/hSLpmYF4tVfQqHgNR/zOVWzWhi6H0jh213Le
u1CA55l2O3quJgizCDpbhS2wwYmQM9VKO7x/eUgvJEm+qzC/qLYC1DytSRYKTUZPSXeMAWx4iJZs
r63079EAO5U/a5ZdHqJK+7A15WgvE/0TFzWPUX9XFahTeN3f8GY+qajHfaPH1wXkMGTfLPNJg4VC
sNy1MRGu9xNXUw5FDIflJ5IYpN/yh3zLa+gSsZxwjtIIOi+k/eJq03lugZHAmSNL3mjvZCs+S/5Z
IFEekszVD8oauRzX8yU3VajvSTnsk4R1mkrtX9fjC8coMhBE9evp0Nq10Xzg95iCDxHg2/hErNBz
pulKQALW4QUjaeiNTYh66NudXhvHeKW3/WQXA9UmwlRzQXFGdDXWiXOeuSxTOUWFBgUvxyYiW3q9
TYu85l219I9GQ0tVoJmgYfurYuN55Wg8KHlGy1AYb5K5pRaNMiD9Z+WpuNElNsVTtFhHLadAFxGh
fJydqAAg7bGGdXTYrc1gIDSGJEzD6t6No4f6DyfekMnPiLNyiuVDLlipWS1+mnQkFkWob3FLUMOs
V+RBjU8ASPM9Gq771JYXxgoY/ZT8KvKoD1gEXsaV3Dobj9pnVDqf9tC9dCo7Zma+kH3xqFtlICJy
CokAhgJOkOx807UcLdi6UIgfO0N9G3rzt2JL+soo3TqD7LpUpRmTcv23l8TAMSFPzXDNGjjgnACQ
wa3wZu09XBevjhJdFkiFILUvmW4tNO66r7qZ9o2tvOREEnt2bIz+WFF4qyZqhpC9hSpmKCsXq7hQ
PVPkN1XY/y4FFop4WIBSIn9qh0c7F2ejsDpfVwZqqhL5vQqgekoVJRBrPu/gajus4ETRp9VXXMRH
wBU3bRLv1cz8jp2WPlXLFJAkVaIUk4M+19fMIlC0bfJTLYlMHdR6hyr8M9M65KI6Cd1mskszBs9p
j/4tLAEHmzs+wnmI7+ykRCQ8XkpFg+9kabGH6TEcjV9hj4UiDH+WUnnSiRKarCp+UrIPmImluei+
EqmosUb9OsMeC4xe+7KH/qS7yWM1MlnHAfjdh+vGjvOPWZOvWYmvmrQF6FcV3zkZr3M23lYp8rww
+qSE+CRYNfbsSu7Nev4Y6tWXp3IhVwoXReBSwR7XUdtRm6+dyunAFC8OjJnWrJroBMDrdBPiD9ck
kSLrykuRE6dUmb8KZxRM0JX3JRovagNC2i1vdU7hwnYOfVU5fjECuSv7XTImb0neCv+nMesv08h/
h3WN1lKvHgpojb1dcHKxWtKWzB483nkpx11IfjwqJ7zaWn3GZ/SoKxJxOs5fXBbHeQRLGJMNmqYq
Tb2hlOyNaM4XYQQqM1UYXBFekHL0Vb9fppSkxCTbL5F9xkH5aYnmI1+WOwnni7GadcsR8mpl0NqU
IXDLCg2mEx30NvXtcUBwrJAWlS5XzEs3UGuXQ2MaOxO8AdcfjTzK3Hd0ji65qPJIpgMUfWTgkzMA
WedL1Yb7a7Jp3tj0UzyDio69uLw18pdBZAEBqvdt3L/FkhH4ugsuMxFTCEvUfWSxo+CfuC55eKAj
/hba/ZXO7V0IKJ9VAj60vNF2pBCdc1E89rH+XkyWYKEXU9bip3JcKE+i58JYJo+bVCBSacrQPK6P
rMYeCdV+q/v0i9XvEy7Q/gQ2n0zlJQzwvbyZ9aWtw3fKA/QYMSVKSKP+ojDIaTXCVobZzHZOoR9R
GdHWS2eDkqGJyIdULpVdK1fWmq9TQW93Gew9edllUJnWyJp+cvfFAopmEXl2LNvbslIYEPAHdk6m
fLHu9Wa8ECIJneO0KPgmC5CVhGRFkxPdyGRk0Qg5gdm+4tepSWzxbB7mrtBulJwJVoMTgUmEzULN
iVXsGdphnt3mhD0u8dqZDKZJM4pfytwBjbez7rD9+PcxMPQpx2WXh4GNhQMQf61zreoJG7eLiiyD
Nf1penNEAoybAAvLnma/cedTZWNJx+T0YdFH1gT6U9sYlCPfZ79oFKqDCOn0AbFnafOy5G13kFTo
7cg1TLY0IJP+kXzhz6HPV2cXV59FGU9Ck+7BDn9sMjv9Odc+0ZFxremQu6WqiMg5zt+VAaBqZVDa
W6P2JywdDhoq7CIMfxupGHxaRE4ANkC4BhBnteQ7WZyWnOYmGdeSLVbOsY2GL7S/Ylf/kh3y7ZmT
cDiEJ0jMANLpWPWu/upmQL/NfT0rt836dsk6gTEs5FMj5HvXeYGfB/awJFliKX05p5dFtX4V9V2d
Cuml+fhYRkyfc8c5tbWgpWnfZTpuctv5bicTiH/U3M9m/pCuowNXKWgbTu1ZqNHod63BEeGSAo+r
7IZ8jDJoomZiht8HFNcjh7VxKqUgUMdk9XY0olgAm0DZoVoQCTS7homaGTaExqjdpWZ916bybSrW
oMUplYfQKH7GZOlue0gbEe1t1WSlbEQuF9jZYD5gGDs3Vt+S2b51ox+9M5jJtuShOSw468QpOT2m
j8X4EhoJdCGHNVocGZGHxdqbelgOUzX5jpuydrbN0WOmekgTVXvNXM7WsGNZ3dJimQryobTkLAa6
L5YUV9bYT5ZavHaFk++UViQILaI3GCNY2B39gJtJ9RF6cBpcRYc2sUN0DmlSDf7a9txJHbO6zv9Y
X6eti0IwpJllB4JM+S39bDAL26uO9bng5C9GWpWhZLgCQgWLOxP3sZ9YwynkLjll7viZZWk4muST
lgMEVA2QL7KqkVXRsDLr7yxtYL+U4zGf6TNruemedHHqi37w5ojBVLfQfLLt7HOgycfVplK8EtFD
l1fxKUrlWkDr7yYWF49uZQTuZGrv1aJgsKKbv6t19BR+NHRYfC1TqF37S0fPEplsexNhDRwoRh5C
i72yrGh2Diq+E3mV+Ot8NCr1zi1NKOkzYw9rTawZGjp+yTKMzMvYYSAjZIc2hlJBeedNbTY8NGSm
Bx3xRiuQ/0xf/jYyGz8f6NtMEDW0kbYmtVR9SmUD8YMrQtyI0G+GRL3tR3VfUFN6s41zOllILBfq
nVsL4yDUodlDiDwtTWp7VlbuYp3AliXi4hBFojuP9NszB4F7mk0vVonIVO2fmZrx/y8XpD90ZMOk
S2/yirY661Y4talF9Ircw2KAItGUyaW3mZ82LU372pgUTLHwIHO32C29wcV47N5A9OxKc60/K6xx
izyZGWfSPKleSmsxjrZeoWYW1XwjunUm1CKnIX4DDZ+dtdS1OXnieDd2Ima3UEaBAbujEciBxjLL
Ml+KvC18WytDH+RKiZYT12ud+kS2lQCg1kPyLp94i2zmEDby1vSFEGueQnMxRfraW2zbUOutY5pk
CJg47LH5vLQW37gxeUv8RHRiIovTGiMZy5GvpmsiLM6KC6jP6RxVDyotFPao0gv5r+zirAP33bUs
93hvrZ73BI1Ips5UWTaznp3l1JWfRvIoWLgTL1wQsTqI8sCw2IARs3flbRUT3oJX9lO1RP+r0MOd
TOdXY8R1KW353IV4PZEBtYeSIBpO0f3dlCy8SPkRpATR1ol+14Y1BLYz3ETMUGkcujpglGimbW7V
3/Cb2URzei/VQSF82sEBIx1iN0qMCU2NnlanQ6cTNjKQsFmyJ5shuDUOJFz/9a2Ye043U6mfAJVU
C2WFyT4nau17isxPVf+R0/INeoZwC0DhZnO/dJYKGSekDx1+At/it4Vu7dUcBwUjQ+g1HSYT+h7K
KK8jM2aLFJ80lrsuVt7dVji7QWsJXEuy6pbJn73LF4d0PMFMh7GXr2pUOqxzMPdSsbKuPQD2ET5M
jCzgsn1KjXC+sUKV2QZLH1EiybGjatorsODRIT/2Sq7uW+cexgWFoTq/yEk7Lp1KV3hqn3vJRMQa
e1+Pys6fRlejUMwXPn10G3f9e24xIjN+dJncO6z2WQRzVZRyQmrEcmCYGEDHrkLNfmzxjd9F5JEo
FWHWhDsFY6d8t5V8NyJyvfLwNhvQVorhe3Ro6NcpLXjUlU89TQHy3ly4v6VF88N4liHLwxR6ww6D
zqeyutdiez5PNtEFRZo+KKKGnm/O7HJLXXkVUpRAk6z57JWJ39XlH9UYf/dSpWKxxqPGueewQrfH
Kv+NdoP0SuinzHtZGet2+4tvlLJXxSntFzM/xCBwERsGmZIeC5VA5zY07pvOTW+qjn3baIKIjezN
tYs8kCG41rjmLu7H8Vo7OwP1bOBMgrSN4XOeqzuusClVsOGJGvtcW5XoQOr9nK6G3Z51B6FtCOSX
+jvFZMVSIX3UVTf044bWa1yZCfdonORRNdyVFs5c5Yte+/ihREemrypoJ3GVHWO2ZSq/bHtlswiW
Rm2HsE7yX9HU5RC5S3eXrDcm3bcCJe3N9pCVN0QZ0XmoM4tv260RNOF0LJA/osnVOZcSrO4oLhT/
Vs5B3XAeDmvtKR2SlP1Afe3ASwSartt+ZBwdyzIDsbivURILXG70tKuuGHdtyEKmGPFBpF47Vc2p
mbonadfLQU+NZCfb/DohGWN2zHTOaPPmwMFDsLEzZHCEJ2a1TOIo4TjH4tIHU0F3eGe03XCVtfMr
L9mg5ZJ7Ra21197tazK89w4XfaeGydIz3oA6dteGM01+2ox9PP0eBw2KuM1YPh20F8NCWVh3H3UD
yQVHF6VQsXNb+65gIhbUi+h8itZdiHVQMmKFmbMGbYx/0nYOQkv2xBfeZO0w7QF/o1wMr+4S3UYW
axWWZftMr2N/VDL6Mdp4o5E/QJEz/eGUCzzKdu41o31ohow2jBW95DPzT8F1KYIg3Srzz0R+cBoa
2jUxDRn0ZRHtlZxkhEZzfmwTjWbRv0y9/H+Mndd240iWrl+lV10f9MCbWVN9QU+RFEXZVN5gSSkl
fMDbpz8fQlmlzJw+vc4NhDAIUiQRiNj7N/7CRAZ56Yzq0qlH5mdjejMHd1cZ2GTH3x2bH+iUpd/K
AW6t6jSs/RRMjMQYHHqjeKgSwBQNPy69vofHcfAqED6BH679qELFo9UXjmd+mxknLMRRJ6k93Vj6
unPUQV6n5F/WXWDvPSA/VxAVH7TZZjwoFLLtOR+AY77VKWRLeEQ5wdfN4LuI2sTpvWeTp9YdPIrQ
Army8/HcGWQPLNN/Dm9AoDCrLP1+Wrc60P2uOo1tkm6BZezHzj9jFwL1hVhEog1AdRzGDMbxKRPW
ezUNJ9Nsz6xSkS0OD4lPD36dCoCgepOYLb/ueXVGHuVsx6HJcrbOiJwYu9Jq9tqAD3o23CnjpJ1a
sEA6OOBNHu2yiiVu4xnvemK0C2HXT0reTMS5Eh4GfG46zMwS0FPlhoeGXBoxtxfdbJqjhllsHLrj
Rmkab1VP+dIzQ34t0SVFmWEZMNfn1RZZpT2YSR7liarD7y++pjZ2Yv5g4DitvAdW+5KYyWtThRO/
fn3bl3wvZoR5IX7rG3uqvwYGQcg4nun0MRk0A48nPXeDpYlEGREGMrYWH3NXdRuAT8ywV3ETP/D9
3zqvVVF5q4B4AWFagv61py6Unm2VFbwP9XBb6857kTZP7ljfkYXwl3qsoJPvYJzloShV+mwHTG1G
75BHVXANtk0g2VgeuIs2m0q2/CpZZ8c3DgilvWp+7y5LAU5szmaJBno+O7V0he3OvhtsxB+uRmPc
OtxBIsi3GRO3bytfjDb6jriZIPJcDttcBdYG/T2s3oVTP+EzRTRa5OfS3Gg+T07mdNSVvV1mdqgf
i1c9ccGmD+vWjYDUqWaBLwO802K2n1FGAHa+9ubo7yQ03XU4eacBSNpKaEgjAL2OShVMrxdeDdak
LeIoPBW5gmulkR1t2GqJKLNtM1rqGticxeqiX7bC3mr9EKA2VpRYsJS3OgOjsMbtn5hXFZvSAEYn
7o4hxGuvbJjht2MRv4d5OYtONXtDKPzfuHKaNlEclrdswmYPtLF/1KbQOxDZWA413uOuFWnrwRH3
YVHdGC1GEMhU8zaiVZ+BdXWJlsP3tk52wlaoJF2+jEYV4yojOaKpdwH+jejfUJCxGkhiDJg7gZza
lo1SrPvi3EyqdhBZt+mFEqzKhEVZUe9yobFuJSYciYhvbxBrN5xOUcYE5IelWKtFcxW4GLcHKrYL
II40T6nXXqpAV+6+pEO1rrqaJUAT3Cgai/5e5G8BCb0yxozSC5RopYz6i92UZ1NtdpmXjutGY72b
NolNPMiALJSiyOL3N01gvBbmITCYNfEJdEiHfffAOOSmBc29897xSHkh+GWW7iMZlO2ADRycloPB
pjQMWEYMgX6GsHIOe/Uc9S1oD21fBGm20QgP2Jl9M+jeDOVhOVqUGCmOYF2LSn+qh+gehCXLUXSo
rKaDqCHsazEZd74R35rMKRvXabdJNW29QrvyeZJDFl22OQkyrCnXcUw0EsfOOKoWejkYK2CUlNyA
xU4BLqbOiJrD5Y7ycDt22sZpGlYlBBs9PAsWhZIezaF68+PuLanJVcTTQitv07JtuWmg/Pn5Fz20
36LBem+7HL1+fWWoabFF/J582YiwQsmu3Q5fCcmSsC9ERfBMORv5dB9azmPsDDtVN/ZlyFJVafQj
8jvQPUwwOi0PRKt228Xxu2Yq61IteGAgDdF55sYqecKq/WslkA1MXk3DxIct2RPUvdgOkbi0yZ8m
31tV42Ruw0Z78PBhLUvvOWxnRHwUHpUeIAVAO1wgsuFoZfie5joB7sx9UFFxa/38jOBRB/Kquys7
YjFNABk2d+wTxDEM7fziNoPIsPCm8ShabxVNFi5KdCFjcjTQSSHN6m4st7o1rOylqvEqU1QHrX0A
aWp375mElw0PWoHl3vWNxoLNWjHlkoFGIwEYrvmQYNAJ3QR5McuoXoTarhRQqiWuoUOkn23NwTMU
3cCYmHtb+Lv5kUde4GkSibUwQwE3HaqPX1qX0qivrWpwl+Qa2XZjWrdQSuMmbe16LcD09C7Ix6E5
6C3Z4IB0SqV8Q8kBq0diq4u+QkESXKru8NX25MvTVGNf6uwJwTM3RlrBc23atlr7mKmEwFBFmhnp
WwVid+3ZLEpYKPawVeY0IHpSEbITajASHGD169dfS1fbtJV5bB0HPZQCZ8iEORtBCycnoNk2p74w
m5OWR+2JAMREWq9XdsBH+kWtFMM+q83iNjaV5JZt9XwuK/Ia/iM6RTw2bR8tSD8MtGVlqfX2RzMd
laFbY2tYnmUVcADyEJb5/DlI3Acx87g7rK2pLm6Jw5S3wMXuChXxDlllYO96XXrq7qPD3CvFwHTD
uw1XnwMRSIel3+vKXvYDbD1chhL7+nlUeYBbsgshVJK25p3JutqumyUIOwsZl7/q0shdaoj6nGUP
tLtG0C4xAW0r6c/m0P04sLe7uKbor36rN1kbIKXTk9D6q79W2qhYmEfypPr1Z3WKtdp1AMJIDirr
03zEeiq0btiLbAq99G9iPD3vSx/gVF70zZUs2l6ezB5w0zoa4vbeq4L0oJfEEkXQtzw5GveCB8Iy
hX7TLIUznHqVyVdeOlZevQwA6+1lMU69eAuxwVx9DBz4/RGvQoJm88tWKapzifbRVb6U6xVPZF3M
k3ylPsKycfLdgIAE3fu2zHZsp5WlLEYwT0+9pz9kpcL7UNWzUWr1nRxH40pCGVV5lANZAlBfKTx/
I1ub2FqOYHph1aT5RR6stKw2ScWthVRWGC5bO0fros/qpWwG0ZxfeMFoV+HBzCw+98miKQR1RVLr
c5ykHgf2A2JLkELfNI0RnQmxh5u8H9IbUvAzcqAoLkjUOas8iLrbBEnNVY2qwt1YlfbSh31zz9qr
Wga9nT42RN+476z+KZzQs3NSy/kiBkssUqXNv5pV8Y6pLHTJSjy5XZx9GwoBbTA23sQEkD118+/N
wIoiI6dChiNfdmrBxDGpN/7AimZRHYlWAcnNUKEx7Rj4AdbELHc6ek/5NiQX8k4i4mA0U/mWVs7F
AeH/GvXxsyvC6kVlT8DqrfaedXK3iyROx01UBFijeFp5wUweXc3UYQqaDZdlXZAUUConhcVPV5YX
2aAFmsMk4RdrWZQNVURwKA5SheUOQ330K4JhbQMxW8liMw+QO7q77gYXRb2/XwOv5xz4NHk0qy/z
cDlVjrpRDA0V4rmPHN8jJ7gdSqv7eKuyQdR+uxU1OS3ZRY4/KCo4/y4k35+X4NlgpO+mLsEukhTo
GbegbNeWVowlaBGeuM2UdaMM8R0iBtGy0qzma5Yq17pV9AE54svk+uH3MrNeAHh7T72tu1ggN9Bm
eyclquKVB0XkxsHRe3fD5rXj/s908uJG96X3uy9WjpRLaK1hD/AFTcl0EU5hPw+2ni+DoJ9uPS3K
N56dIbeT1d0V6H53i2uzf8bWtF4ZZaI+giiMEUwKb0o1uRWTrl8bRYbQgmH3pCbIBbZJWF7zwyFR
FOTJdcLWaWugtXBKEjPdtiUqKakgwZUl/XhKLKPZGgJUgTBJ/remlp20dtS3KNsEJ83T7S03inNM
EogAORMud9mVAHSyLaD27wwrDi+sRljSaY79LUiv0JWw3xr24Yu6CcZb2TWyJoWozF9dh67+rasB
zflWxeN72zUWs2+b3IGeio94n217H21T1JYJZ8g6Ap7briz6cN1jF7oqKpWsn99fMr3GWTn2p7Ue
Tf1FHrCXdZYGchIbWdTmfloHEzcwCmtbMLVh3B0Ty0bVJ9jrUTl8XBfGBJVd3a+uSIK/Tbj5IVRF
pB+s/01TeMjewFNiN+juclxUwFj2kIHhJVwMVIVXgHaGtazrc9e/sLoHo4/iJjkh+sk6pzdW/Yg8
kyz1oZ9dI1G2kyU5EPw0bxfjngecmTHkwTItH+Nm7qHPOvCcFalcW9+3f/cj/7HSkbY7y6rCcwWS
btUur7BQH9K0Wal6D7qCAEqzUWKT7w47yHANGxE+pjIlxLL0+uzwWAAIMFcSm0yWH+W6rBDgI477
0VMWEc4n1DQfPoeQDbkVNGeblDqa0y4yMH191vxR3cnAvVBS3gQ/zP9HZWDZ6k7RCPHLC2VHeZAN
8FBJB88XT1MBfDzx7H0wb0DLsDKuO+I/5yArgbWgGviVqGFNksfKb/QCoQprgo+TtyQcDUe8Cz33
LlEA8cYriafL+szx7pD7UO+8eblbltBilLClv8gPeYEqlDXiNu2PolzL+jZkR9S3xRNZHAdxogF7
1ZjUZWZhOauFvXKoHX5NC3najDiXiqFDytxSDrKqihNaZfnjVNZ+tncexLU0U77/Vi+Lv9VZuqvt
szJZ9y4xVHyvxkOojz8Oqlpfopb/dTLBi2ehY33RYsgHapEUX0navVlmYb8ojnhsNK3Zm7Zhbl0t
DtdeZqD6gQb8o5lrpM9geAjdZT4NNHSZqjR6wvESU2MmTFAZyro2xoOLypY/xsYKVDjznxiux7LM
3scCUc+21r8EVq2CIM1dduy9ctU/7XStQ1ZUJXW/UHsj2PmZYGvdQO1y9eyl8LRn/MmVWwSz84PQ
kRmMnAlAwtBuyqxInzqVJNqopNpGgcL11faXDJCt26euCoorrazSjQpBbJ+3QfbojuOeYKR40Xoj
h/Xk+4cs7OJb3wy+y5ebdJdvsBzys5Nn3bUfkGUY5gvm9wGCkpxWDDZQ2IG5RU7yNUaS9CQPhhja
U2m2wGstF4kDhV16CUDyZOiROSxkH7ic8ykwbThw5uFH8e8hZPesKJ6yLM13n0OnBrBgU+madVtC
DRiGaY9ui3ctSyKBgOZ0yN7LYlyBYgGeuu/d+tohIdjsayIgoMPUaJmXSvU0duRVY2GWz85E3joa
0volT7MnYB79NyyaTy3r0fe6s6FkiQAH+3xa5C40gYXCRn4OR3sB/JZsACHjBuZMt8/giTfwlGdx
udwpUZjTtWIRYS29lcXPhiRVMnyQwVl2hLvP0aPSYSNuIEh9dO2w9DZ1AcS3H+x6HxrtlSzJg+xi
zf1ksZzZRWYfEC9rnEs0qMpeuPC6Mljq7NI7RBR0yFeraG6WfSrFV5dpSky0siz68Fj9xpZeufq4
RNfSZaUH1vmjM9/TtYazhFVZzgXCEIP8/Rof1/d+VvHL4jVqIAWHoWj6zbIBh30bJJm49ectR6RW
YHX+rnPrtlklhMCA7iAJB3NFv6lU1z2Welwd4bI8sSe27lVoVeiN2TdF7SApG4Mnd/ghHmWjhar9
ChxIsVMLcIJNZxRb4YB3TRsjeIj83FkXHeIIejzAo4LeiXlOB9VtyOz7KQVl4+WB8r4hv+a/i44l
qVE11n3GWGsAsslxsIxwVcQpBCKQAndEM9cDY90YlmHdTZVP4NTR2WFCsmNvjqi7YTbxQrY6BpnO
sXH8I+l5BEajKL0uaru6dkCskUKvotfSya4qEVuPlVE4cCoC5ECmLHoqFAIIcwfn1yvJpdYE1d3w
FbzIx5U2M9ayGGv9htwSEXenTO/7FIYSAp7RJfZ9dKO0JidFkjrbfrT1Q8wzAjhM1pLRjvMj81uz
HTPVuTb5fNZOkhiXPMX+LlIV536YJYvQ412Upelu69afxkU2ezC0zqidSHWmBC5R3ZqrBAj+UzEf
Pvo1lZnjbaH8uEK2NOOIQ3Jv+lgQQm4nx70Gkdje2kYb3hU2mhURQm9rWZQHOpiO3d6ysp9ZQAgP
fXaQdXTQTMKBRED6ve+1Js60XXCwRVqd+rDP1kmWNo96FH+TX7VmfI+sPnyL+a0STB8xupivcZEq
OpjzNalDTKGKzfpxMub0Qe+/m+LjGuGl2kJ3sx/XlDa4lCQVByhV3kFrRu9AypP8Vq+TkChjEWwS
ng0Vbtg0Cdn0+ymLYGOltNEmHcqsxaTAhMeHq+6i5r9H5Rkf9TFAhGFhqS5HMVd8Hpo0wgAY1Ov9
BJF23Q44rtfRYBxzoSfryIqVJ0jy555f4ZsVdTdm3RtP8BYEafH6f3X1s/Ysl65mONwUXvSj62+j
mpOKx3peJoQRX/RKGA+qXxX3QfdTIepetM7WP1o076eW368pvKLf1pUPCGUqO5zFa3XgGQvjn4So
aq7laaIhCBDNh8KLUZh0zyq6XYcqmfdr8lSgQavgqfprrSyjDF9dTQYha29UroQVHKCMmNuUVPEV
WXnlStZDfCd4Kiu1bHDRRZ57k/TzxEL2am2ttXayQy1r5ak8lK5Frsxp40WBcsaP/rJl1IKvrVeF
h5F5/ibg1tilA4E5LSvFjS80cSPPWIU+NiRTrz7rBz/Qdq5B4l5e+mtf0KY/+jZo9y7QOGiRHXaD
kzxYCH3yO8rMtVNmaJc0LdxvefrZpx5Jd/zeRzbbqoVYS4exTATMMLhXEH8/CNGoxKfnU10B8SXP
5KEOeHYBTwoXn3Wd7o7l6bOc2FOyiTN0zOTFUBxRavptHMKVJGnq2ma6csmR/TQGCydnKcZBBV9T
wNVCrq/zohuEDMRNoIbipkxHB464b6y8Uc9+btg1HQJ+n7WFYTgrMq3GSl4oD0gri5t6V809ZUXd
gw+zWXJs4WlkOM08TaQbT5ghlAtZhMqUb2sDpSVZ1E0oowpczaMsRna04gGp3xeert8kmXkvq/sI
7dbGxEMuHsX4VGuketlCOHvZqljqGSfN6YJRtnlXi+ljaC8120MftwV6SlxExmNcoyvEfnR+W1qK
mmBuKcZ1j6/Sk+7jTPK/3605v1uWYeGGTNLw9Plu5ZAJ7zarEWguYelvpRJ6xuNi0+QBuOhZLP1D
HX3WU/8slnUIE80DQiNbZcM0pMzsspyq4jnVUrGTpTErD0yVUHxSbe3FrHWhBUbRDdpuw6omnr0e
amcEyhRmSx+hguucpRDWSb5F+qFCPkv2/rjQMUKw06U7+3pEN5ZSRzfgzQK2Fv0lwf/iiID8oVUG
90nVefnRG2Aded5N2SUP9VwtPHg2VUI6vWkT92lojHhJID46ytbGjvHEGJPHQAM93ZhY7Ay94j5V
kMY2ooqHjbxK13vCkW0cX3tK6j1O8VG+pKt06hGlVzKA80v5cUwitxLKVhbHZHye8J1Fw6ou7uvA
X8uX9BpyY9qE83XbpfqjCWssidxTkxpkPFQVcjFGViecsp1TX1rkXmLN9sGFmnfjmJrIDf3dPChg
GD4vmaZpZBJFYt/i0WpYsE7C7i4I2+4OoyVChyngUD+giOQNBjL9+PLZQ2v9hz420pPsj+tJvTU6
iJayWM0DzlnceSx5TV9l1hJNEW/rGda2acfqPAj49iwAgNpXCnerikhma9jBW3hpwy5/w8MpAycY
zF4DJmzbqXEh+vfxg2XXr56hiLfE14G/2OUXQ7fKdYMy4ZFopH0qJq3EA8lzvsZKuZJdS5c8n96r
7u2U4g03qhFPEqvqb6fC6xby9WxIimlnly9+AVRRKQcWY0piHWpIles8st0ngAMn2bWJ9efOVeEg
6rbGmyKiI/+H3O/LpcM+6q//IWEP9fE/5BlrKvk/VLCGHiJRvgLf7TZ+mZibVE2mHeCAbKUj7PEg
i12ViJUeqvqD2dQ/WicvMH4qqole7kgaZRvYzuRJDCV+VPFJX6mjWl0Dhu/3pZbUO2ST0RFVonTl
oJv3ZRy7JyDQ5ne3PtSpMr03JdMEIuQxhHKunjy/uq6JZ+Ytggu9IV76rAy36GVlyN+lfXEkModl
1Hz2W7FF5BmbYbNZsg+gd1n2I+wIbKD9JrOvU81Y+4MSHUkbucuUuOta1peuDhYIorM4Gla+zpse
y4ig5QrDizB+8Qb3Y4B+bzgmrlrabK/nOOrRNMGCzqUyDkDx5NX40dhVobauqg5FgrlBdpGtXqfn
BxIIqOjHJKhQAtukVWCdTOKbJ3s+yGKY9vZhwlxSlmS97KFl5I9I+jgoU4sY6vt8bZ/jcRRa2SbE
9WYpBdhhuj4UCP3fRQGAyVoDZyGF0J2pfrA9N7kjnR5+1Beps2w1vf6K2gZs8+4NtXGeYcBfLkFh
+rsA6aCtG6biLulJcjSK2r0ZvbpEALp9UVFtWiHjqF0jnYoDWptGm6FU6sdK1R6CKumR1MEoaxTe
kxXjoRJrTnJsi7LHA8QYUe0fgxv2GJCxRXCBVt4fDb2xL9Z8MHVwi1Z+GePInhXF2hMQzAP8P7CW
lZlUe31iWfHZv63raKM2bNlknbysC0Hhj1GbbWVRNqhR9Y5svXX12c0BSeXUeXaGvGlf0tKvz26n
LD87oCzD0iwev30OUxtOuW0mSH3yItnQttGwStLQh3LBQLJOa8SA2XWU7WWxy317I6ICNISKN44X
WE8uW7pD7wECkMV6HMM1SjXqThadJH9oSHfdQKby72Cob+qmtZ6KMYDA5t1qQ2yeSF0gwR+o34Fh
qdu4KtjSyDp5iCJRH+FcQVumrzrlxsafqmLfdOIZLDDUc8/XV5rqxrf9KKwbU39tiS1AnMGuYo+M
GZTXuTGv8uRWNSN1pZIdWsu6jwa/eDZGXTvIElKK1o0nXmV3WRNZmrpn0frzOHGaq6AiGmVdOV0H
kbSpnwM4VB9jsLkArl1Oz5Bf3GXlkZmOSf1r8wQUofd691ny/Y+SnKsGVC4+27pfSn9fJye5v3vK
68g59Xd6T656ngD/7vnxenPbLLjzb67zhgD0Y9Dvg35MTjAbk5OV+LdtNnY75FiS02e9PPuoKwcS
Zj3IBrp/VouKmX4hy/XUfUsDgPn4M5z8zMpP8kwe6nJEU0VPWwzE/mrwNTUafiqbTrTL1SC7int8
KD+G+Ryhq5VxrcWzdt88vjzIsVgUdIs//vFf//qfb8N/B+/5TZ6OQS7+AVvxJkdPq/7zD1v74x/F
R/X+7c8/HNCNnu2Zrm6oKiRSS7Np//ZyG4mA3tr/EWoT+vFQeN/UWLfsr4M/wFeYt17dqiob9cEC
1/0wQkDjXG7WiIt5w1m3E5jiQC+e/XnJHM7L6GxeUEMzu/cI/V0lcq0t9K7jAQO8VnaRBzcr3aWo
wPuWCyXqPRYqmASkmyBOzOtqsoyPQzZp1yZT6xW5YT5r1JLMa1D5xVbRgnbx2U82kHPDQDOPkEwu
IoKiltiVwu1PlsiGkzwz/j6be6CcIljGgTsN2ZqcfF3bN1GbX4oIKK1vjj+VPKHurdAbN//5k7e8
3z95xzRs23Q9y3Ad3XDdXz/5yBrB8QWR81Zh43qy9Sy/7ls1vcbdYj6HvV2T35hryrU14kwGbGNA
OmQ+/KiOKw/ZwLL2TwrJzVVmqhaCN0N98SKnQkKBusG3LeCkahfC6vurXLTVtzKtWtxnwscSuP45
Ihv+qOqPadK0DwakqdsELLesddsmPmk+FENZTDWSKoOhIJ4/X2PBPVgHaV1B3m+tR7AW6XJyRHqQ
rSJPfhp/KH4aXzHUfd9WEC19DddT328Q66i7E9Hn//xBe8b/+qBtTeV37piuBuXLNH/9oFtXuCxY
A/FORKRHL4bPT37CQebxoVpIWUDsQy1PfsafzX2OLGotxNVHv7BuYQqjI3oVmlN1JKwDHzbhB5fZ
Y4tp5lzZuTN+WJ76vjmfOvqPXoVlv3cl664yKLw9mlXGunOb6aVpFmNNPHzCIGajZnq7bzPTvbd8
7Ua2Z+xyiJjrBUxO376ukDde1p07vfh1cj8QY75nDvhtwBT4wa3qGQANl0OKbulkDTed44THti9O
soRI4Hjzo767wecZBb6uEP6iM1B+BOZirHzzswuXNqb4uFRXzGo1sT7Z5TEojxDpECTso+FW9cv7
cdA0DN46YkluM/8vgfLFcdZja6nPKur/O8BC9kfRHqNrAYf1znAxCYpyK8Mwlav/3ajz5ZWBFoL8
afzXL9NfLafDb3kxVlEQNr8V/3X90mHM9T/zNX/3+fWKf23f8+uX7L3+j51Od5v73zv8Migv/OON
rV6al18Ka9FEzXhp36vx9r1u0+avGXzu+f/b+I93Ocr9WLz/+ccL0llEWPFljb41f/xommd8FKEN
9acbaH6FH83z//jnH+cwyv/NBe8vdfPnH4qr/tPSTNxXdYz7NKYunif9+0eT+U9Xc3RaYfTpqqFx
HwqEz8I//zC1f3pIYYAmI4HNH4umGo4OTYb7T8NzVM01DTZDjsY0+Nc//+Px9fGF/fvHmfnrvW6Z
CA1prm5ZjoaWm266v93rfq8EXSgsC/tRtjOuOZ59TIsXnQVDKAssNlXjMnZf3U67LbycBIYHVaWr
3S8lGd6NZZrdEvcn4vsmDPIAZicrWbaI8bRBqeYmzdmmAlH1r3LHmXYCwIWFL1Ex230UHUE/rQep
MPl6sjKycg2o39tPxCMaPZnpk4BU1WegyuHaEcSh6nsBo3Ocwh2Jq2A51fqVVhNB/+nb+zdPeP3f
fCS6ymfOp6LzwNH0X6c/r3UrX+s9cz8pjrcL9MhYgii5huWC8IWi4KUEjzyEJ78eJuNaxR9Vn5Kv
igYzIS4wkh75TxtEN3nuC/6b4OgVKjpPMQuuBJ8PFuIoLXr2l9Gxi/1/fu8aX98vk7dluoZhuZpp
W8gpuATWfntK+iEYRLuNSmCx/pcM1PSyMLILLGNkaBov34I4P4v+SRDgWI5FiWCFg9m0WblPeaz0
W61i6TAEeFL3PRJJTs6mpR/hHidrG72AOaG90uuING752hWFw94EOviMAM+DEPkpK4X5jTRHFk9b
TZ8ukQbUWCgVhmlJTbi2Qc8LGY8i59nQBfB7phNb5w7NZPeL3gUPToGJKrGvPWwVtHfsvZbE0cF2
bwJ4KrBuWkgMXvIwHdPOn3ZKp+8zBaxn5E72EvRvh3EoCEQ2LRHGD5P5CqwSZVS7+zailVzCb8u4
btmHZ1fRqnUdKOTHCZUt7OZNh5UJAzlBncAf9zD86nWoZ7vUtEkzI52F6BvqYZhE2MpjUUJl6HTl
G+EpVLzhG5/DtIWJ54wExT1kC31kpIJWPZY9vxYEnNEYVZ39aNr3AnPDJfmwAvkW3nQelMuoNS9m
Jr7Bh0Chve+2zuy9443aSzLe42drLpLBfHGRxnBZ/Pllg+y4C9W2wH+hAuqVZPUhydwN2eLnabLX
np/iVVeZSOaY4HSjrCYzPBkbFdoRLhj61hE8QZPRhXqcqcsJIlLbVV9A1/BdEjiFFzkM6CborHjc
FXSAQ+aBDc0aiDBWjIpLlLrGWfdbogVgfn0NLdSyvSTKnWu4yS6tdOKOLooecGBSZBgyp3lFSwKF
lWmaFR03YSReFDsbGBJEG6stsZny6RK4IgEHOj5n3QNsIJLdpXgsRvNr1dSvTgqgGaUXxx3QD2vE
Wx1HFx322gKdw3OVNLDD2+7JLotnoLSKiSgZzEpWV4iVBNgfwPk4FJMKz181vzgsRAbsDUt1qpZ5
DDl3hGKaVFAOCi3YOgXMb3VqgWzk7khcY9yrYbmZ4O0mTXceMWAI9eY4cyoaJV66Q7+vk+qbo18M
r7tqveyhZgW4DtThRcF1Z0ZMJ0a8niq+FrfnQFYPVAx3Gghe5PXRm0NaFVjHHp04oMbgz0zVfHIT
5z5NoitTmY5xEarrcIizVRgHKuZJCL9l0Fmi/Da2yaDr9XOYdlszSDcWd9JChO3Xxt0ZAjEfoMuw
Dt1drWlI+nhwoFCyXzmez8RKWhbRejCCr7Xrfvd5LxUKIth/vSjzUkpvmNCdOl7Wg4e3lvUl5vsE
nHFO/OgAYGjbVOXDMMsXI8blWNY33+IfEOYLe9Vq62jJyhf+LRamp9hT8qUaxDmCjrepWa0JzsNb
1T2Ihz5Y4QnnsSzQ3gV33sINB5SPzPShTUaEsGCYx/ZMEVXha+tTDqR2wDS2hv5bO/mtw25ISxLG
gJXJrDFmSFEa51zYK4JusHC7y+i4N9GQXGJ7vCaEucOUYgXaH3V1a9aLwJCy9TDURq5njBIDOXM0
Noxc34Pu28dViCKV/6pb2VER4Z03NtXSHoeHIrVx5iVuvvB79ebjdZNmgkpCQL8LiDXFLynWd/P9
PdZQaCtuJdQy9yDj1kasrrWRZKUZPHdljgBgN7zDBCGM5mPsqhgInGk3cOEuc0PsOV/QDF3Yg/eq
N/5tYKeruq8MfKXrJZulry5ZyMA9+MneqcFv+0Dvpz25Xx8il4fwDlCIdBrWkafC9msRHFZAUqiF
vcV5o0ZNEA5wFFrlprXDe7+3NMCz7V5HBXwZNra3rFFY0Uy0nLxqT6T5yUDCMa7SVeI417aTIwxb
HZLI+tKkTGHuZAKtfFEd+C1lNBynSKBKTbxMIIsXwlNaOVCL0Rh0TdQlnPu6QgPJ0sCLj1O8R5vA
Xjo83pakM3yeX48GWVeg5/0awmyPPrBxTovq0SdrajvkqgLhPGo1ws//l70za3JT2dL2L6KDebhs
Cc1SSaUaXPYNYVfZDMk8w6/vB7S/LbvO7nPiu+8Im4AkQSUJQeZa73peUX0EIYQGp9E+mIrA1aDy
OGWFWhiwlglM3mkXcIlrrjvHFLQEs+4aTZL2Te0RR8IJdqPSd4HpxNxCJAh3yVziDuBejNRqjO2v
XmseTSBWvZ/8MOVe3kOe67a4+x6dDvCRH/blOiN4v1YH4+zXEI6GJNllcfPcSxT/+vLA/YVnz4BE
xRDKe1KULaqyDLQoCDRLM6CCMpONAOblkvelDJDweI0DLyYj8+fLG00ns0f6P7FC/H9VwgoQKQiU
UnDhOIN+ylWx6Qb7KTJ6F1fWt8TGTQUHrcD9FuXh9yEhS2Ia2neDgUhUk6aS0CJ7ek+tTFinK1Gi
TLDVBLoMl2Jemxd8Q7qtrKHQJbbiM4vDKbkuL3rIbIbyEQoBPPg0uVafAxUdrJ04+clMQ/lQV/7H
aMvPRd+OACocCvG54KWKSg4KuFpcP12yn7GLafhP4qC4RyoZaVKtWiVDtPEVZ1f7BV9PrXkr23iu
J1v51ttZfYzXWmJdZL3jy9a7jxGh96JQBwhA6gtspXSjk+ng5kIOxLKeO2o9cbjbq6CS4SDrQU4p
IHZ7HpgYm/uWN9bfY9McNwaXxGltxNGp85ovI4QM7sWJuZDUY4cVadwbrgVz4uv00cE79bmBy5vO
MN78ovkYJX7ECdiJzuoWBs5OiJytL76SPCWWGXChK6sqU95wgUGAgys6lfkfbdpS/8louw4NUAZo
eSlgunRN+03ngQhwRVt0HlhF0rHLNi4zUgDZq+1T9qzFD4FZ7JrBvEpqd47ycqQm95nh515q+mcv
oDLe0AkkeaOzU8BuchTgAuNlfnc8HqlezxZJPMS76WU1U1+rwnmyI/NnFfVgHXrrNbfCx5Z3iFh7
1Qkd+OYDvjJnySn5w3XgddAdPYqq69ImTk4o49K0P8aWhLsvmmoDNMWRTW1l5tRMGWCM62SwdnVv
4r7RJY9aho0Wt3plUFdFmr90NQk7UgH7plO2vaT3Sy0eKD4hmLMkGWUtmbztexxUlnpI2TRUVFBV
ZbbOTX2inGPBmSf1IXO6S2xBQJLgKUGfVcG4qxrWCkG4wl7BNYB7HhElPyu13eJiygxG6Nq7XUfK
oYOWOcC1BOaZvMCkYqwwpXkCAgyRgDidkvVqiMgvPSE/KQ0mL6DzPCPaAAHl5690O8YlzdZJnZ+h
X0KrHGV/aZMxWYiObNqgjqorqrJb8DtMQb6UD+Cw5WuagjtS/BCKBYJn4UiYzKCP44bVEENXSJFW
u96vbBcjI1BnWN7mtqm4vargJpejw8cWbldYElAh0IpDS6VM6mOaHHvJyUqKJ7TUwi1HRLhtEBya
WJU2FZaYVAIlLbc0So1iL4ByG6pYJmpDiFVTBaWn7sp8304L2cbM4745rykDHAuzQ7Qw7aT6GDhH
mhbuvPN2AHVG1MkyMpJ/P8W8b5DHdm210gVzm3yfdbLjDmjLF6q2CcAQ7KTGUkYqnYNiH+QZ4CuV
siFpumDmhTq95nyieTPv1UsaRRSdTq4kfVtayIGmVSGjQO+8nAJY+2s/e0YEmrdMAVysrAiFXE4g
Mynh3WoW6Y+wT/UdqWcd2rjjI7ZOnyyqxvGy8551I+djmU4/nWZem1/CV2xebW6MJzsUW1fIspO5
hNYpqDwZzAo+bSLzfRXdMax8a9daGHgkfrnIIwV/2VKWIZY0/gJa0fgQOdOMSTNyEtHV1g718cAl
E5xLSQnOvR2gMx0seCFFla5iSl0xOayihwCB3qrv1NLNfcfhVzk+dT0Phd6r1avl+7FbRtSTMIJh
NBdTk0Bcnkp6M8tdRdINMlRKuFcTocAdKOB9EtzCF5D8ImHJRZLBEIKXWDBun6iYIpLPAusQs82+
MR7JdrpPQj8MENUkUs8oMV0VsboeUNecZMwALxI15YqdIDkYB2ctKbmxFgqvXxlUr3at8ZX4wvtY
jmKXJIxSkSftG2kdw/vEGAT8oS7l+jVQor0zNM3CwPPuaFbcH9KcR0WdgGeoAiP+NvJAsiONEs68
LQ/FdJ/V7VZbFX75mOh6eVCVEvFaVz7pikr50chkSk6GCpFBqhxMQh2BWfpnBVsELC0nJ19P31Wt
Fz1S849FBT8Zhhrpj7Y+jgKgZqbzAKukBNi9wkgsKvzqxUcAugjASbiKNdWWB21MQM9/zKb6ZVWg
aMjC1n/uxvQX/rvFrqsgnvZlvXM6T9sPbfe1EEkPPMwaT1witmvDzWYy7vtbU20ZY1r2oTMl64AL
rGNE16FGJcCUGz4TNfsVdQJn3WwvQkTOhnT5DyOr8VTK9B8xboSUqbdihbi1cPM6jB5qrw4fJK3T
F54/laSr5p6U9fAsmZLiirTlbhmrV8Nx7GdfwkwDHmeynEolmdVTtDqUMENFDlepjRixppGtHvNp
0cr6BRJpuwxwnqeCrlZfQsu8iLxLMGztT9Ug5fhbeQ9dpMSorurq4IMgjq042zMuxwrNuthumjbR
tVQ05xjG5pZC2gVuu8N1GPByAJOs7LtcfwvN0uRLFBQPkzfYBb1PnaHpq6vU4akqF28eoxGXh5i2
q0jZ7mIKVXWo0w85bJqFjjnjziTkGxraxe8E4v9qKt13YCPE1RSLflYqAg+jTu1nFvhnOBRgePGb
2/Stvw/1NF0HifdRtyIndYliKm2tzRDogmJIgw9MGb+2ZS+2Yb2RejnbNSllwa2cHQyu3LIy1xLp
oiRs90EAPdXq+mptBekXj1LKqwXdVvFKIEM5U1A5Cd3c4oJoKU1mOOcffKIy5LxAVyzq1OsejJ54
iW32j+GgOOuMOkFY18LYyiPzeCQGhltXqnYTgnn6oW5tGA1l7i/9pvkJCSU4Q1r56iXaa+swkulH
5EDdUD6WXLlBQfZN8TPQcNSUTN7YOaKDZTIAOWIsAYqwDL9pYdZeC58C8hpKYzKlwAEyAutqV2Tb
UiYgCfDC2KXs/JDbA+9OS6KVPr6OcuysHTyfNmEU74mWEnqprZ6AwlwLctA70RwWpOzKRyNMLiFD
GmXp2Xq/MQdkLnaDCDnoU/kQSMOZ8XS0zsrU3nmTjUjjnGWZao00jaWVbw0PnhjVPbbNCZeN6mww
4DUfDLPjLlPiLCHL3l5vzPTFkLq3ulXkU/mlQFDz3GDhAQGpuXhzLTsDxkQ2rrIPlhkclL5KdWVV
qD3iwMk/tMxKBtmdcBOtUle94SHT7m3qz5NhM3ZNcQB/41oG/il5DeefkUju24TWTP0FgGu9bY2W
6RERuD4mfZTLDYapdXosxUupRicgSP6ErfH2g7O0a/ypM7yDxrg6qFS/PhKzxMOTixPQHnqThVM4
zt6aFvNaCAOJEpO9VFBzsSin1b48MgX29umkz6SsdNsNLWQ9Jx9WnkwsSSp7Z1Jr4nExaFASk0nM
CV79F6jMYVXJkrqPiBeTV3dwPRMDVHilybT9bTXMe42IQhHvk2Jnp51MaVkca+5og8IzGZcQX4zW
XY9Fmu4wga8TABPULA77oNLdYBJ6MsNA4TI1zYuhcl77hlAHMLYuAVGBsVprqVhdzKsiK8KdTBZe
TgzK6afFvAbefGQeCPDrtl0PcejKEeYUYvJ/0svJ72taS5mHM8LXqbgye7gzxKuW844m9Kml7iNz
UU4DF2R2OVJ3E41QVlIYObV589DlvpvCOsTSlfjGbd6EHOcA8P372PkE8+JT231TlqMkphQ7Upel
zxz0fghKkxi8oTx+PqGCujq+dbytKjkhWyPwE/d+9G+d5kZbMoEWVhDbP7+Df/r7HFshz+YHYJan
NxMUpPdqtbeW9xe4v4X/te3eRen55Ya1vM6n0SI3QgiIeg8BLKOKbSmZGLJUWRBBO2c30ng+9s7h
TUblNaS2ZGdmZs2kjoXlhc2e4Gn/17Y9Nfb4jC6EF2erHMOAGOhC0rpm2/AUHaSnOAXc5ySwTKYr
gN/VOxriamVkQyavuMRx+50uhdovmeB7AIbWtho/OZj7JV5fbCQtCYYDOV2CAiQWCAHk2T7S5W99
Ou7KtvsIkqxbq8DsfO/UqPkej7J4wcCCB+Rg4AlqaUh1uabCmHG60b7oAjBDKfKnMLR+BVl+dgyA
UNghZor/3UQUg+RAPBCJ/VU2KDrDC/5C8qJvQstF0r9j2v3WhhMZ1KBmPNF+mCgfp4APXlql9L1R
eP8jxI5ozLcI894x1QJ+lPc95k7YPFmYmS3KejhpmfTLm43mlKe0018i0T0HyDWg5diXOYOQeiER
3rh712CQgY+qwannX0r9p90TyTXs9pxAWFUT6p2JAMllF7lBUKPvl5aBRgo1wNpZgtuKbFud3rNE
uqLSlhhGHSwj8hggBrxa59aM/yLwR32TGRStpk+SSA9d7yxrkBzIxxapoZ9VA8d5gmEBwfS4eAXm
fMXKVoDp0Dd1KH1Uti67ThWeQWE82cr4IrK23yp6ip7CyY51WeGaVe5jxm5CeGKf154PF2S4UpsM
nBCsZzYwLCrIKAcdE2SvqqaqgVPhI+4JTXhG3NTg61JVV+ojLq8KswEnfuk1yqiLblzbh5LB1jIX
tgPdHT+mYtSWFvck8DkM/32puNbFyyCG7pfK1JREmrC1b4MEurv3dkhEHwqj2zotJhwpNm81lMtQ
fUDK9KwryMutzHmyJrnzqTAA+dXtCaE8XvOD69Tf2q7SCW9K79QLHzE7EpvM11/z6DVXoy89iBuC
sI22sfOIyrEKOFWHCQNBhKutqp5rm/mPTEv4kytn1XIj2WiRBgel0SYDNexSuXrgSqoFnlw4VeL3
EklTygv1HkmIRMtgF+ZGv9UUfoU21AcdssvCnyYyZpZ5bpF8lFhNLEe1zZbVVot1h0F0SspBVB4e
03yAeQeazBmYCzJT32PEthyujhTKy3y0P6wmPusWOkm1xwXJKxIuRu9RnbxfkhRHGUKKz7ZmDivL
8F7CzNqkcvXKpGzHXMJcJC3fnS47WEXpOLpiUOvmvQFAoxwPWRD/zMK1CMRTFju/7E4uJo7m3hEx
zvIjJn8g0r9VsmYudPzLRjGRE4moLtU4RdhhFvj96BQHEb9Xv2RxSVAysQgExSEZiQpEIiYP+cQs
E1uRxwkeG4teb2xcZotDZ/G5Ob54o3hg1+B3TKBosiGOcI/FILJPv8U85Nbq9FvLzYRJyz43lIfp
PxB8TKIYuhLg1FZwwaM1dIBnLnjuNGbApVXW7UJMnlwZIbsClQoSIR6OGS55OqbGy17WgmWIvUyG
nR4hhswNO+xz6tEEr636DwmpAp5miBU83DQ06JkmMn55kABL+Ty54y4lUPy1ItxzqDIRrEfMfXm3
Ze9i+eaQvgXbZou3kvDISkuogtXK4smLwQCXenwWiHRtT3pLeqCpY8fvyrQI2JnfqJyF2zl9kErU
kv8yEpiHyFJG7wl93LfKcN5L4iF8G8o3e+OXvbryML2krPlnTR4SKfo1dLKV1UEw8kz/ZUpIk+0q
KB0P6o1txpuyK8IVljcggQUcX8Sz/RJ5Cv57YuwXloHZ+NBFO80OoDclCf7X9fT2a6gTdsFIvdQM
InmYyBYeM2ad+WCvmbygoS0rQ77UktStEEa/q0VQbSJ18OHb7CoSaWWccAmqOjk//VdrMxsujIPR
Sud+CthTrxItIZNBJfJdFbfhZerhUuZI72oQHUWcvZdTPF1tI+piCBUeTrbjL40WK85ck8KNZW6d
vqY6Vh3eC35ByHkXkqK8tiGhm3oIv3r4IlOftcTMwK2y8oHqetTuIyh0LjqZ0Kls/hKEDNZ5PjEB
ScHXlBwExphumTmVy4TJDG6fNpZUY5CItU4MdtGExtdQIWsciXctViFhxSMRwYiSUMfvHsfSfhfc
Q3PJeLGEcoDkBUZHUc9S0gLSUvTvddVAmG/ikuJG/iZwZm4q4YDmpeY5EkmzNNMK26G+dvm18+mb
OHEyRIiK+avQn0ms5UvPKRNuVAMXhCeX68SRrjY/S4B+tbKsMSbMUg8/Ks0BByhRdPQTRGBM3IDM
TmNIPQ9Rn99AX7yK+BxnzugOYwdM3l+CeFJPTQMYtc+tlWgeZLxoVnkzrFKtwcZ4grZGDJKKkcGB
Gvs3rdb/CXL+d0GOAmv9N1XEv+hx/jv+Xonvvytybkf8Jcghn4i2RrVRhVto28xJRngT5KDF+S9d
l5miqIbqqMg8/9bjWMp/aSgrZB4hNnWmioHq8y89jsEuQ0YRqlHKpIOr0v9/9DiaxXv5TV86/T2K
qhiIuhh+6zLPpD/VJzbSbSpFZf3nWNW/yn7wsYQzwoe2iWPu2cr4nVvyQuB0/VGkwPnMQNEey6iK
dopltRQVZMs+6PpHP0Bm2MAYXDmGkT3xW68eG8ZqHjWrT/OC6IGxbOLEIOBKUSbMWv3UGPbFshRM
eOrWoThByBhPT0eAlxn2jY4yaGSyu7RzxPWUb/inMV94MKFP94U1aXBtIKOE0kOJxGHH0/i+e16b
+8xrbWtJR/KP9+ZU9V5LK2nW2Cl3aPEL5Y0K0QejKJufhDoOg9I0X4eyT12MEqmB8EVMmFdLNr5R
h0+6TKapYCa4okifgD3TshPw3+Kk116+9TLv5d40t8+Le1sBubsqDGc/t0uhWR275lEiVUFxQpH3
h3RaVMLvD/MmV1q85ebyL+22ihFdl+UxD5ap97y4bWc9NClo2pwotLsdTyuUI3N/Ih/TUeQDdqkB
ANIqcdAps6p69AkAkrCRwAcRuTgQiCNdFIg2OYjBR031eZV8Z3LQcyneOUvNEivCIR05OcS98xrW
c2IgRlBFYMWR9kw76gKOd2pQFiRHBMQR+xZfQSKrYMYJdWH+Z7/lQEwIp311vNzf9PhBWk7TPwT9
xJoeLKxIFfKiaQkX244a/VWBMGN1Od5cqpluodvhaD51w1zlMYNKc7Ui+DH3wwu/1ZcAzINNbjWG
xX2eoLRtF5fb5ixcNj30RglMVHRYhB3Qp5xNU/X4geQtV0QhuYXu2GdLyZyzMS1g9hwCHiSHezvk
DG9vqf7j3DQvcJJxzrgbtG6YdH+dI3BI3GQ+XI0qjbojxt4dkU2jPaIngO/dc3192jF3ubdVIbwL
XLmYdFqRdag0TKVREX2Zt5pRB9Eyr37eDqSYXcge8b6IEyY3DfLSe0+E9SqUola1DvdG9JIrD2Mf
ohthfZ0XclzD8ZGshyRt6muTKzUg6inJ5EQfrYLQQQ6S71pORVBMtuMFQwbNZWysnsHJjhuzV5KD
F3X5wQr9nkpFpzkA4Ja6l6BuvBInpkR6COAekUYayNe1Q3i5LeJUHNNYIQ/zd9O0JtmFwYDRp6D/
7x3hVFj6ofZ98Nex054kqrwVAih9Se0iZm11YVNo4zy3vKHrvEAJL7kIFXTMYf5fG0HBoxNJ2ilp
+prq9bg5yrZ0O8gLI39n4VK2GDJVPzrNCCKPGpppI4wwuby131aDodKPgwNn2S+1v/Zg76kfyRcF
oKUDr18NCDcXZSUHD/bgMy0q9FMEAvFExC54qKd2bPtoJ0aJEmcQAE3mfg2q5dv+pJI/NBwwhpZR
p1Tr8hXe+XC1ACGyflt0ar7xK4bZRSGUW9tocXeE23KkHly5IkFIwceLt/tBdcBI+tNJGS9PvTO/
PRe+ovE1Un1gx/VqlNXmNNfj3ppI2q6jzgJtM/WYC37nWt6/+97bjSGt1okktUuN3/Q+GZk3jDpl
u12kOsugN5J3HMolKR5/yDVwWqlJxMkeIEJ1xl9Phf/cwYjcLMc66bfxwD8oPBX580PWQcytKqbN
fwMd7eeHbFaZSkYVoPHTdKxmW/OJH3utRNduOGBHwKWZmyKpXyRVkZtFoudiVYcU9ebTp9jYkjv0
KtKOhi8Kdky2k6eMRDntnNvgDUIJ79Ngj92ScVKSaJfopbB3pCh/xKNBZYFMaH0EHqJyhcYtBKh8
SNfz1rzo2l1sNsnzbSPH1CMYw0sddNKzUZO2kB2nwYuJg3OKdQhtl+Vu3pRhdVRm5iysyE7PcWzg
nDjip57HcvRljAtklEn0QXXNmxCN8pKZoUbxlrDI1dlHSDTmMu8i+RJGurUpYy3ce1WrnMD2QFnz
5PRFwYMd7WsvNkROGzeC70EcDl/KoG31q9SwsGylxc/R8hDtR9NmGz8ko3+ct+ZudhUXLnJaoMOV
pV9v3XaNgrQrUDVKc+xKxxsWxzanDq0Xw5LPpOXaH54vEKCqzngZ4c8dGscnMJH02Q/ySJbSrJSk
stwxzhn+gHB9+PcXjar+qazVuRQsRzEs3QB9otnO58of0sVogSqKUTvk2W5MQem1xZvzEVariFSC
zUWLwGWsi4tpY89LeKhG49UnzzKyhCPJHJQzftQftCLmCvi7tJ+xqEOpEwm3Imu9W6X/vVZ/brtv
zofd2+7HftpxZwHcO9/bGGGqi7YH7BCq6SqHuHrKdSHtFMP2NqLV2wseT/Yy0CUdlXLz5JAh/FUC
oyM25783QaIw+/Y149gFQtsbVqXtOzgy+ExP20SZEcBaU+ttdW41a6PaqEF4vHWfOs7tjtqRMwkb
8DKRGW0LVa52uYcLjUM1NDQAvAHtrD4PSub9DKV0o4Bh2yXQ6vCJ7OSHWG3GVRfBd6nahM06GTHV
mlb7GLZkbor93G9uGtDlrZi+85gTVsKjwfjRF8I51hq/tZGSYvQ5pIu9SBYgi1nIeS3TxqiAwmrx
qLWSAK4XJNj/WAVhCtrmfjqplG1iU8Ayb84L/AfgWUTD270J0h+CjInJxkfuqmWnbnkVYBE5VrGi
zLFbMM3DvNC1AkOtGJZJOg0d7jvmtbmtChvsav5pd1MKddGrARjEv084r9WqD9PErLTv1HmWR9Px
f+pxrzzgfGW8WrEDos4PnxUIwE/BkK2SyJCuuYw3fe5o/lKpA+WHaelbz7fVL9YI9i9o/XjX+YH8
xMPlfe6gCqyGDaN6wmmt2OmDTkifUuovBCc2et4pPxzPjyhFdbqzKewc2/t0dOcd8cZPxcYf1QQH
aY3AkwfkXgxpcIKik1UutDfS5YSeGBoHT4WHCjoLZJTNgGqUTAJdZ1G1Ne+cF61UXoaSDN68de+B
fzqHT0f9fY65h5qm3u0cdeTDrVUTdEkUbQJ2F569v61G0ID2kmbT+ttqfxm7AQxWowUroAHSK/DH
0WUaZ2y1wJZeZY00nG7zNJj3mgTBJMuWngKRStcuaTbG1KvFfXTzn25bf84nLZkHnYGZti1TfmIy
r/1zPukFose+N05/CtVpL5mK0LKLvOpHLjAgFSXxCdxjwwRhcuu3x6i21Be7yfR9HUlH/GJGVKEa
eW0Pa/f1/HSzRaztqyGI9+g84D1GdTesR4tAKPzw7j8UY8xFffdyS50/n3oGfSqRQdpu8y7+/POH
OCkcIo7eh9RFpwKjt9ceN4wG+flbpeUEwzrfdk1N098imRlr2xZMKJgwPxdZshs9BAKarYXbMNPs
1bzpNdlHjLfMRbMl6ZGCwqfb0XlqrfU6CDbzuQsne6zkk04mKe2+hf1YUdWWVwe5VDEEmVdv27WF
dGHaI4wiT9YGYKhDjeZ4lQ1p62ZZFrXnABICiQxzETVYJHh6sxO2gRQVYb99ABmMCd60gLEJ5WJe
7SIqZUa0SUjAJCxqp6efTso3rGv7TZ+y772a9bgh5OUTv6GPuUPJr3sy94PJMILP8khIrhFtV19j
skA6VRPf8XUVawBX2k2SMVK2tEaHq63klgLW+6Y+mKB2NQndou6fIgUW/bw2L4Kc6aZt2w2Yqz92
hCMSgX9/9ZpT+dGnr585rybz5NEs05n3/1Ztq2j+IDtkWz/ayi5J04ckDVqzPPWJfK4wFb1issoC
6wiMdNUAYhyb845YqlcRuOJbN7/qvF3gU2RsdpiVUb6Ng3Gt2o+RJLxHUcK6l5vktZ1wlvoEzESc
KzaGj8ygjTMrWgL505YC1u1mPmLuOPr+F+6vxmE+Ym43iQVz1rkBCZ49n3Xemo+Yz5oogbq8nyWY
VDSRUYSbuR/+PHt0RGtNK4y9ImqBDH1enRbz2rzo7MDYo3NhSjOvNtHoygSet40Q6X+ovKUO7F++
BgJf5JA0nXgG5WefbiJqmMYiDw31I86R7oZANs5JGV8dO4z3Vu6L87xoB0VMOGcMpnPsZ+a2ue+8
VtaWtuoUp11+2oEsrt61wfD2qX3oS/GQd0+fmsX06qofHetsCA7388/dKilC4BJr0u3V57bbQkP4
BP5Our36fUdFlmmr1mgX7m3zWlr5VLMzv7m3318MCdvGThXpMO+c20O9TvaBXcabJC1ahv4Bixol
ERmoafvz6tzBMxU6fF79rW8A+Esh//HpZNM25gmSa+aS4zZlb51MObZP85qF45COysqIGrDW/pOG
jOxYZBWVJh2MYyOoMUBQs8A+zntMwpDHeXMgPrWuu3BiMpOHcqSge6lU5cvoVP6VCFT/YGXWBHEb
5a84tuNZ0wrlOFK185zH6mFuZzKNlKO2820ShMpX1bwOKqVFJlGqHdgtyZ17/cNZlbQY3X9/+1DN
qdrtz/uHAyURUzxDner254ngb/ePKMtA0rdq8kHQg2/Y9Hqo8GSvEYWW69orxWHeogAokF2qvdBQ
Dn69nBt/29NF296LCwL9HFpDu5FdXbXxsUZ77t4796Pv3PpUOeZmcIGxAoIOLXfct1TRbEKlrx+U
sbMfQTkx/rFIglip8zg3oZCq9rpBgZlOteOjOi3y0SRbEUGymdvmfqK2m6WMu9pmbuugMSU8j3d2
mRoIETvjMK/dF3ObGQTpmlv0BPSmn6WSQrut/tNxv+02IDZvJXxJxhDR2Kfzf9r8p1MVFY/EwcTn
5F//MqeurT3CM+8wyv1kQppKmFCyFobVaysM9Ft/tuOc9FePua9WMgJ2MqiHfkMc+X78p36d7ufL
sqNC89OOLKPWhuQWZ8WloSF/Vw2UfP3dOJ/RJES2xdL7IWgMnQKbDnIqEffD6ByQ9ZQVnju0zztt
UJ3YbWmhcet3P4Lo26PnycPm3nQ/bD5noG9C74norny0+VtWslR3r7VqfNWm0LfoTbcmzvDdRGu5
JIhQbDwilxdqNVelaRff7MHGQnwomWE0hXUMKnJuKPPMrw6Bmnnab8ZBvpACOX7qVWo4rCKqtzjz
uh2JSor5xm1uW/kr1Rn+OY/rr4mXFa8R6PVjUwCRnzebMJgAaqW6vPXF/GVTNmO0ElPnrtxJ1jEJ
s2IZpE130fqopASJuorckMInAAG4W1ix9SE7XyO7r4ioUyAISWm82sVo79oIx49SaNMTvRkp0Znk
ARHE77nNiKrxMoT27YC5iWB/s04pZ3J9Pxqv85k8X3t08iw4zT3aPuMNEuICV1l0S9OJiBIPpV+6
tztej2gSxQZRoEEpmMpzp5wX8977nfG+Q/BsmcXS96ZuPsn9hnp/pXvb3Bs33r9O720VALk8wrHc
4DleO1jvzM/12/a0Z1AMchqKd7o33R//yj+MBuZ+98HBp9Pdj+UjwI1+3taVLvgPg4WpoP3PW66h
gTFSDM0CIsHY/dOIHdiIZGWxpb37mnQwywx/3DwU7Zb61ByPt2nbCYPgUhU6FqpRnW1vjXZh5yc0
pyurHoSNRaoWXEZ5NCGPERuZD6mFggUvbonotPBbK3Q0XBARBrLUZnSe2+aFGTvmpqKgaDHvMKa9
VN34GzgQHkyaf/+U0abRzx8PGYPJlTn9A85MZvFTyTV2cii/qD1710t47maYH+PcU9dNEf3sQf3I
ONZU+fG26jtf6lyy9jwb5Hdf8p4znluvSqDJkLwM51A5VnViSK/Dfc9QBIgiOFiNYi7UymxPIxnq
ZzNR19iv2G/gLNNta1Fg1luB8wY973vuVSZV93786Dv+V8L6j//+vU450M/vVTEc7MAZDsqK+Tly
qqBIUnuKvN7NCP9BAH3m1RModKiOucxbsozTbUrkArXoUFDkYmaPlEjkp3lv0pkIrNSEqiTwI2vq
R4Ol8EbvQAWphzqdtVzrzq08Eoiatsh4wq6cV+eFMVSuOQ7yvvMNj6SE6e0LCbE/RVnyps1qStDC
nkEGUYhnG9HyssHHdQEUMFgGlU21Nx5J/tE3WRBJlQ7z2tw26mq0ayxvc2+6d5v7YixJZercKJXT
ucKwfUDvX7ww7MT10g6pYo4K6RWXbkgJulft501dU75IkmOc5y1ZdYt+rF8RgGmXphgfGYFGN1nA
H5iO3ylFyuc0skXZHBckAyKZ0byqfA5WepIi93lpSD9CiUqSJpW+aXGbPs4Lz+hjEjTRhT8ThQiz
f9jocrqllCx9hGGbPpZw9s4CwIgjFR4yD883L9jPtGEbIhlvvhud5J3ncynTWW29IZWglw/31zBC
vlObIeZ8vrldCkuccVO3FnABsLRv+Po959B4hnLIonrEnsZUr3GUIDvq2u57VytbZEdw9XD2S2PT
/q52UKt8w/Gfhmis1y1ujgdZYI7SlujiUaY83NNBOnUMq0aj/ODeFpbm1QG2cZxTRIMDHD1Win88
KGxqmTJ3DrCmA+ZzSHbfnKZXqQNgm8scod5vr2BIBVX5HfK+Iquv+DQ2pzIsH0Ih19e5iR/FsCoC
TazmTQWR/ZowCngdt4AFgcENNnMizy6dFjqPiAafOn5Vb6VZjeum53mfeo35VlAO2rZO9NQnQXwu
OyAaOJeYb23SUwA32PEu9Sj5B5OMslnKsoOOXaBZd9Lpvghk86/Nsu5fPNH+D1/nseQ2sKTrJ0IE
vNnSe7JJttMGIQvvPZ7+fijqiDqaubOpQJZBS90kUJX5G3LsN19ttT157N+N6uraPm4MqMOuV+nb
2IgXok9MGepE2/uVr6wjmVxBGWbNu/od5TPtHU+f4ZgUMoXrKZQwalqV2mCuzBKB45ItwaxrU+/0
ew3yB/pV8Xxz7XdYiNhaoc9j/hvfK/M4yrn8JQATBeGlPbRlk93MgfSGHKZfisEYFkYg6WCF6+EV
8MMmoebyRaP6spS0CMZtEwQfITAEMR+NXotvZ66zpWQ5KN1p8Weq8QwlkdvM/+8HpaKo8r9vQr51
FqIOvAMdW7UfVai/Dh+G1+Vl0pTZN7viDKfB2cPLmKYY/R7gqhyuRB8WDthslbK6KW3eE895vp13
e5jih6LT6r1N8geLuF5Ze0PjvLdetwxxDP8aOkm16GTbO+gZHr3akG49SS0vqWHyQkrNreUH1UV0
1TqkIKRdsNj80ycGAEHyBY7bo+uysigd8L9JpqwMGXsStrPALigXdPhG2DqFZ3AkIvS8HNFHsxy6
/eNS9JpmhTLuXxPEZZ5T8wnDfiuierrbY/a02ikhr4ZuhC+jLpEoldz8pvd+sKlgRmxIActXrzRr
+JcWUpihNaxCwOAH0UBc9g9Dnhawl3XY29OA6BNXcET+nvdPnxZ10d41789ZYgI1smFuo+Ox8HPc
IrK8sfC7LGSQnTHscmzF1K0xHc/c6fBm5viSuAoQlakLuFkGeA2d2CkSXVWbxjsKEzGCYG54UfGU
vGccRCcDmk/8IbyN7mkQ73Nz+PQDf6+ygby7caRT9tMKVAiYxh/GmKV2FJy61NWubalfRT9oGGCU
g+VtRahypgvH5NNAfQMA08wJs2gfGgCV28H37/XUtDg5gu65PXp8oN9e3IPgN0vMB9Ik3/sGfnB9
A0tualCvGmEmduFuVMzyVvmevCtDtHnEKP5SoBvkId9KtmIshtALTsBUyl2F1ta6TqPmqo6yM+OI
7n7rinoe1Lr70zSLd0rS5XtXgRuXp0WFL1Xg481wFXs4fczUMuJoKC6tlFPio5Gow2MKQ6zJLnZA
Ic6g5LALDaVX3aYKhWAPZoDyOsdoemZLyUbUdmCyoTwEzmktCj9yknZbADA7G1TOO5uIeN6PTnx0
4V/eSOGe0il14bmpAXJW6jEctsMdMG3r4uu1c1AMzNymqMgz6yKubBnDVTkzT3YcUJWw+1WE8gJq
DdOD1w5QT6zV4FM8dw2Qhr8HRJyMoIaHXN3/83yGkXbtGtxwkjDIeUcl+KI7WYeXVpgtvFINXmOH
Qm8dJf4ncpo/LIgR33vscVs7gevgdC9SNKJqERGY6GmfRGMXZnIIXXMpWy0EeNEnSYZ7ylLlIxg1
itliQGrwhMuLdg2XWT64w0hjJ8pBhHYdj8g1TnGJVd2msGDziXlT12NUxHw9cLiZGjGPj9hF3Kqv
4nNQAilW/FCfI9Lc3kSjsNEH9nU1MypQblhMygC4gYoxL/OzY660ryJq3LS9QfT6ZsS+PFc0kp65
bWDZOzVOEVYLGxjK8tnXYAF27lwHV7PKPDz7rciaTq3tT36SdFblgjMnz/JJW81QVqJTTJbTNtyW
YXqKMDPbAgSJPwbN2dTo59wykspowoXfRHcY6NE6SupmJUL8xiZnEj84m6lr351aQueF1bVtZTuq
6NECtkP8EfW+Mh+ioFvZisdB18yUL5mUO+RSeRCk/eBc8jQBHKY45Vc3mnTq0eh7AfsEbEHDgG7A
AnClD22AhKFU70UTqaaWz55xL40pDnGFt2inOYkY9sK82UemWu8VnGq3Ez18WYRSerEcvFIquG8/
ECyy+rr/To23n+vwa85ZWJlUVhveYVFsvfVJ/yJmBipmYaDtXw1lwIw4duOd48v/3MuzsXaKzPxi
dSOk+1ixipW41PtIK/DcpbfXg3WeN95WRqVwj4ATOg4okztmu7U8s3gtUE2H4d4FG6z9SowPAnwc
eIOs2LaWr9lg84v0K2UpRp2k473vGvJCjFp2GW0rE6dJESI4Le9gbUszEfpwVQ4NtjCPEElXGNO6
efXGAjBv2vo/HQd0ltthDIqnxYFaCMrYburNA8VOb2NVSUvkCF0+8y10ddv3Np0yV5u5ghTMCfoM
eoFOpt51ZFRmtZUPKMnJ+6bUpC+RCv0coY27ifP0ZdSGJRWyEAcSKfp0zSo5qlLo3zM5aJdGo6O5
lerplhLssM8M3jBDgoMbjUK973ElwkaxkgNg7t+jok9y8SmGoUryC8c0fGjDJXhoClxTQ+a73us+
5M1ZbZsUtBJbWkul3sDfQDpLNJmDjE2b1l+fXeJqlErYHQHGCxL61vjfaMMXaJZngDjRHYg8ZnVT
vzf1h7J0lqLh1relhmCwxnnXi7ClH/zsREI5O4kr2SqzU9wOv0eHKRR9YtSJgcJ0MDU+dCFXNMjG
STP76lhS8ppLeYVOWSnNR/gRn4PXlKtKTdqtkRfqLdfw0xjZAQMX3fhOXZ6yISxP4kol37fgkG3O
yZXxd5JshsWIjXfbvAIZzuOYvueAWDxURoGWwIBDzbRC9D3uYKgBYgI4Eum4ujq8xkDoBmfwddSs
CxsfzykcKq97hC6pepTG8kNXTvJ5Yzns67wryAhZ0QX3sY4MtMw/nePyzISbeqlqK8SoHNUPocma
2kZBTjJBDXmSaH2GEqINK3cgrZd8de2MD3GRaHdZzYLPVoNTn6QgivU6NhG+rvV9hpD83mmGYB3b
cv4CXEObjwXG8nrgZ2u+ufEZU943hDBkxMSJRBdyuQDlIW7OzSYsV4hdyzq/FoYTPyqW6I7yiy2L
o52b/lXp2nFdm9gtAmluPn0sbpLRbO5K0FqHXI6h5SVF+1lbsTRx3PpjoJrjrVb1o5PYzaeaZsmq
R7sCBVuWg9/BZz0NXwqslkThngSFvRPFetHAr3YeoRjIRIX/OUdHC2ORIoCvwIW7qXqIU1Rbv8d8
P/cJcKu5q/v1e6h1+arzkTsXo/ztsKwvOoutJ6NyWs1TLbHvOgaVl7QA1xcO8jGTXQiMceZeKMuG
x8wUZA73IrpEk6afA/IoZx2g4GWUnHwbxc5FjiYdJTXJtm5RVW9qYiBQkZTWXoSx2n+tYdufRJS6
6kaWCyzFpqn2RHnum5uMGcgcSsRCy9EpqobOxO7Jzif2I5ciFk2AViMElipePieKgX/CxoLc61a4
S/+53/Mm//T9b/esC2qgctf47ENi49yoXrDRSpgyAYmVCO4v5JxAhwUsR++D2WDu2PK10rXAm5FM
OxdBLH1WDnano6Z51276tLadjPNcnJN5zzplpQxytHF78ty9kiZ7I6ccX/IU+eIZ4bn0pPwu+gM/
+N2fKvEZPy73qrZf6yTw4VSSdsvzvvxWG8XJCnvvzXArNuspZ7BqsIe3kvyDmCCZ8fT01/tzMITK
wRybnO+HV31LjWDWg037go2QjsmRne0UmFFXtBQh6Uz3tsPwh6ficITAi7bVGyteQXjpP8esnYsJ
GsZh874ec4qRunXKNUDV6bSyi/WNnwU4LrfUjKQQLLhAgYtG4L8FVFxcPQf+mfdPKCYXAWaV6Agg
gzUBzJ83+Od+z5+hsqEHmTfm0CBlDKWzod+g611/2khhtU30BZokENiYP1Oo2NEXkjzz1rUGcqHa
CIajKJZiWpLVB4ckyt0142CXapI8C+qh3PedVe4DOar2z7Cd+iJbatjgTJcifkz8s+TZh+Bkh3hj
6aLR/z8n+ygLbUqkBeZKlqGipPEpUB3l3lThdz830qM+ReVgG/OoM5D3lFztP1LcWY03u0go8esx
FoYZuH+lnOw+2BeB6T+STLZD5i2sgvdHBum54BGHkrevpsmIX2JS2Bn+DoeTORU+NCmguP++mvok
PSx+6fjLA4JwDpppcSyZGhE+m8wD+F4rP589/8wa9d6YVPM6YG4N6q1YL0QTNm4ASwScr0a3cAqV
WtLZXEbwVmEn3M3STsFdSZ9hRzq/0EZnHmSxcpSUSF5ImYMbDY6twtpqkpHSTK97Sz2EtfWywg8t
sbAzCwp5UaHFPOvyRNqpVgJC21UCpG9M6WzqsN5E02NWMoNimqxNJfYuoq+WuvosNysRDKHuWjNr
KLsVSbtd5UCSg6g90zw5+qnUu9x34l8ICSEwZlPdkiJOBchQHn2Kcbty7BKEuLv8CjQR+UBe0N9i
WOdiEXukyXjV/JArPVw4qTGcGxMgudbrSyUoV77rVDCmx/pb0a4E4jkobAvFOASezQnVhzDPdsjG
7EWX4m6GYZj6rR6ls19H7qtSB/rawH1gQw29fNVt91qlZv6lt4zXUU7QNIza9CojyYtcnxavRSgG
JHjKCZyMk+iSrITqPYXAWnvntAzuQcl/4FLyXiYuZBerqlea4/U7GePfM0fDHhfsPv2uZ3t7jIof
SVtQpEZD5CV2pQLCYYBmFwXzu1+jniWmVIO5xly7+4TKYS68An+90VHtQ8frbtG0I2pobbIRP5eE
OB9U9qjX3CjNZTWpkvTm+LvJgHftEw/XqT/9jt2HJJNCEP64fUfQ5/8z+Tln6CgXwLx2Z01k4KYt
h+uwxxNUHWSk03ofnQoR2tXkgcJ/QoSjEqbz0I3HnQiNSJNnbSU7e5Jp/ptRg2/AzKU8itGgdj9I
SFsnHqXBG8fgU95bzeVxIwrtXuJFV7FQgefrdnXy0iDI9nhvJ5SwuggKqnhpi76mC6maliY2KLzH
n693QHJdQTa5Nr0tB76wvupl46+Ba35VYCEiYTfEBVKB43eAw+OmkavknBV8UbCcK96aAZJuBHf2
x0CRWR0yQCuFVp0aMslfgtRIUSwtmqvrTgdBCait6Xbp3iF5sc6VtH4hqy5jdBqFixhL6YXpDmB5
CrDW+SQkJBqnibcySKjTI0Kt6lSa0haNjugxwZaMEe5328ytGq5qo+4kI+qPonHVOh4Q9yQenI92
DFcjrktvmYvwUFdBKtOj0XkLVCSg1NRCjGoKkT3CLblG6k+Mllr8I091+ySWGuj8NTLpMhIf+RV7
x8ck08Z4KtdwjhFr0F6LNylyM0u59pauztZk7PTy0GWDo6yG3CqQesVIUAsrmOewdquDHGaw0sRQ
5mTKTMzXxJ8gGXJEsGJ0qavJdlhp7HYXasmLiIS58H/3y+rkayz6EDXpxFxhTiy6hEPxn3s8TYv7
YOgOpKpeMzlZisMQVSx12TbU0C0VR8p+RD5WHJ5kGMyQ5MutM/X/93zR35ZZdi89jhym5u6btgFF
Pl2pCc5xagxXB98lzGkGadxkqNvBDmYLKhrcnbXD2BV7EdmW7VzERxYBrpoK37bIC6mkvNK9/3+3
d2JArY2feYU5+nOauHpuBZuoU8g9Y/BVmR8kTbpPMuDtBvE8Z2lNIdJiuCq4bITiUD16FaUe0a9F
Dh/scuTdJpvpvWWfX3Le8FTtVfKTAJIbWqNSIkufkSp9Kd3WQINXi06BU3IQmPpNm40cR/NJ88lp
l2rWmjsE59wdHz0S3X94G5VixfM4GuqNALqy35AuLp4bIhLcjzyEPAzzt8dNCfJHYhnqcgybaqmg
qAYYBTvVybQU99J8Ejov1vx6jRtJcxlDNi2aeTmupWLKnwU9cE6OyiEQTUdO7j3SR6NqIWw8RRGy
I/MsCe9Ic+NtXlm71sTvY5bWvXtKrMSFZpRcekPN0EX0Ua2J633roYc15vVxmOB4olGng1dkWB9u
11Zb0RVOBzR/akySWnMQnxEFGp3z7OgimCt5g7NIs0bZaW5/fIQiV6hH+THITXUnonJUeaDaNr4k
hbtmE+TeRAOk813rzQJagePexgidQjbvFirxhI3LjkXPpS96VFvl3MtRSnWU4SLmZoHjoEvSSI+7
acGUd7ZCfF2DQrppaqvexu99J5vlXEKcBYVNtLP6ujNWTokbtx6+4Ues/8Jx+RU1/vrD83MPsVnz
hxkgJaSGCcfrIKopYujmSVbC6qVM9fJF8VFjmLrStOU8Ps2o+9o6iUExbeqyXWUHtyPfcMYDQgcd
2D5YyIKVi0AJbnIpZxs2NMihqRPQQww/ZhbKOC56Tavmf60UkwzP+xF1DUJ9pNWuZaW9IFQ3fIwy
R33SR+1KhPAFvsQ8vC4orz9m4cJ0sewa2HnAQXFq2NPwYRxbgMN/+lIv9bdUSAtojLWOv3U8zloZ
bG+PqHrRVcHe7U0f5DGhaMbMSykrxeiMZjlbYdGpxJKPS+Q0KQKDY87FpVhZr6hv5hsshotN7LfV
1St8+Le61f7wUF4pdLX9JscyYIBSq874XXU7T+H15HYm0MJW+kJpov2hhurOjZSXJJblXeIljbdu
WoMSekC138ZqFOaqzoaqbcYLVl3dUhjroEx5SGIEFYTlTk8UTZEY62DciDG5xC91GsvLSHmM/c91
YkyY+PxZhw4VaHIfSekqytGU6VMqagNa0KDMuzWvgfyWaU6FsjZwJhOdA7xDkKjGITsJ9G8duKjZ
0CTqRRoRYuiiIlsq4GG+FOzN8lH71njTnxyTI2q5QXQCZqrOxYCC6AbGp9GXsuNLU1Y+GlpGzQe0
sHgVTveOw+7ce1Lw5iukTdROyTZKHUkHQEwRm17dQPogMXZV3P6+6s1s40qdv9GyZAL+TFOeo+Lq
uczXcxk+mRue2K7P+kIzPzwLXd08ivp178TuR58oMz/Vk6+8puqlqiTRzuTxfOfXdDF58M2w9UJ7
Khzbu4tJ7BJHLnmFt2t7l8II23a/Qm5kGm3lCj4i6QgttdyaHFg17xotuhrQa+/w5EkEy4hfPu9U
WeDVs2kp82fQ08p96UbNIXEcLBpaFGdyEVYWf/ypaW2slmfi8jFx6oxw9VP4JK1F/7MpRu8FtB1U
+xxpabWofmF3h8KLFf1gy4vEYeDE99zEx8/wG5z6+kDe60GIFovUn9BM7l9aKxle+rhkSwRQQHSJ
xuiLuYodzllEZLD7l8eoWODjEgrgpZ4/71E6PL7jot897xHo9rB3UNgUXQmPkpOSd4CEJiowAHX0
ICe6cD01zxBtpfdAroO1JxjFYgBcv1yv9Ik9LGLRVJPeURMWKHpwg3/v+lccBt61UHUbQrqRbBRA
xJPOpfymq8AwzFppcbis0RRRCpSXnd7YFaMSb4cpuY6wibnEozBbxamfvPqWM65jXH4XPtbRr2Fa
qFsT6eb50Mnxa2tE/sFMtXL2CH1YSqqTvYqokEDvOkVZz0cnKvZlqBV7cfVspMCmRCLikFqW/ZiJ
eW6xDxHDmQV5oyxNqbm7joFbBVp6r0EVVruyt6O5CEPTiPepmhqzQk7618xHisHVdfig02QL889D
O0n4x6bRvXaBbRyRlPieTlFKuuMUhsObGKsLpOidIL+IhZHnapfB8/diLNYD46WwpJUYy/LcuuLb
MRdjTsobr05/iqFe96NXBNIrLwxwZIk2qZXodzEvHRpU0MiIip9tdfqCMru98JsKjYZJydDthm1k
UKqELZC9jj75ycypTmLMDoEBq2EfHcQgX/NknjhluBOjEgrjC50d9UaEWUueIO17eaVjBWKWub1P
3Tw45v/dDMOilTvlILrHpszJUOvj72mhAn8KCYdF4wWTNPO0VA4l5oz1OG5itXz5HYqFYlysDptQ
Xrk+so1kZJxdbnbyju0AOSde2UB6jFg7aPgyYduloULsag5/qqmzK0p8FR+TbLSNdXkkudjhPPJs
RnS8j2qoxzsQfltlisSg6I8G8t8wxJ1y3Y26PxOdqQKLffacRP48WFZlM21opF9tDrqNki9I3Q4L
hKw344NofA9gePvAPooWt7DkMYRF9TUYrEmP488ccSlJYXKw+GVn1tCfIwtNIjXwJhW8sHoLCt7u
iDN65GMIS7W4jpEcXkSEn+5i1Nrhxu6Fo0Z2iDxUcbqyyBauSoE8GCVtemLpL36BzwLKz94idEIf
RwtMxhZam2WrSOczN08sKu2eTN3sESulc/YTezwkuqq/iPvYOS/wVLuM0/3Q3q5PxuACOedHiC4I
V+NuiOpfouvRP+JYkfl6NRf/CNHX2uiBIcreLP1WyVaK0+nsmnhGRqNXnT0UmCLd1VCr4HBWTo3o
l5Cg8BVZO4qpetF1BrJ6v/ue08SqP3NFf2IPxUFBfQ6tsmD44mIDguCf/NHjkLPpG6dehXD7RD82
FeOHXY71xpCLZuXoRTBjo+If9CLs5nVR6OsmadvrYCUdcsUb3671F9GTypq6Ic8pzSzsYON5mMoy
NSWj2kqe1V6RI9YvCuf/xyiAIMhHmCHNxWI/iX62QIkXKBRHb01fbPs0wWmkiSOIhSbEFR4UShLY
r/5X0VkFdnMrMUYQC9KedEWGTbMYM9nvnx1peBdjHunao6rikNCg/n21W+PNG8sfqpu197DwzFtu
rioJ9eM5t3uVHFc66tOYGVcW0r9ZvRFTW1sb14iVVDwsGE1G1zn8uY86VOI+YcR+tQugDqN1ddam
k1ExnZbyVLspYYeO3hR5ck0uqO479Ns5LDnBZJ7LfDGYTTPkyvh3PvlbPIWnQVcby5M16Gcr8QEt
xW44G/GL2Zm5gUZal+tXXlL6FbkCYxYOSFdjbmNcU/ykzkMebMSgmOYrvb5ArDtePVcZ3S2DrPYi
1qi51iAvOxjz56JeKa+2q4ZHscaVMntnTz9Yn37mPz9YhF6IclcZvJpmq5xLo6wWcuS7b8il/HJK
bfzpa/dM0mKY1zCPFVsdP+vAa0CraICPeM2sitJAHzxzSaxJHIIyEJIvgTXU886yjTc3TzZe2iL/
0Ce3ampKDyl+RwIhk6LGe3NsNhJqYBxEJGZYRYWosKPXW7HKaZPwUA7ON0u3jIzbZpMyZdGA1LK6
LWxg5LoQxzu1do8Xk9WeQUQgbViKNnAd76jIn2LGowvqZXQScUGVCWScvFemLtFvjhxO0rDokVNt
2nOmVRxB4qj4HCutXBSyMuyqSnPfu/JuJyo+P0jJbrq2bpZGEBXkIGNIMdFY8QiV5Hnh5Pk1mxrd
reWZP/r5VvRpikLCl2NQY3tXCIDZFVlsBXQHVh9iTMzKEXqAmFEcja7VztrUGCma1p2BmJ7oq5QI
kxle9mfLt144uKi7Z1ehNfopUF7Uin3BTCzPgYrzhUcEOYmg1PwYMQU9iEayHVJd4jJrCy4z3RsW
Caej+XNS1Te/p1PvNdiB/if0vQYPBxUbLzf8znPjZ49YD3nPcTwoSDjyDc7aG4Rfi3K+7H5NTWut
qJr0y2gRY/fk4ttgmtosqRPjNviRs8T4zDyEWqUgcC23E6zae0FyYRcaHjgtY6H1lfXpxxhOKXiM
rJUplCjeoZJkvNuaa23DVvGWWUSRPfORpIhHV9sYsaS9O176CsXQuCBaGN5Hqquiu4p8dCf9tJ+L
0NPw9EraRP8/F2l5lM6NsQS9RXI6V/xvpm+oKJvXGt+GwTt7qTcjyD84V37qMqiaVjeMa1G4B9Fd
KvAShrKslk0QFx9pZPYzdCxNCsx98EYl5rG6V1XSiFbSXGI72fUUYz5JxaDgAU5oFeeDh1mwf3E7
MHkSj9EzafwCSR36UbtRFnwxpuSm538W46oLjfzDTxWTjcaIGGrWuxxdkI4Gb3mQXRIoLSfGY6uo
wVyaqttlRwpoaLXwCHI2uvN62Ysydxn4LZKKtbEWxXH4bfOOKs9bDeod2008bMQ0DfYPvLcyPeso
ebwMg/EhbltkUbJEAgko0/RTmqXduMVnFaNHZZl1uBSV9XZ0P6lsd+Q+q4onKlZq4qZjLgULA3TA
thq+Ga0cDjNFG25YZGibnNpkhjmW7W9SOE+H0aCOEDW1s8Y5V4fWULf1qW6hMPRhtye5qih88kRf
FhxrVJezKTL0tl2xH462kjlI+zLHJ6vqEuceoNd7xjPmIKJI08f7pHkyDdlt1+yxa6mntAVsIih6
h6ykTh808BddRZf5dGX+R2I73/PWkH64yHRSrAj8Wc1Gx+7K4TtM6xg5is54QzsmmABGBdDcvl12
QV/eRqkfkNIqkJyYwhZm8sWR/cWgKDXpbQ20ZgphYYnHhHvKVbu9eUCreJBfg74j6JJiEWmIHIgx
yc/7o68XkDQZ9KuIGZHyI3KG6BBBKVjxcylqRVo9z1vOF2OR6Oe8kZUHCEztkd+WhwT9AIpqFhvc
hQCHKW2/Sjn0vytllW803QDz1mvmZ5mRcq2qr3yL+yWe3jjhxtEv1fUHeDFFjIQLekeLCpHONIyQ
4lV6ayca6BsAMsUlE7nMBtPaFVPz7/hfU5/rtbppf68XnWL5Y7isyRfg0fJiN+SN+jxqv1oysBBL
Rvk0OtkF2hIAtf1z4Ej+V9VL1VnR6s69LGB8g4SR0RemGu/AmEWBraz2UojdmSabMfrzhvuC5FS7
9h2fHXNfuy+ir2tQH+azrK3aVCYxHLd8DmP0d9J8LNYNkOePoTS/2igsXUooDLc0wZSEBwSn1Wac
R6MJEpnnnrlsepJEoBiag6tWnX0ccmAMjt8tjIECZAr241oDktjIvpptwN1IV7/jO5Szb3rVIlzp
Fa1KqK255fuY9z3CrAZ+21MoOeh821nwiuQPENPWuopurNedbZQn/gLPseqdd7wLKF9rN2IU5+Rf
0HKdkxgUXSJEIn2vY8Lw2vfduHG6yF7qXaPgla4cm9Y1bmqqeEfLr+5Rb2N4JKP/DsiBH64q4arJ
emepTiEYu3JTumkEGZUQYoK0k1wq4QhcBa9akHsnxSevLxmfaea/y8Zg3KsqVVdgxbJlxS/grrkT
ktYq/XlbScbdpjhx0vPwNe7Q8FTrrl9JpXZoDKu5tRPCM0WgBoBvGO2HCSSKmpS3HWM5Aj3AqJgX
1sG8ZAP4IqJuUNGDSIBc2oXzAkg434GzMy8+UAA+t1X/XWkKjhdp8sVFmHPJ3p7tjWrLpyY31LmY
kaMqh3nQ95qs1byyqce7I6gOq7Qwe3OQbaoaCzXt8WQWwQF/hvTDChUftFjU7AzNTT463Z53vIZe
G8tsT13uU0PgF/HRxoa7ZCeqrrVywOHbIz+C6Be+YwoQl6z1l3HBxzxQoblZuiadQpCduz7nNcP3
37irHvLJWpHn6Fv74SbRJOnodMrvRo6Lq4Emx/bZX4O8jPW+3g5pp8JA6PtPaczODRjnXy5OMKUp
x9/TgIyeiRL7DdZltGobzolyL3d7c+QHy2piXutcxUoe4ZZvVq7imWQMvzQP8wGyMV8qNSvnMp7K
B8PAEEuKsMmWoVe/BVoa7pDmwRFzCkvfNNdgVqjSTaEaociBdYaxAp9WvlG4xQBNsezNMI2aKgkj
Uy9I7kyjbIbgLdf8JSSSE2+jqqB/lkcv4k45NmVmVnV3YDrDfdCyCfHGD9DUdOPmmXlG3fcrgK7m
l2tvdbmuflIMTmZ9pOSvJnSaZTVg1ZwoJPcNHwuKgTzviwxccj74RvY1sssNHL36F2K8245Ey5fQ
98p5GpTjS6QGkLqlpN6luT8cdTnKEPho1FdtKtXakFV/ms2c/V/9i0fAj8SM5Lc6ji3ABE7GJw5O
fAz5dt2j3HAxcNeeq6G1Mip+j8D4252U3gGNKgHmTjWGNm49yT8PFrraoR6Ve9GIoWdoqgGgKhvd
sr/WYH2BXHLhYHuI59qpnBrkjuOFUnbtAs3J7ER+CQibGFYqO/prJOBMx46dOWIUVsurw0mi7rdY
Y0rnR2NkHrujrl4VHR5Voq8rXIAZaaV+IpjlbhsRlmGICnoKYHVaKxsjnjWY0lB8UYI9FXEczsTl
4CnT5ZhW68zFtE2MFC2ek23rFv5KXP4137fPAwmWF0evVgHZkfdR1tIjNcXJhZ0wqD1kxTUeDoqL
76zcqNqCpMm4EaO8qQt0tZsO33ZGKaqj3CXJN2Moitt0y75WpDdxy6AZ0XOeQnFLxKHthQg9tjeP
W4oQdYi1oRfWhu+gvKsmywkPOhYiZTL2IH/6xFWHXdPO6Moe39hp5NmIdc9QXD372LBsKqc+UuHR
ERN4rfMEQrjW2pfGw+7ShssVm9l4ePbrfa+i5Q1mQszgfGtf4gmVWJOJpUL1n6UqThMb1Wy7mZjX
73SNoizPZ5wF/cY+ltOVYoe/r0QfR6Xfo//M+99GASWgpDDdJYu9o4uaaxSp1q7G2S9FiQiGrO3o
uj4Xl7o+susQl48JYi7FPHyY7bZ6LBV9pVgvLv9aRLnE2uXK5I3mWwlEAancYGUKsykuvcuItjOc
DYVtZQlMp0gdio9/BobI8k7Q57EnZdqz34nQmOV5AdyeVLU9E8O1rh5BFXf75zwpVINdFQwfvWFY
29p15JVVyf1OjZx+1xo6XskiHm1cVwM5c/Xlc1zPU8bFVNH5mP+IVd1TwQUCAkX1CZH5c2qn41cv
M8ulHKf1zg+C7qYq9Yfod7HJNYahr1So+WzzYvX/cfYeS5LC2tr2FRGBN9P0tjKzfPWEaFON9wh3
9d+DsnfXPv2fM/knBFoSpAWktV4TBLes0ZRr7qKgxp8d/ezGxnmuCo1mR+lRRa1uQHR2wur4CMry
PloewuTSuyTls2xQ++MoRB03HiWus4zJjZGCLQbCy11FDf1F5zZz8nRmyS76JjdJ8iQeV1au4DGX
QE0NxhffyNpbqerVLS2TV7Msx3c0E1An3FRhqb60L7XvdC+N3xns60nXvUis859920B4MgumCzRt
dxnbhb7pkedmfYVQFJClz9oQzkmP0uE5qkFo4l1pYTjkD89MdYOdYAa+kr1KU6TnZvJ+yM60MjSm
SEdwCalYRlO90YzgYowdiEaz8s5ykwmK3AvLH9ttp3hY8sn2V7/ccyqxU81UPwiRqALn4AijgZzs
qheXHULv5CoWvq+Io2w7c1Du/RNzUx0qPZlJJmLY1iH2At7HNaJT2znBRbj9n43lIBc8xFO1+acD
wgA6V5WrLr46yO8Fl8zM4zP/l+U/cXlOPyyeRrQ69rI12Hp/qnEtlYQeyfGZtL7YWyYWXn9pPzJu
sUiDiiYJQpJIxJi9wbiv0H3PhT30dToZk+f8O1aG/jm7HgZHza6anTlgygabGbEOy8eEMcli/N8i
MVKm64tij6D+vEtb7uUopS6MNDrpYcndx/GNByS8zAcsyQM0hMaV1ikldpc+QsRalGurWIlzQPdz
r8n8occ1vJn4o4BV5tPVY/Q26vyNcrPDPWNu5r5VrBBvqfbghuM3Q4s/9RnaJDsT65GrxHlhjH+l
wHitNCV6A8voHewOOUM5KBiqmttVpYNu4IRc1ukSPGRzlIOH0D/XlKNvrm1TT+M/IcNNZtXI0uJC
JQ/ScRpVlG936EOZYy9nJ1cJaWCO0tyIwOBJr19IBzDo/0QK7SNOuuQKWLi54yX+7/PcX6ex3r/O
0Q+QxaArH0Q+gikg0YwJsuqPeMyHCtCweQOzsV3lU8p9Ii8FdEVFxKcMwupJ7rUyOE02i3Mdy9r7
INkfNXr7Z/x9lDwgyaioI3UGNPefk8ju+0GxEyYngfskOmyJh2FpJ7xnErzKMTQHqz7L3ajPAxhW
BEcuSG4akBpA+zkdGDuIjvwPIp9sSOwrx4jsCE4CD4P3q3X9eDWnEcuFLDrKSuT/XpSUXQACKng3
bBQj3OChiRuVNyCQAkG10mc0ac36/C7Ddm//7W7UXukf/jYHvJYxGJ212TT0j5pVmgzLvrKS46DF
bbD9UnJrjfH+ArFFleXhb/N+BhSMBuRysh5S59TftA/bsoyb3NS2Ls6xGQK3D7l7dWGj7COnxlkr
F8Ytb1LzllQBjBHFV5dfMY978KpJcD+RZ5EdhVP7i1GnwvgVU1X73Uum9ijPJOPcV1cN+HFoRLwJ
Qyviq+LU99eTodo1c8qz4lEeEzsQbrtW30essSDvl8PJaLlfdb6HR2iPd06OYIfghfuYrVpbFLvm
AaMfrJQyHg7BfGApB8ldP6DwqMUudpN/Z2j1372v2Nfk7P+M/Z9DmqRpFwC6xGboWPhM4BsCEdQX
HzgzasPzxu6vwWgNB8FjHp+pOVYVzisZWHMvW05S15fc0KqL41W/BqsCVf03JEeMupGCJMH6abSQ
Ik66UjmjsoqjdNiNb+kEnXIQfvs49JmNwajin72203am1qQHHQHnU+NO2P8UbX3FOLRfxVmUvUxT
xaK5s9zXVAwdDkIq+CgKJC4wTTZBNmR4zh21PPJOuh/QKTrzT6ccoetjfDLxGlVZGKupFV+LubAY
R7Hz4NrdWrbkRuEucEiN9lc3BkkMDDXqt6VXNTAWfHvV2Kl5aALI5kEUKltznNznTqlZtOb6sbXA
FFLSvnrRA1b1CfKPbBKexrcW6d7MddqLbN3jgXdgLaicKEBMM9eu+ebbkXWQI9Q0TW8u4ssLStfW
znQCnH4haABJwKx1+3V2NUMItM8pnH/FigYrwsnAdk6eRp5QVGLcUlbnE81vypo3+Pq0+zIMi8X9
LXiqwdzA1p7NZhqDJVZjxjlsO3w++QTyMGEb+bUgffo/Px1WsAjIZIDm57cth6PDfv90X6G/n/Dr
HcSmS0kkDuzd/SWxWpmBKkwfvl4zdhwUeHIqcF+v2kWKv4YK9+cTyhPWEfaK8hPev60odJH6nT/d
/dy6FTDf4dPJ0fL88hM2CKd9vcl+/oRZe//97l9LX0ICT4Y/n04erTrWQQlcUFHzFyGPLrL8W6zX
1uHr9A5lx8VQK/EKGF71BO5o5ruq5bm0hftIqeyp0R3vA/INGnuY7Rxyza/eCi1flraSPRS6Z669
CSuB1iku3Jisp1wnIxdOPneZKKHqmZr6SdGwWp875aYCjGFYuLTKVt1Bmm9JgG5kPbSPQ3Fyy+TX
13hPI3/IM58Jp6uuhIEZmIkb0CbOsGtrYld7DINCf0RD64QHjnKO59ZYOf0hjPlqZaccZvtI1jPb
DtHBZIjfhshRuEgez+eQG70th3XWOeV/xfyk2Xi201zurzLGDTl/X1/Il5FHtWaEK4hdZgfZHLSx
eQDcfG/JozAdMvEdrJAj/ft+Q70HfaC5VxmKEXzYISZRLL/eL5rhvwsVS0s5Im3j8Ozozf2dyhDa
7uRBhySk2scHkjHjIwk6cf9KAPuXW7wTgfEb3wbvbPh5/tAouCgbYxBd5J6VZlCnsLjeyaZjpSi5
VzoIhMhsY7x9/8doL1GHPe7Qr18nkCPkhlfw8/HPK3yFbQzBIOP/5xW+OtJK/HmVAhIK+vHMh9QO
jWQ1zNZAmUltM+nAsVkxoNQHyZ7pPGLWkzccqTq7lNvr6sHzsEoY1LC9GaALVtRz7GcldINlZ+TD
u9X04UIbjPFHXLTn2sXCzpuo1eQhLmBKR1WZqRm2064OfEoNfzqm9tk6gfIeZp6LQpjIX3R4PasM
fdUb1CWWpoahPvB2ta0dds7RUTp37+VuvR8U/rlG4UgbFmZemv+Ti2s8AdUqxaKRW40pf2t02V72
DIY3M45yasl4VmXj6R51DG8x8CBYg6jI+QlafuV8GTUt+X5FSzcCd2YAhPlcztZuedKYjxX6Q9uo
wSu61iJypl5wUT3wIOCLFQQou3SZ6Fl7nhpbfYzVBndF4m6QGKt4qtsDd3cNTqWxyktH+QDPqm08
3bcpJDNs6M+FLhDd7c1wz6WhrWWYFeKxrwb1Ob5ZU+jiI22nOER7HjzLDdNEkpBUfNNjP5jpsWnK
Fo7yvDvpqFa4FtbFeOmSXwxXkduV62nMsxfPpnwmBswRXMdOX0psvjG0BN8hm52AchUX6m/ZmpTW
RSHdO8sj0XyxHlFJX6KNzLN43rj5DmRJ+ywbfVJuUW5vb/LYLJ5ezCBSH2SLT4ISsY+DmBya9oAA
Ban6PekD5Tlj/bnnUijxUyubiFw9G2PQsNhycmM9RdGf2JTB50LhugEobJH2kwPjQf9P9zzQFhPu
qGMB1PhvvLTmREOnJtxIp9cEtxVg1VX61imjjvw/T37ZNEpynkZsBocAkNYbc4BX1ariK3T16VVY
KzlIy730YpQd/2PO4OoxfCZbYyYwH5K6FuV8xQclMPeOGjdHPLbds+ydqH+DQwpeRtBVN8toH+o2
zd5MzY2OUxvVpOM5qOimYmODsdjIg6xSVUD5RiwecFg5ot7vb4KZMSk3sfTl8SJ8eNLZskcGDbCE
ZEeRgpmCun6KSWuNidBvIjFq1JajZF3wDW9kZz+6/oU6470lQ7Xog2WejlxC8+EeJe2j1mKNagwl
BUiEUF8UEcQsEzgTiWBvH0MuAMH8W7OaHyg7APuJZpq46ZTXxKysre1PM2duQJdQ4ZHtCbt5anXc
F5H2Lr83DvQpbS6jawKzKKBLP20fg7YkK9SXMrQptZi6TiLb9HY9ClF7T5lmPEkZrdGSLV6alKUZ
f8r+J/m11f1MVZ7sy74zvycmTAUbYviTaMl6tWmUnQ21oHKXDMEuUh3/EjpGsXK1JHuLbOVX5jjW
Zzrc7ufB9OqmYLXyIay+BXzVKTcP1YfZPByXpiF9mbC1eo7wg3juGpygEid/lKG4MScsJQXI6rmz
Elm1KUinr2Uv98bk1Jk9ENG5t0RP+bk9fp2Letyc1Urak+x3vCxbC4c/mfKRe6J7xjd5VSHg/CYs
VwN+ERkL2TRKy9nYoaiQ7m6bN1ZiWDklA/SJebCR+RsKH92T5mf1I9Sqe3iws/CYFzM6eh6VFlxz
0EeG7agK69grLQ7m+FSfZ32KldqE/dK0p+EsY3IDFGE4p/Nmilt7haUTQ+YjeqR7R7Cr9Mi2riLR
+tUtY7IXOTjQU7l9VJs0Xop+8h8aO3DObeEMeEFP7ndScIdg8KfXcsLAofCbagsnM3oPzAlvidT9
rkBoXuX6hNdOp8XXnPINtF7d+Z7H45uG+URAZWMR+nkPrrGPrl8bp/XPDROdI2TGysU51Ev2k2KH
CzkkjZw/g4MI1WVTzc+JDbVpYZOqW1RW23D9yzari02V8fVEVj5esQJGmW+2p5fsgG5Mf9YTykqS
OYAl9E8gPSFqTqqBF3f0U7VF9CDZAXNfO4/8/3GcPItpDXtXq6OLOkEVUBoK8T6G0I+h1XuPbgN8
xLVvMjKqJH2QyWlXsk/GbLfdDJgOX2QrtZJk1/Qol4WYwOVL22+uyPQO53g+WeHr7mbCRSrSLfsx
xGMFCc2MhYnR2o96Mbm31AHmQp+MNLalrH347KsUnWiIk0m8NiCAnDVQ2W5dx8s4TupXrcj/7MkY
NCvxNA7lEgxF9M3rfxt2Ub87pZ3vHQhuaxn2g+joOcKk2MvdCusYpAyyPvoWT+pPKPvdLUxE8TAa
o7OQ45scr09mEv2DZ6jZzdfNTxm3vNJnHlDZyNZwnXludZJx7q0t2pmZ2MdWFrzHJsX5+e0ovZJu
UyTYtrLJu7P+vru+d4d1Mb8LFGaOlXD+vLuOqdSy1/1Ng4pKXPXFZ+VoFzKyxfsUF9bKTgb17Lde
dawwo9/0fZS8TB0QBfI0xacHdyNpB/MiDD1bCdPwkboMMAGZ9742mVDGrd0lJ88W/x2XY03VfA1M
N3zpOvOopbb+jsE0OmR5Ep4rTUCPV/1irWe+8zbo6cWPXO1XbBSPoOKyNyPgY/V1oRxjY+rPqFPA
HDXD5gOs/D5g7v1L88tvWHOZL/hA5xsXG9mDgen2Qx9M0Sya6X9LFJzl56HIIeHo5JXNcwH7e9OZ
IjioUNkvqEcNS10buYhHs0N8fPRBtU2mszewqmeBkSxnsaC3Ka/bRT+N6TerjH6UWeP/IJPwUCDQ
8Vnp01rlto+9bXdG9KSIF8JG/gbGyALqB/bAWf3pheoVMzXxw+iiz6kLrZ1ie/1GxXnkCUNXUeCP
XbvFU1dXLEBHX9vIWDeZ9QXi2C4v+uI+ArnCYOmlJmkMHObGInoM89i7lJEFinneg4nfrATeouvW
RU5kHaIwxi/gHWudojSPV9aNVpU83ntbH15S7LbROnEQL6LcLTjPfw65x/hW74fI84daoa3jIWo3
qdspi1hJlYvv9voxHQHKJUFRf+/iV/DHzo+0Fv4SsXHtzK9gn02Elpf13CHGnxk85O+x3cfroGYd
YI9AVEq1R14tiZ0fk1nCyBDhe9kn3SZyY3WvlJb66MYhllHziKGznw04mC9RbgY79EFdwHt2/SIy
7UkOQJIoWyDqB+SsaeqtrkQ6XwH1IqCYwOuadwdM9k5Js3JTYwTjiCR8RfFf32PY3K/dQbW+2aNY
RU4+vvn1YO7wSQdZNcdr9Uc7ROmHwM5tK4AfbTUvsr+lWWZ9M1wyCkOqOttK9OnHmP6QfQkc5w0r
Z2OHZcv0NhrNSsY1i4Vq3GQ6Oa8hfCWhvJMvQX7HWUVY3Rp2qixrK8TqjLXEUe6Vc/MrJjvMsP7/
DOlNz4RPIczVP8cOIO0P6NjjaInEn9zUMTjlKiox9v0by7O+uPAm4i2VAryI/nakcwf+BC4629av
f+J6C+U2DNrzP3E/KPKzAPHfJfa4bGAtL/u+f8utpr5VM3PRRcPn+DcE6725YU5zD1Flq0kiwYpV
WNaGJu7lJY56t6CwjHVrDgiedJ63KQ2zPHus9HawYoej2vJ7Uhb394HtlcesCLtdg8rn2fJR1GmT
kgqGgotfghbyNYwbNAH8OnjKtA6F2JjJaKyrD8AAikttG+rG1jp/keeWz8L6/l2o4w6NBFamtp1f
ZEzu+alnHWAGPciW4cUBUkZZWJ0bClIRdtKXeyyuMywEMzVdheOoPkEGDw7tVANg9c2xYq0XLgFA
9zfZa6VttXIi7EFl00jc/lSOxY+iztSnxqzFA2KLpzTwUe3V44iKrpXsZNM0tX6Rl7F/7436aWt6
if9I9TR4bnWxkqPciflLbTKPV2ErAvxCa2a0JuqEvR+fwtpsXyOzXiajgRyzQ6ZwMjuxlk3RJr/g
xo9XN+uSW87a02pTQKKeaaxLu2rRveSgDLeqgorJTi3wd3Vsq3msXbLAZhqdhYr5YdJa0bnj4S/7
5Cbo23ot9LBe27Y2pQChxdW0bBXzY+ZEeeRnF7nRzCpZqZWNoZ1R5PdY1E4ZbKUgxAXUBs44D5Yx
uQeDs96pggLnV8xXQn+F2ou2AHlYTusuHaiNzBo8mSeyQwypaZvSvnIccnadENygvBdPN/zfUXrg
geF+xpX/WxeD+prVygQsqQkvbdG4OxThI7QWbfOh1+DvlkZZvWpxGVHfqLpPsLyWYXi/jTp+jp/z
WjV5Qo32fdNmDgp1XXarkgJL0/8Z7+bOf2LkNiyYSYvUCn9XVtDoDx54ZigZ6rTGET09F5OhgY2M
PxE4H1F1Gcej3PvaOJaWbTVcoKXXmjd7vIXMQ2A9zruxUT93OhVi6ckmQ3KjK/D0Zew++O842fs1
eKi1ap2qpr9TYKNtMVsdQRvZ0ZuuKQragaq1j5sgeguT7Htke82FB3f0Zs5V8LR5DXxnIDWcPclD
pqrRD5QM+6UclLKCBfkF24MsLM+UkcfG1MMssgbHeLFjU1tlydhcUk1Pd5paZeAXDPtUxWm6CetB
e3QgiS176CQf/eQ8kmSfgfxMvyhaLXyY7JHPNCQ0jRrv+KZ9NBueIFmlqScNrdpD7irBbqrU6VKG
+bgaMTJ97XtWyeU795zsZFolJYC46RckuNRkBbw1PQUzTcoTUCEXsi03QPJiEA4Ch260BP/0yHPI
4XLM/RjZ1hUUW/vuY2zM7BbO0tfa0BenIa+QYiMUzyEQCNY57tutDMlNb+riQq5gIY/5iss9fdbE
vscYcR/69/xIg23vJ1Qz8nRZ0lzcMC9Ocrw6RcrGt6YGIJbhbS0SW8epiqtDW/QeKXgRnt3GMDbg
25IruvjuioXL+FSMVkvB2KjmZ26JOZMRrFwB78xMTO2IYgsiBtmsFqLVLbbsczDWcre677oBCs0+
2bTxqI46EDSN9XQRiOap61OQ4KZPsjpTs60qeoQRh9Lcj1ld7fM5MxmjyLiZvDq9lopMZevBs6kW
2dJWm+odH+EQnVBSix3CpLA5c6bK49afF1ELgIXrrsdm3fALZ+u448KaAR9dpUQHFuD4vc1NJxT+
Ar6EcorTrHv9O0w4oAvdAcZMERp/hvmN7WNaxjCPs8m4PJs9DwPX8t/DmIXY4ASm9JS0bb1VUpfi
fjLqT5Ft17eQO7jdhla19HVIAR2KBIfaS/Unx871XRFYMPnnwS7mNk851J55qFlmxVID67aTQzW1
TQ9CAa4tm6bTYnjpVfqudygJIRukPmUhypqWZyWvZcCqR0y6/d7GTIb5+bXvyYSURNhqv5S8Y86V
IrRNrmLhkuaKF0G9ZZmB6Sp4mnWTZNVNURpz2Qio5nXcodEkMlKHFAG+QyI/F6EgbxG7u6Au3N/U
5178Ia4+yswql45SmY8GKLlNi47q2Y4TYy/GzNhhwdA9yDMi9ZMjyuWjmt0N4fe6YHbKs2vOHd/P
WGWgd+Yzmp1XLsdZpNAEFrWXa5z/bRX0T4yKWHUIM1Lbk7ULISnGhTnkOOyM2TpDfwiVbsUos1vU
lsVLJaqXojf0h9Hv8hfeZQG40SIjM3dOSoHUnWvUB9nriCZGv9PqdrKXqkeFupNv48/JsaRhrU1D
rntoxAMYmgr8u5F+uJF6smbXFdtheRL43ntu2rPcaCQevLgBmNlpPsvzFkJYUnWLxnDaz2njB0r5
WafpAEAESSy17D+gdngnX6n/bFrRjOu0SI3FPx3/NO26YbUFOVLGp6hAO8TDQjCbTO8UtqShEV9n
0RpbrPCraPjFjAxB5qH/jfLhK4bi4buXoRMMr6i/xOlg7Rp4OXBd3PKSURBeIbNtb21z9JY83vja
542AYHC0NRcducHAXlwGC1xRMZYeEyrTls/za4oWkRmYp75p/Gc/6OcLRW8xZqSZdV69roWF5cU8
GJcAezsZJnIbczMUHjrOmCHfT+WUnngIFfEiD51YFT8ieLR05qF2K/olU59ok7KegBcZTMmqTFl4
FoYyGG8i4/bTrFg3DOECSPKA80OE6IC1KpOx/1RL7Smnyvjd7+xmoTu294qD2bjEczd7UoUarRGe
PnqZg05gOKLZGk/FfgCJg/KJphTLtu4OTDVc8Oz0ao6ZbhXLTVdF4udP2bwZqSxQabjJiOoHJ8+Z
9ipd5zC0vbOuFdaEbzf0adX2sxUQoV5dyf56JCNcdOgVN8I/x+Tll5U5uIs8VJ8TB/aV3fC7j5Sf
Nraf10spIySFg+KZANsW5WwdD6xVnRr8VVL91TH5eG6iX2RLJYUO8voZT9XmqqE5fKiLvF4FuWN9
jF3xy8ms7FZ6jfKAPDRFb6vnOsLnYc5G3qgmNz+yUPyy+M4+eLgIvC+BBcSGiJYoNl9xm+8fCkhM
68h1QRJ7DpaZWt/s6wC6tY/e5IhbEAZD6nTiavmmTdwg8QHB8a7tgo3tgbBE7y365fHDGLWi7RIt
VnYkAH+MNcLmmYkAeYUe+h8uCwqRuV46b+Zo+lusTvKtXZXiFtrlOfVHHRsyg6V/nf1UW5RdSDqH
Vyeubr0SxvthiOwjIt4oQs4bK70E5feiCttgEfTwRYuo+93rG9VQt0NUee9h4ffr1lDro8sC4hLw
FpexYJJloOCwwXXbvNSTCJY9uUjYQlWMUrQXJotWJA60T/ViaGL6rs0Wq4in5AvfKUv+UeOmUN23
EK3dH64boazSQzjjgRJv7RplFF+1+jfPBq5Vm2H3M7DGbR1UFO6E8dzlpgdLT7kFdr5rTcQWRgfR
kTHRl22LyXSfhe42QZP8WAzNsLNd5eBPRb7WRu84pU23UEl6kIgRw6aLDHtT+OI9dPIWh3c3WjT5
GP1Al+nqWpXzWXLxIOWMBywy6BtPadsD0q8HD37zAwNmM3MYCg/5CC49AQYyBGF8kxsEyrSjkqBK
P4cSRUFWLHOtNbUd7dw7o3ZW+/J9cMtrZedk44v6Gfp4ekHYWX0pFO0VlULnQY/L5jxa9bWPgfKU
WRwfI+8zVkV+UhGd8OJh3AcOCijA+wvzpDz4AqZiaGcfPaiMLdh0pJnmpjLalzmz9WjrXf8g7Bbi
ugKozVTiaFWrIjzqnjhrrXDRrJ8RhzMwMfTYY4rwKylDMFIj8gUyLjeQscDTyyGy7YXNNyb9OSra
48uAm9KlSuOXViuaBxKtXElTT4Wvb7pX1c3jBSSLbFtH3S+XSsgNm2DjPAwO1EYzjJbMNooTezfZ
iWh8f+sGB7jylPwgrc+IXrPGvRcl5eLejnRnWIyNngKqy7t1ObjVa2XEYo0NZrmVTduwefx4Gvqy
wQT/zSvHZd9CAyXLZuTH+67DqvXomzD9ljOo4pgE5iOlYGUZ9tguht4hb8ZrNcbWxc1Atfbt2vSM
X6zrqoUatz960+quU5tRdiqQ+ayjj6nmOowVfTmKuPndm0+966Dyk4TeqaLMtECFqlsNCeQZEWNF
HinC32GNR8KJy/maoeR5zec9ytDXTE8rSJyEZGdXQJTqe+6VsqnqZvagaPWPBFRPgdPZc52oHc8g
ZKFk04mC6Ty6JMt4zj2D+ewfM1EsoUHYz2WhZosImACF8+G/3eSmuZkmBk/d0P7+v5nJyRGyw+Px
sDdGXv2vZ52DUvYYpb8rv3QPQ4X2oyvwt4F1k+0iE4YV/EyYyTXaZCy5x41RGtVlcmsHsqUqyOEE
V6+til3BVP2Yu9TlQi7/Hc8QinMFUgoIHk4XRJmLtR9F6qOYEgeXoV59LtNbXTMBne16b10Xx7vO
xBE+Drz2MkZz8cVL6w/dz89qxZWepANu68CZyHIZS9vBct0QlrkT/qTuwErjZF7o6VqznGqv2ZwN
cPf8yOgrKtPMS2Etr3W1tj/dMnvSRmyCmkJVsa1R1r0Vl79Z5T2E3As/go532IdJgURTJHb12D64
XErbRHf77WC54xV9y2CFBrT+plKg1O0s/p3bZypZQMe5mK/20DofTojOadVpzSMFJrGp0rYA61KD
jSaNxZyruRaNKZZ54yQ/qmJYhkWdfqphjQlCHqUvNtDATYf0yXGaDFRaLLC8oddr1PTHs96a7rPr
eRq37A1Zrup7FFrQO121Ovhm74An7D+1IOFG6TpA8a3GBggv4iNSxPGazM34kHl2uegs60eslcEz
VMRxpyGcukX01HthjY5UZB78RMYCAGGejY9jZvbQfmp1U+edeEMX9SBHRHY7wVojP6f3TbEVQ7NT
nSDdowlh7zXqDyd+y4TSX2tfkJ7wVhFC/msxkHQf9Wg85aR9F0Pk+c+WaZIOqofDjD3pDRSCqwG0
4NCm5wigHoyaul3XFjbVAd/lysbxc8/DRXkV8RQu3M6l/D33NsLFccYyn1V11iL1CyZFLQ/SGkiF
YXb9Xgiy15Or5R9e6nz2IE2vlReb18IIf2HWnkOA9hYlOOolPD4UFjzV3mMiNW6HLskfA33OXBei
+WkjnpVFQvtklfNZqZHzUiH9tNa05MMd63JF3dO7ZvMGzDJKqtSOdr6t6AqaH422mmowS6Ffe1c5
0PNsoPkxReyvWKkMNtlfbizzWeSwlLzS1b2f+36y1MZcR1yGrifZrATh2i3K/KwEDQYEU4rwU2ek
J1AX3xwAk+fIsNZF2DwhQR0t9Uk/TY13NDPyuI7naucSU/flNIbaymrbYeeljb7Hh2S8lPMm2uUj
KRdQBtGuDLxoZdpCf7NH9PTrYfgNGW4Ke1bsyFq91OTbF03rFesegSRul2kwHaggLENTsTCKKo2d
OgJiSytbI1cTODs/UfIlf3muVy19Dz0dGRgXExhDLcfTBFl1mRmUo2PbGFa9lZChV0cHSp0Q3SJp
xRNiQdlOxr42sML+M6Rx9X7dO72xYDZyNikVvLlNT7LFMaPXWY1y1WWWcU280NuEkLP9zNpSkZpO
EIzyXWDheNPrFYo/UXvuayN7QlGBebWrorWkm8NexrQM6AvqssBBFffKUsD51HTSUNNsR+Y+Bgaz
ZNwmvquKMh5Cs5gO4LH5dnwqGBGk/pMAe8REMHlXGsoOPSTcdYcA8y6rBvemYmiqOnrHogeneXiv
5Eoj1jhhJJZpkEUnMMP5PppIWLjAPFaVM+krI/R8xF36x4BsuGfZlPCnWLHPLQhFH77aTSmC4sZc
emY7Yxsx2cyaAtC7LzZGAJgbhkzy0rZ+weWLJHpiPvP/scHoLFF4z6+umJ2UxYsDGflK5jO7byrq
0qsKhbD1OI+SHXHV+A9t+VM2sHZV1xRMk5Xj1NMVhSlvYWjtQJXFmK73mGrZWz11TfCvDJEdrBbM
iwVEco6UfZwsVQsD91YR9WnwnOokRPpnL0VqAYVuZBiVqAekLMfcd7kT8b9K1W6T8iQ81xZ+xopq
ldtM83xYlWz4G3h70Trk7/PpbNU2D4AsvrWVknD5c1tkBuvggYtCN8YmUEhqy7nJWOsWJBobZEtj
V2eZ1PgU6cjqgvrbTmqer4pqfBDIAV1VlA2Whh8Gt5B3vSU1l1It7FHND6arC5joxEXX9NoKXUGT
x7RvHr1Sz7ZtbH50YZecw+4XSfD6IRVjufFcH7WYCAeixkd0U+6hqYxMjtz92rTOw1ANI6lT7EcG
W7UxmnDQq1bSDx9VlG8W9hYLy1TaV+732rKN/eCpcmuc2uLav9gqf4ooQbQnSo62wI1YFxaPlrkp
Nz2iHrAgvWIo/h9r59UcN7JE6V+ECHjz2t6RTSszLwhprgbee/z6/apaIjjc0TWxq4eKqsysQots
AqjKk+espEsfObfOh40ypPqD0TxFpiBnUu0UeR5+wDfuJpXjuCNVYaQvZopK2PXq4qgPATdJsCSb
KtR4LQjtbqcFqnEjcKrbDvnVUYdfSFA4ybgBXSv4ou1LUsAjUMZBuukczTy1EfX6HmCuFy20mye2
0yt1zIoXmB+3wCSVR/Gi7neN9tlIvepSZ5F/G1pllq3jaYh3ELigsZL3o7JFrlXZp8B0nxqz+JPS
CTBi+TCc+FuLVgOZqkerSMDLeem8tzwfwFWtfArRtnoapmxtdnXzEkxT/VJk7kMJmfB9GSj1i2cM
1rqfpo47LEPX1fw9KYp447f+vVWUw11fTv59jrw8/Jzx5yCL62OkhiWFG0Hy2U44m+QcMjpIb0Id
NRh5UmXS6ysIV+WJ8qy6pvrE8+MgzaPT55c0LEA2sdEEIDmHkDeQwbSMJt1QD2G/WmkCgbcOdzgV
VfZr1nD2DdBM3bhiaE2qti8LHu9K4livGVVKQEK1dCvn6l4f7GH47ra3uR3IYZ72Bgy/BPOG1+yK
2Q/gSWOppB8jSNup/5JDHZHKLcz86k4G5wOYdBPa0ZtXDZKco5uw3N/mjqO/gfBH3ctgg2KKTR26
/s2b2k23cSizP8hgNRoAPfUiDSuvO4fK2mzbZA9u9GA5Xn/tg8nZZdFcXtzkXHBC94LaV6+pw4uo
pHnJ6vET+TnvroBZ4ADDA+z6xjhcuzY9UtLunR1DgY1F2lrtWzVTmXUz9caQ3JsgFXy11COoS3Pz
THbk5A7oa8v4vI7SDfvnCMF21E2cfOAVLyJPrMYpsnXkLjJt/DMvrf5bWYY6wuiGdaUuPT5E8Ea1
pMMeOit57VSkwmwv108cn/fr2BuDzzVHxzsDnoOd9GoNsh9tlaIuIryFCaSvKfqHIHKNT923psqC
gx4WkJYPHNvFmV1vGqWq9yCXeW65wTydPGQqrG1sOb+6qeiaWlbp63cB77pmppW7RFR7BdYT4rbB
J5v/HkXL00aBBuiTwbft0U8RIhIjxRrMaxxMT3IUz3lxX4HOkyMwVtbFQKFnFQk+9bmG5MkdR/jO
xaoIdBo7wa61iW3FuE6++rMxlaOjUHK4mHnhL0+pD5hSBC321IRzMZwie/3BUQSxuqr8bNovwTKE
8wj2OjZc82+X83s2jFataa8IE+yo756+urPtb+bWGy6Tlqt3qs5xV6cDHIzZI4cTZBORUBSSTSVk
hWQvNSzBg4Ew7OygKCRt2lsvLUSSuUee9oNDBksvrL2IfoiV5TQ0fwN4FCCy2M6AqG+rNpwtA3si
KdWtQDJvkmnOT0UT/WyoDcxPnHznJ9lbHEvc4vgQ91+ELMsDN4PwXq6/zJPDJWa50n8R8mGpZe5v
P+Vvr7Z8giXkw/JNoPz6+L+90rLMEvJhmSXkf/t5/HaZf38lOU3+PLR+Qt8xjJ6kafkYy/C3l/ht
yOL48CP/35da/hsflvqnT/oh5J+u9sH2//GT/napf/9J3SCseTs0CkR7J17tIvFnKJt/M37nSpqQ
WTk5wtus27gzk+L9+Dbh3bR/vII0yqVuq/yn+OWqy6dWB1Rotovn/Ur/ab3/dH02M2y9BzPm7Xy5
4m3Vjz+H99b/1+vervj+fyKv3k7zg1UN/W753y6f6oNtGX78oL+dIh3vPvqyhPSk4lf+wSYd/4Xt
vwj535dyvRrq3Nr4NilWdO6UXjAkAjY7p2+N9CTTVJ1040GapUX2GjlhibX9Oj5Ld00C6eilyLIZ
Q/BUGJ25DhqL2qrWUh6LKIVArR1f2AVDZCtGaUklYQ++RfjlnDky7RPZ97+kX9p9eKJ2cw0jlrTJ
phlhy7BNQGAtZPsX6KKvkHqk18pV0uPgegg+D9T5unZya2CoTO/KHAZSEWUkCUpy0hs5CnC2QL3c
bNKtJ+aPHgAVJ2cd1DJyqTIcqXMudXV7C/Rhldw0VuTCk2xRX1LMSOywsweHiZjqLkzQcnXhu7Go
nx+qq8mhAXn7mOoeMZwip7pWWlpdNa0z9oFZAV2Xs3ujmQ5+BbLh3Wxn9AAm591XyAVZUU5s7BJZ
Iqt9XNaSS4eD0XCoGZxv60VZ1V3iPIWW99clZVg+DuOdzovFLcyc2aI5+sFT65EiZvSCAqFufxOr
hx6ZEvV3wvWdSv3VPA17i9/bGVBucAkboWXvW0ySRjl9cVfgRDzFM0/Z0IGqcMuKotMcpo/COZaV
E94GnhZ5oGGEvQSOC8EVh1e3GdK4TFOcOVmT9Gi37+bcIpup3g5plp8/Tpy1KTx2sfL4YS05tAr7
jpNu66g1Flr1KUJrszoE91GXBfeyB9grQLe1DvY+kFny2ngXh4wbvDm5m6ksFaHLzNtCRv/kuknK
uWlknmQzc3R2QhnZPMkegmnTMVOylXRmb2Fy6JtmkFNwwoyC4mjEZpVV76nAy1AbCyEe6yr9vlcU
7V5ae8TktmBqjbV03LwiXPaGWeXIWw8uMnaJIONk75QSSg/wGj9jF2+ihc+IDOkc2P7NacyFeTB1
99tit8ET6vBp5QVZHl/dS89yMQ8NQ1B1AxQm4lO/fa7bMKdUj1JDdys/hOUEOj+ROoNhy/VPsrGK
AsX6W7tYh8TGWlATwmmhiM1AtiB8PaF8N6eD8m4Bsyo5MEiHVLkteJv0bsF6hOtVgaFho8OMfjZF
E8dld5ZD2VuaDzbq9KCNZSO2Xhz/0wLLtNs19NHbFVDb5Wx86vGSsUVEAVnPHkI1zB9iK2d3FSMo
IR2ctyVoUCNSW8CRDi+te6IUYM5Xcgz29KfRscIXhBbUnbSDHvNOy4wltpbClnIZOXeJ+TAsg5Fq
DK89zmryVelyMhmlBZObGSfPEQC1o+twaKDyDftc9cZBRlDA5bHn9sIHR8DY84LqutJOayBVDhT+
Ak7SCzhJNwHqKefSJvUoutLYCo/sLTFySjPunBH5piVUmv9pGEmIyrJSqs73ft9Oj7NnPZhtNrxU
bLhPpanX26lO82+BaZFSAmDF0dkEyZtIQamJ/6WyAK4mFfRrcdv6K6WdjhJsLFHIsmkb119blpdt
F5uELedU1W0z8Ftr6bjBk33Pj/eGy1f/Heg5aPvkCPPi91tgRxV3E8GYi8CVf/IqzzuxczXzlezK
Bi52CwhBg6b9zVpTpj1WurUzlkjITn1kOEUMeSNkYkUjp7tVGwGw5FigtJsRxtAcQnV1Dlpkc6Lm
vi7hfZY92ZRTRrVtboLq8JufjuStlwaAHGByNvcyWDUM5KCTEE7U1mmuY55+in3PgXw4BXKqpBO6
Ib9sMamsq3SEovc7ezbmn9K3NZL+hWPL8tJ6ZXIH939y19XOpvE4+oTU66dJOudqmMGTNFp5hIT2
os7uNKxkTDOAoCbviTJ87iXUB4q1sr5tor3spp31w430Yv/OJi8V/1XCC36RfYUj03E0MojuTO+U
iWa0NRgpl7HsoROMLondHD7ald47/ZNttEL/pCD6hKa7iLmtKq1yLOfIpp8oPVlLT1VN6oGscm/Z
2oNphuWnlvPmUAXIbqeh+cqpR2t35acgyFUU1Adw/WrxSUNC/moN9rOcEZdueleXvDSWJqe1dseN
xqTk+hzmoX+WvWwo/5gC197J0TBV/jlogCTzcP8VEr/1FtsAzBQ1HB/1CeFdHLfJch254ofLtVTr
bPI2E5z4f5u3BP+cG6moUDjRTg2jYl/NZvCoqDUs9JWXfuH07qs1mtpfiGt7lknq1w3i59RJ2q9e
n5DSifvwKYxd7plWrJzt1k7PH9bpIP06h0MN3w1f4oumNs5xUErOn6AdWLWI51wi5CWmuw5WwF0f
A70Ei2DXn+NE8bYpbF0rh4NyEqZZsoV3rLt0oiFZ975ZbDJEU7VtUrvKcbHLCctQhklbXhr2YU48
tNr+tqRVzu+vsMw3YtIRbZY9+JZFIVSKuIMDK/leDlO1zO69LL0HYJuU6y5HzSIIUdsKjRaerxEF
Ls2IxhWkWgOJ8781BXq96L1acHuvpCseNHisZbcMMlRgK47V3hn9qrC3xhCDcvOabhdpiSZKDsJn
2XQmBBJo3T/KUVBBgLNEDCJsICJy5l8RvDWBf9SQ99aqvNmQdgzuakmSVLUpr+1+MW6lEerM8G6S
hEipCJLG38csc5aYRtAuSUccG8FBBasHg1BpvMIVkvha+do3KNH9GvzyVEql7HKqoyiGEfc9Iyi2
MVQOa3kbXO6KxQQzbigci+12HxUOc/I5SBe3VdksSy2OZdqy1BJcINjEeW2Wc19v52dq/ceVS8b9
NCfoxeiZE5BrpaQodfyuWjdwlYSd/jQKJ8QY7rrTQGbL2FGxrXPUQHRQFEZfkVaJzm6tR1fpjUp+
I3kGjbkcOmTm781gFEJC6nM9bXvqYxqQdEAWhNy5Wxgbv7PDY47QxSVzYOFiT1QmG9mFWHxqVm4B
spMy1HrXTvnYrCpD/Rl68y9TZW+IBAfDxF5FDjllp5ppBISXKMWTS7Xxvd8a2stE0nNtJI55BDWl
vYS148J2H/goTpdQhanmsLZF9tVC8vVoGdWf1ay6bFeFDUxjAAisq4+zyMPKxgw08xi17Z9y1Imc
rYyNKN35x1ix5jJd9uS6WqHUR1i60vOYDBX167xPafwcrmYNYEbaeo1qzdbzvf1cFcp9SZ3udmp7
1ObGoFyPTaadZtmkDQCnQsgJrqThnUv4C7g+TkHW/+zJkHfRRhJ9yQu1PoDeqU+6CrHkm9qglByU
wyIqzqRFwrM0tVKVsMlIndlqLij4f+kTyuDapnJOGXWgx0gWvpsxauXZsp3gfFtAepZV5hy6683b
x5j6hkT5HKRrKyp/kEotn8lAVc+Kkv5Brr+/mGKkqdZ4ADKJlJWIKCu9ei6ibgP1+fwg47VqRoh4
pERKOhXLbh71lqN7MV1O8v1UA3CE1vftAm6a3WW5RW2/UZbrgaOSlZ14xVkGgyKYj/pEpZC8PgoR
6nFySUtCXO30xueuqY07RwEeK4dOAKny3FKVI4eV5zQr1UycuzxQ1M8/5/S9ZtwpGTzjfuUZn5c5
vMTGD7qO2l8Ip2XkpN8zMDjXQjSkMLVrqGfWdhTqpYtNOjKzQCchQeVHDmUjQ0Izeh5BJ54Wk+xR
MzraHM4s65A7dE9+DuXv2+VukTq15v7ogXUVH0E2o2PCoJ6H+8FX2rPF3rOEbUBvz/pYH+whmA6u
1rbQ02JKddugakWOZVdab3PkdLshiQgUt2q24Qz+uWuLf5hQqNR8JpFy0Dq2ELJJ+8AHdSXGjaro
NyPlLj/dS+AH2yxmdHbn/Zws3aaR6nsNXP7Hpa3UczO0Pf+2bEnpy8GY4G+EFyTdJCjOfNE6b+BJ
ayLSaQfFF819hRTZ+QTRWX3XxEgGOmOaf8n9qdy6AeXlbLEheq7VlVOo2sYTyHykoPOzJZCbsidt
M0B0YMXCI5virSeH0KTh9qwUWp5BPHiL4ajyznyBl7p70MKsf9A1y98MA4o3i81Wq+CuKf29NA0U
XcIyKyhdjckdj9IomxhiiL0NoEPwXHcPS2M/x61fPIDOdNgqWhRxFk3tAbjnglVsq3eZBZqNEtNN
DL3moSRb/alr+Ak1sYXksFBipv6X6mq/a8+mGA4tCFYqhP2L9Npu+G2YvOleTgUBe81qvXqQPtcs
951pp0/SFyntCgRO+qJ5mvc6ID8Mw4tnKy8RTHkPADabc+GDSBWjDGqDW6/zUkQItL45SsdoBfWD
V7vdASYt3kdE8OLoQuWoamaH4AVhMhYcW7DrAoApS6xcHRG5KgnD2+ybL6yBYyiGtlWCwN95QwgP
QRoUV9moFtJQc4uArhwiaPzT0ZQN1DSqGuyW4Fx4kZwYNmFSQj33tkoyasU1CHVvO3QlAkFvDjnD
Gji1ixUHMiZT2dkwbR+5jn3MNVRjBC+lKqT2kOVCK1jSWi7jxY1wIYSXcjy1bXVoTIqXw2TeF+T/
YXkK+gff0Pm+iZ6R3MVoAF7JKf+0xH4xiFMffkEyQDj6sq2pYABMymnx1ldS6vRjD55ACGiPg9c6
D5NoqMpFBbjmdCzVIuchzCznwdJ8Z9+OibNabKamaBcqnM7SJKfKWGhsVm2uh2AUWU06tSCIbpdZ
bMtlvJ6K4x5umrMXOv2RwmyK09Ny/mzzyr3JzI7zSDF0YaOibN98HHuleU5MZx+o+gzWpA/OKQjT
dSSHppNs0y5oDtIbVeO32BepetA5rxXfXhkFtwrE92wIEa1g6arR8h20HNFeDue4AkWphd6dHGo1
iE8l/5wbYXfPkyq9TUKfBeZhmBq2Mqo0LGVV1+D55TB3IOzUEdw2K762dlmgtAAd0LEpnXzPTdd4
JtnAnRwigX9FNvTbEOJ/hyNwXDtIfV8/xJrwBKDFQmyeovLO6+OG4l1v06qzce5FI3uyiZCiOjtV
6FdwoONRgFuteiNpIdxkmNTNk+G18echab34pcy79nOpdj+0Ltq5TlU9loOqv1CWDjyybnhTjELj
ZQTtsQmswd9Lb2Sy30e1xACAQfCE8vc58YFJJSK45gzxgRLwk3TK+XH1Z+qyG5KWsIy/BrUCw7WI
VkqI/WeI5VXLUjcpf2pPsqH4SrXCp8HqyyeKOWfOklTILmc/SdduynY1N02IUd/i277YG6Fl3euO
/sPPECQbBy29DgV3Sl4nYccHjXjtRCMdY57bx2DMXlu7+mUSE/LcLe9qO17f4js7OMXhfNdJilJB
Pi97S9P+g23KrP8Ut0yLY77/hdKOGzMNErDSPow7k0nFsCgv1ZtQhzGIRvb6kjzJSo4/uMGCRocw
8i/SfltBTvkQt9jexZRwdez4e/ihqZXOSwYXfnelZYrsffw0ucnZ0Mhr3eq3gXLFZW0ZZ4SKta24
q8DUjUbAenBhleZbm5Q7S3BLyzHUJhHgYQCNi20YDTSM3o3FxE4a5ZylqV0nPpXloDwCHLSe+yb/
Uyms4SJHHLnqO/Zm1qbne/OMcMghSorxkneuhkoOlRqTHevom+b6Vdpk0+cWJJeuXmzlsFRmsLtV
Px85s+X739XhJ9DQERVqWodWYJHvTG/q7pKk8ahTiYKTIphfWZSDawBC4VwHYNCD8Cp7ls7TptA6
2JH/7kBljNNj3/os7facxdBQiBAt/asZSCTJNbLCDSGHGHVuc4qNgiy1obeFZWw9kTDw/0wRJjln
bVqcnTF+jEwr28dvJmmv7DosVx+7IxXtWPlB32ZL/7ugt9Wk7fdLlr73a/W2DPaAnNytNnj5XZNG
PUQLVBqU1JisIrsPf+TAPCki+ovfzBcDbqzPs1a0G19z02tRwCQIuZ9+mOxKu9q8o23svivXlO57
JB/a+RKawLN3dUgpkdM44+adUXZlYwQA1PvW8IFrgdkG263Pl8U9QXHfrTqfHxO6yd8WRwQ9LEps
aF6qWfHE05bbMXSkckSlhHluivmrHMlmKE3xpRnqrd5MxZO0qRFEMPXs8seNyUc0m1RttJU+U5ig
P9H3s2J068WWZa27mnrA6stCY/Ld19Auv61KOdiJMrl4JdeQttyDW9ZPx3gnbbwcRetKj9oDPCPX
opyQ+EBm6an37PEO3sy7WIwok6+eJlj4d5CmzRs5lA1n+D8AysecThKWNpZ39cl4y0nS1FJtvYfZ
oF/XEENTJzxOIMl8pBnHUr+moOPNco7uWzGSdj20zTPvDic5ctXZBKWoT9XeQXJrJY23plH1q68j
FWZ0MM1JWzioxr05xasmq+Ot7SnVfVRaZGeh5j2kjmbc8/92ATw72mtvk0BRezP811Rq6wwyFIq5
e/OUm1HxLawoXHVhpYLsSFG2yVw5FxOGkpPXqObe4VDkoacecgMFi/rZKqLvZLjqv5x4j6JGsOM+
U+8dquceOk+310UVYLO7zlsVvJtfutY7Sa+tJDDepxNfcbRG7YMKFvKYInGzMfTavlA2/wNKhZAC
Cg1Jb2FamsVmw9F+KNSOenMipF0Zp7KHy/rXNGo3/1+W+6erSpv4hOy79G0AUr4W6ctWNJ3IvMqG
YqNNDOD3sphkRKBP2q7TVX6hIlba5Hw5pBD0Cby7dZSjZV2qZHK4QPYF5VKnDli5kFnOXqo+pVjU
+QMqe+/akGGbmrw6FLoa3edDS/WvZdiPnAahPOX5kCuhQ7pCFsP6Y7S65yHhG6yMzdoayHGyyz/f
+FXfUa3K7uRl+rauTEplBLOqblg0sicaGTILdtZOnFpHc/bXrJfTlTsaNNdj2H+nWOVUUVb5OYDc
aE99eX+oIj9Gxkb9bvEdO+SuA/1O4RSfRgqQ9p47T1s5bMa23yLUlO/l0J+HeKNaRnyUQ08X5FcI
XZwnbpWfApisKDeCeqtSVeUO/WdwzTn0a5Xq6q+jlv8c1uK8VQ69xPOhIut/euUweyjN7RSoP/p5
9mB+tVVUh1ITrG+bJ6CjB3YwtoZiCf+ZTab06p0cySYLM0Fkof+IByPPtqNz1G0O+jk2MCiHUY1b
T7ysUxhTDSSBKDSTDhMph5uXPzWTEiURndaWvi31Ae7ZN7dXWUa5kSvelqWydjXlvrJtkYpZ92lf
nKwkQycQudjNDP78u2pBwqB7fyjzYG1nLYxOXe3mz0ZifEfEM9uXQQBOpwuKO9m4/theBvcqB1NT
Vd1mcRpKoK2tGomlsauGA4SGn/y8opjQq/WVpzvKfSsEQ8gGBNc8hW3J0ox39rLKA3M1uJBPRm3H
uQFhchYMtP1x7lG6JH0Rf+10OCpty/3WDgEPuqSEJ76nLqMb2h7OiML7Bk3QN63s62fTmJITr0ra
Forn4VvC63FqeN9MTurI1JYqWFhdezJn94ecxz6AxzdlJ48jFY/kIzqT525k3SjJ1PHZ1GztDypK
0e4EInKUW0fZZGyFQqfkMSV2k7KJKso+1bZCIDx3XJiGy9m5Kz17Izehbizk2vJgrfmtem2SWL0W
jf+1jgLtKEeykc448VcDtXF3i93QdfPSlcZcIVWpNt4nezbmO9uPplWvIio4QzK39fTR3cthpliv
qDqvUWNFE0PQ1phaHPJT08OL7CVzmDUr2Q0CN2lWi0t1WzYttQYynCnvAn92kf1bma3tweY4j5dY
NAGnMPmmNoYvTmF3e+lAfctH+iQqPttmTsVhWYcNv+sB9JDshoJ2JxaiFuKBc7k1gsnnNr4FdaTc
NLS+IMQSmGmJim7gc9PYfoYOGqPwUiscFaPnOuuHVmj3NMDlearHxqHNdP1V7f2fXqjv4tM0oAzH
e4K7opYu+D47yb6OTfMvGPaPTdxxyAdJA9tH/2g3TvEgD/JTvZpXapCHZzkMtDDcVirUZG7ivDbj
jD5SMv9h+265S9uRw0fPqb8Ie1Hp0x+UzELLyleY9M66AiF1KtQx+mK6CWTGXvPSTbBAZlH/Q5rd
bAj3pTGurOxgs0c7wdwNU7PomX8fTso4CPlC3LfuLTwEboV0OOS5b3M+rHOL1pAXyFfLmoHnPDrU
Qezr3BkuSlAMCN4jZWUN2rVDy9xEzBeb9CbqOFxkU9T5izIGzj5pYtu/kzaoQcDQ6GW9kjMAmUQc
T4tVq3xODhr5nxLxV7S+qUkq02GXvBVz8Qt05pX0WlH8tWjU7jC3mk5Vg5gRhS2ZoNKOqNJ7C5RV
YFD62ADMvrGNTRKoLXteaEpeQuqWJMZeqRN7V8JnBtu1rqmbIGj/KkuO8pW0QieQuhcqK36JvfN/
Rfa9G346pAD8zSYYMj443Nyh+HVZRkZLlfibcPzf1/+nZRbbTT7+bUZuwazC3y6fJhKfJhLy0DJ6
+axWqD8FZm6sNKWpNpwxFA8ojOUPjuiBL6CAyb5Ki2zmEBW5erCdd6Fe2k7shw63KW8rjNWUcRvz
u62cKZc2XbW/nzjLkiYz60MULyyTY+QojHdzbAXeSuO5ele6w1aTQzkvK9OCdKZq7tSAsnHK/Pru
EoEIXT6ZvDr1vg43/LnfLw6v7fpzw6Hj7WOYqhABUzYIOTuPGcdOncdBqW5V7mPaeOYduJeT9KnC
VAwORB3GxNuRGEpHW3bDttY8b6PHvIev2cH5qwa/UIN2bjH8Uq825D0XuQp3he4RNZvFD/avPcLq
cue4ycGNOuu+tYqU52tGClRrVCA6MBvcx7Np3cueG9TGMWjb51ucnBIM6b9yP58PGf8MDr6Z4fAn
cWgbI1rZYlUZtywlcKGTUxan2yU1uDIiqrI2g8g2Dn0XUIJXlgc5ROscIWCLUiQ5dDOoPuruGcEA
94y+hHNrPgylQ9p6L4525RTGMA+C/TPiIV2hb1M/ojFXP0YxOS+z1Kn4GqaaHzMNdSbvbTKYp2C7
SQfYOuRQxsm5bcy7h8kB823uh/WaJmz3ZUMttobq+dks+p+N1znngZcGSuBhWqKY6pdDSJZXCCFA
x2nFTVHv4C6HcwKawUqrgo1c4V1XLiujpceHQYQ/NKSRZhXxKMQ3kcQsMzTh29i7UDLNIdtgoZZe
Dpm6uY2pQnUvt6jJC2CwsMPv7zyWnFSI+bCes/2mTpDX8JT3FbP2lfNMVSHvVzRWUirIMJP1g9BH
107JWEaXiDpX2OeNU5ylu4AzzkPsUFY1l5V1ImdrHwJzeFKMgSprWJFXxty3OzZQ0x8JpwjUn05f
9ABOBL4h7a5O+5s9t+v5Zh8y/Z1dxs/ASW7xZtopd6gqQskyQp80VNV9LdR104TtcVtO0WkW2ruD
g7SAhoDerhFiuwYblwN/UeFGegOoWS++nfCAEnOrfLIfVCU6dCIW6QP35Ab+JyhM58fG7o1VU8Pa
AxfcCsZu45uhdchjBH0EnblJiave6Ks09pL7PirTZxSXrhVs4l+BWeU7O2gUCNa88qtHJTPnRyXF
fmi0k/BHNTG7o0SzvoO6GgGhChGgwa1vpsAOISgik1/fabXCWVoGPFsGyxjpkEPZlA517H6AIk8Q
Cs6XJVD2FEHpXAx/LstLs1xksQ1h9EfnfE3HYt7VRhNou2q2KVpU2K5tECKt1txHG16jhMuKk+oy
dgZ38cyL0x0HSNnq/5oFlio+GZ6xuS0i17sFmUn/WVOM+hAbcXS/NHYBinqY1osFeqToHh5LtBLm
yHrhSDI4StsSIntN6c5rX9OUzeLQJpdpnJoGe6vPqDsUF7sZZbeoQXbA3rQxUvP9pzAcjuK6svvm
1slwCvypP3mq87ORNjmUjmX4LiSulHT1bvy2jDL75tpHVmstvcvk367liAsrbRke0Gw+Qu0x76PR
CVe1oNBqYfaHCsAtN6XiGec89KDeklRbCaRRdwn5nfVkRRz2+vWkonLJHLXglzLN+lmGQD8QwayE
AFMQlNZhTB2Ht8da+ToM2pHKOdi41XAk+SW4y4W9mqsfRgJTRxSH+n3Zmqcm7HaD0p/ixiq+h5nb
8JQ0lNcoNqvN2CjDg61a0d6BW+PsIj2x7tKpRNpOh/y+bb9ljRO/GqXiPBQUEufQvb365GNeiuAk
XbKB+gFIs9qgG0g07xWPTWOu0Nz9s0Ir+CVB3BblCmUtRxZiRi/OyB+Zm3SbiXftjWOsbCVKnoOw
65+TMYs3bua3+zSz+2e1KOI77oCfpFM2Y+D/4fK2eJEj6DicfWNSuxmrHAutWcwVi3lO+HOxuUm7
PQfBd1PXkvCbC95hBIlPD0M2mBMxhPlk67T6vkphA4oiZeAh/EuJRwrjaGkDsbMFvnRxVE35DZkX
B4plTgGULCTLNCYPEmkFyvBatVnyIEFYwteIkfQFcXxt1FRdTS1vHY7VlqQLE3UFVr98cgqzeOJd
mmKJfM73cigdRkGdcBw799LUWH190Vvn5RYvJgWKkEsN2PSkUx+n68Fsv8de0J1lCJkM99rO9nqZ
oKntWuUmeWk0c5U4vAQnZdRbUAWn/tHLlGtcBwqbJYCf90iW9ffZ0JD/V1OKVnyoPPeGQ80CGkX1
3vc1gx+i36wrKyRFJh6mqZ7AbRwj+yNGspHOQkQsYf/eNvWo8I0Nxb2Jsi1sF3ZC9tQudCPbKc7c
8ziG1RWNkmqNSmv253+OyFhj/PsanVahSWIUwaFK0va5mZQvPp/xUohRnXfhYR5Gba0oZvNsFGP7
nKRfdDNNnqTFQmMEJUNr2ElfNHnOvTnCkxQ07WMa68CaK/OevSnK3Fnffx94ZIeWEn9pHc/YNZ4R
HYtEte87bgb24PrnmsdcTbku3XH2lK1bAoBE9d2FDnNGbGlu9dcJ6qXbUO9t/bXrfefdcPHK4H+a
m3P2d4DzNpv19iIbT4X5gIduAZXjL5vsqR2MFxwF+2RBcgHwnDJkdVWYJTc3YyfQpHHnHDLbmE9z
CTu2JGXvUEDimeS89NqsHKa+A6qf69FXtTLWkH6G3wFOAgeL3FfdiZFILMHgJD3ErkZ0bw2Kfp/A
IENxE38mlywotzenHbfO0Q7UzyElDaR6/E9Fwy3Cs+du3yNgsym82XipQrM5k/7oV3KoQw7+EDUJ
Ij210q0N47Oml92z9NUQLCRKFd7LkVZO5dq9nyNu5Q9w4LjnKVGSNQAA5EUme7rrq9lYI7cUfncM
Z8ebkvW5b0tYRXQYsuxJCT+VQhBMBMiZiRAmqUcYneRMXq2j73Nl7fLJsT4Pw1Du+2QbBlB/zyCG
639FFTqHU6spn+x++F5bdXKVI1X/1HSt+gqkrnskuXaXpgXK351PJlNPg7Uc6vmQ7YEC21twel8y
6uOPVW3nMyh7ZT6UoK71lKMhVTRWOMI59dYbM5gy2AwMO+mQjVam9i3OgfDjDGnYepmfNiRRkD/q
Ghgg/HDn5KhojW7HzrieknuvU3XumKn2BFPzsE7KxuWHPger5v8Qdl5NcuNYm/4rX8z1Mpae4MbO
XqR3lZllVVU3DLmm956/fh8iu1WSpqPnhiIOAGYpDQmc8xqnMpHjMoZlIfz8aLdlKW6nqVfkR01Y
pKCdAkVG5WtroM5Nwi3HamgABj7ylMqNHluctukfdW/2DE/N6GvieUtSj+0fadRdTcSo3qaRH4xp
lMW1ceNi1/U2OUIt1c9GVKqrQKNgj2b3ZzlpFPsCFaLvjtWni0DNquesw2i9crxuUfk4gFMf7FAU
5TdXj2a1a2K7fSInMXuNgW2XvVUe+BR5zK+y08l995E3RnbJA3bnL/h3u3eyZdi1WBqiB3E2Xxrp
4r+9luwslUn8eq0QwxPT0Nw7c54srxXpT36SmiuZduusNsHdKGz+zNf91O4GRSzTFsWhel5bNzra
HxN6MDu0IqynRIucTdll8bqZ19pdVCF9q3AH7uamOhjTmaw1dV9ailboj0N8LyfKizlWscfBo+eZ
Rz8GQSVsrdQ9ymupxvD3r+Q/F37Io8fwvdvB1xsL6GgQh5u2q9uF7HG78s9u2byNUdNa24Pz2H9M
jgp2Fj76QQttNLiNVmDcjrqNtxkwVmqBCffXOeTNsudqoI0htkyc3kanIeBaRYsOExJ5qtDeLDUA
Zty03qb38/HdmNCe+ivclijtyrDq/G34l9HyItmc0/tltAwHUfTNzdE2HlTR7dg5WdsYNfonc/S/
dnY1fkUk5EFBgOjF1CMLcpWlwtys2P6007SQI5BZ3PSdC5vTCwoA7e0nI9KGpUEF/o7VJMqrqtLk
d7LdghvvZ10ot//K0hrbrtz8I/OLM74y4q3XK9yOSrLaDvnUbYXOzsGpW+XUda6+nvK+fkLYvEdX
rh6+5pUx33jMP0gMbVEdXrSZOz11AFvQJ1HBeM3vmlUB9/ibOB5qd41ZqE++QAu2t6w/x4cYRX2M
/4jP47t5vOcwXl5fvqG/jv94XZ/r/DZe/j2/jv+b68u/v5r/fmfM1wMFlCfDtb4HRtt/bVGBnuIE
fxixgEkXIvhvZTtSBvpX/NO/DZHpHBC57VhwWtYO9aBo4wlvfEevDSm2Svnk6Ggel3Mc8+LxHUWe
pfkjnkG0u8Xn8ZMwux3Zk2aRYrhyrM24qhZJqtjHsjccDDw6fSV75EF2fDTlWVUbTPmtO4/aQxsM
w+4jPmq9RaYsUB+xdUaXKY31t6KrnwVV1T/Q200VB72xdup3Ax41ywEZlk1SuBXSfhzw06pOsinP
5EHpKZf7ZlOjhMIjSYGiVUzNnTzEhdvchfNBNj1rsJZIvDSrj1hltuSxZdtXpmhjmP60kPPkFNkx
FqjKwumskPd31LduMrB6q/znXFjhqesd7RYfIyROhsTGTlPFkYS9gXnueuRf4iQ9lE6Li3oCmmvr
Zrh7o92unEj0wptzoCJPxqx/l02PQ8j2xs3ZbjnjI+4g06PAuwBKaYf54hyDdjNi7MqCI7Sh+dn6
FXLb+NgMLhK4wDJQPnarcukPAkZBop9lrx3OPCtQYmvNCKbHFiGueTfMYrJZGqrhvkbB+ElDl/CP
JL46KBn6C9sGHzHNPEFk9ddtwrpFz4EddGr7rsNw67c4zwVnJKDmLabRY+WLEtewU50AZICGsJta
FgfZGkiNXORZeam7cridKzxjV5ae8J4NAIHg8MMaSn2o5yXMxLsqK4Z8W3UjS2YE9ZYUJ4c7C9pW
hhYUSj9G98Wr8+VQjCZ6t4Wy9tU0PMRaPz3UVoTkLMJyu0G13LVognojBhxjNcUfXpp4FnxssmCv
R+3wMopIW7ABzPBhoHcqY54oGOCZaTjgUlLyxPhxwATyzyb7o+iguCV69GgBnaFBdc+10y5Zi1A1
iTRuG7GPJ87chGeP6F2XraLB4L9kOLO6Zg6WmBT82i5q/bVQZg/xOnYvFNyqowm6BG8opYMvGQQb
Lt4sygZ2RCaEfi8PLO4vhqohZeijXXaLIztgKsW1Brl9nycQU0J9Qnb7rylmWPbkDYPXj9CESOdO
NUhof1yGOinGNjwZb1NrhCmXydRmK83DCLkCjHMXT7rxCSn+0lebT7ml+2eBmOdChtVYx0HDtF81
VC2p94sNFuzgpmISiitFn+HKarav4spVVm1UsUfKM3MzdVp6EbGf3Q4pVicYQyOBbQNFOecgK7eq
gQ+bVbfjJfU7G/aN5rwj0bwpTD//nvfNa15pw4vpqP1a0aP6hMNbf8qbvFz1ets8dWXqrSiRh7ta
C6cX8gvAaPwK8kWvjS+BaN8VsCbQBGmpvsX6Ju0fzawxn1SwU3y800uGM881mNwHOaicvzJwHrSF
E6K0rGftVlGHeFOa6PfBfRmejc49KTx3P9sCHUxjAJwThrhOQslEl27om8/lCIUudxJxP6Asduw1
cAAjSO3PJck3w3WKTyjvJzvf8cNt3VjN21wykgNw6UUDd8y6Q9Xp+qMeli8tedetTy5gV83Cr42r
aU8z4mgTV054wMYXEiRiVkvMvvQvg/JHqSvjNwCl3P3giz8ErhPujCI0dqL21PvGR9sb4bHpG/gh
BLSUr5UvEnA3tX71HWyr687BchaoQ5bX0dGdFaTlwRsn9QT2J92MM7TiI3Y7E4hMi4Yv1K3HmgcG
Gm+xY5gEnR/X4b2xMULFXq0ssuHgTw6pxd9PZVsedNMcDio0kv8cpDaKStnZ74eDFZVcBQBjAEYI
qQQVkJkRat3Zr0LrvqiG7hq5nyPTwFY9SYPs5I/eg+xz3Ma6D4pO3VUZmNQeSkG0jK3AXHe5rVHD
mts+KrNLbs05sm8Md000HguxTUtU/sZC13ZTRUkaMrvDOlij4lNP4L8xsOzaa12HwP7V/ixbCN62
18IWZJizWF/LmDzMegp4FWhnjEy4lIw1nv6aakpzuI2wXvXUP5ChmNAS7eBu5WAt8I6Z8Y+l7txT
vY8uiepiMhOI+9QonfsstZoDntrhQjZ9Z9AvuCmSwuvE9LnW+sOgg3RR3HjaNYppblh0qG8AEJE/
Vfb1oNyTeeruB6eMD8LS3YXv+X+YRTwv+WYPa+vRLlmbNNTNFgMKys96HCWr2itrXj/BCACU4J1T
s2BxHCjralqJYxuoNRXbvLt4s10BErHjY9uCEhxNJX31fWybHQehOttGXQCe933h1fEXXPz8RZea
GHv0SKrFotYxg4iAZjhd+oRcLF5YbeTctyT+1uMA/BDauLZpyho2BsCDnZ3pxrFj0bv3O95Goc73
CNVudubUx3fQv7kV2UN8wWqRxyK7gPtxNjMp/WJ6xN5MJT2CIdvgCAvtlUF7xT8hhnHIj9pByLYJ
nPKbqY77IptF+D0LxnA7YXGQBuPC7jTnebKxxw3bik21X8GQ1uOVW/vVKwgknCGMHPFhw6lei2TB
Xsh/HVU7PyElkizlqMSB820kAtuReRKSLyuRZMii6nV3tmqv4jdtV1ihlsqLCFxIkS7ZiVzvHi1f
WarjKbDOXVKEeNYM2UHHQumrUWTfLNWK3lQN+GIYCXxlNZu6a5JMAGVtpC5SvzpLux4d0X7HFmVh
LNS+7i5ippFJJq1k3ILF7JDD7x7ETMeVoT72UWdJOv3giqR4nOAuHjCZ7hZlFXe7AUzcBnsk9RI3
YYh+hXaWLZCyAFPmA8qFzTZGn5gnpG9G69Lo9YVSpPYDciz6Yhxs771rywsuEMJf8Ki1Z0FbXvUu
zGKYI2UWbjIj50nZG7ECOCrB01WPHIgZjXNHmsqYVj6EK9aJ7enWLDtP3zQWgkyCsjQfQxRtRKyp
6kGNa3y2kBldJLpX3slDOhdvKt754RaMsx3qNeZJdqqpifoIObJ1aWHmkQhQIY3pR+fESDe2gvT9
CA6Mn3FuXqPONa5B3pVnCIaouv4VquezBoVJbxid40d8iBVzadddsdHC2EcnGsPO3e1y3BHB7ozW
7VLywliOtqe66v/Q6glt/SHIv6fnuhfNdyW22oUpyvFRVJPL/9TsD+xs3VXf5F9YAdi4aFBC7tQs
oBIGxU42PzpuTYpXsVtnd7/FB7NVVxG62is57OOQ56QwzOwqI6ZIC7EaRq1d6qabrQfvoOp+9yAP
geCt9fRO3csmSuUair8o8Qx196DwLXxA5jLb+kLgLj/PkjHUNGGva5F7kOP6BuJLPHmb24R5WK4H
2aaevHElZ/WV2T1UlfqCJWl+kqFB4DXb1dFZTgK7l+M2EuwKKhRnrScRN2o4VxpVTzIWWX7unvqb
4qf+xrQN/0BaWXvQJuRd5YjBqb+Q3VIfa1VU+8qq+43X4BWs5tG+zgvLwORF985lA9+/da0TqiRI
uOIlsLLMWaQKa8IVMrDVnryleLV5uISFY74EoRadejBoy8KzxasR1NwK1Spil51bL5aH/UkqgmWT
g5jXNBHv69TQTuDTwm0URf0lb5pijdqo+kC23l6adR29lGWooS+Toktvj+8KhhBf6y7aF7Fh8GwT
4zb0Jg9eCYc24ObsZqPO7oZsvO0hrJ+Mb56ViGUzudOxjDvnOUzsdVBMxNFf2WoTuqlWZgxvmU5W
ukPW1SMTgQu5QQlknj7mwMKCYigubTFV917Qf5bTC6Hbq9RCll2neh2H6R3JZmPvukDN22Lozobj
ZOsAt90nq9QsKKxZ+Lm2cY+WW56q34ddb/+ByMGzZcf5W5jn5VKtNf0hG0Z/I6/Ys/W4XdFBt/Ws
pD3mU4OdP5XDYAHt18LPVtDd6bHOJoorZqAqvmlUvMavs/eMoQfizQ4NPo/eNk5GGpiPQQ8Mo0+c
t94AyqKgPrA3UZF+VP2EXSQCBVOhZhh6ZTcUnZ+Z7ZE7R7uUKDpQre1yzL54ogwxoPLEstIqfee7
NPsuQSyp73FNJl8Dhroxt6GCRbjsHWJ2aAGQ7KXsNUpI7Q7UQrz9rKPi6mKFZrH/JQnWPPy1L2Wr
NZh2perJCuvkMipmNlPVhqcZYVbk+r6q7fGZvX5x8PUoWEtg2a/xcI5LINqv8YL1wt/F5XhlKCoq
kqm1U5PI36SuFmBBb0TPQWco2zZG/8Dxovi515XiYOuYX8reXEsU9h0jT6S513V13NSH5G7S5iJO
U3+RcA9T6ZJD3yNT8IH+kDHqnZTjf6A/lMFMDjImASKyo7aoC9SAQx0DoWMXh7Y7MRmUkZVIfysF
d/Zat7E8Kd4aHK9fqllAnyQgCmfz0OS7FW/aHFSjzBSYY2ue5Zk+nyHofxmUKTnI0Ec8z+xm2/+Y
JTsoiP851Wusn2bpwfStmmpzp2tadGnT2Fnl0H1WVoHKuozJgw+1YacXLq5WkHguddW1LHDh/sHz
MpfdFHf8D39MwR1s65atON7GyWt5HqTJZiau/BRUVM9eORN4h9aqQ2XVmXm1qxC6XSRuHWC4Ob9C
zCvIa8vr3GbPr2AWnbNKPY28k9G69/akwbTThuqba3wv8mj4YhWZseRtSC+Ulq1DgEHYRsdu9xJo
sYVHWu2sldRlZ6l12YutdrBzSr3dDXMzsyqkl2NRHWQvYg4dUKagP41qmL1YbfruRr19htOdvZgR
W3l+VYcm4GujJrxqPanFGxg+5I0CMzpHips+why6yLgl8hyEBqThCUelN6cvVqNrZy/YvpvHog//
nO6lSIyFqKifDTv52+k+oJY3e8pv0xFhN4++4+pLJzVAYxiht4xdsj2xMbIXEG30qW5fXUSNnpuq
Vq5+QiE9FdGn1gjEgRRPg6dNEX8a2LVuVKcGLcVnsnAVu97qo4fDnFEF56HBnX1AH3pXj1gkKf7Y
rZqgsF6m0P6jSHCnKJN7qMkssWcSBnyNRWTnZ2GYw0k67Uo/3jnE9x07Dusvi94foarEs7BPIw8I
a9Xuq6R8iFCnVrdwApqfmnjHtHusoh7KVs3PQVzBMPTcdGWYJgqI8yFN2/cEuZT92JUYB45NlF40
FMeXkeO0G9mU49S5Ix11ioiVkd0uUA3VyjUSUHidMT4NHlmEyKhfcSAsqZCP1go00pxQQHAbTe7k
buCh9mI1ySK24ubVNGz14A1CWcpZvq+3y9TCJlr2qq8j8n6vJFrCU5rgpAbHu2H1HqWrsfaKQx2q
9oq0ZrDpEp7gaAx0NjxGdmCOeTvNEequAeSewA+RJemo/sdBne6NWSZnxdpbLJq+4vmORtmS7GP0
LJoYZBZeqd/TGqSeZ3+LgCGQNnamRyPDhnYYTP9oWvDZkIoI14oD596qcvyKJtLNVNPRR7S+9NyF
KQ36SFtim7AdvMLZw922z3Xolit3TPTXSrcu8oXMMNjFcCGxhuNBWqgTUIPciy7yzK7Lb4oSOBQC
f4mXVeNiYI+7eErqczcobDg71epOnV33J3nWZtGfZ05vKUc1BCrOgI/wb0NxR+9vvW0366rYBYnJ
mLJZ3AbpzsXK6lY26/mA7ko9epWdxQwXycPFmIjkSRa/HMX8zFIpu5Nd+AdkKx1/i63sZAmS3K5V
hq5ySAfKyUGs+1dM7KwVRk1Am0LY7DLmzWfk3deKqlMuxqXwFi89vd51VG8XcsTHhCREWsp1hhKU
5l8XCVP+FBEi8jO/jIzLWXEnzJUbY0cuO366Oi9oXsJILe7ZSrTPdSbuwrEDCTK3hJY+K2ronmXL
qfNvXjprcoxp9+zg6I7XZDGdrLlZgGdelKbogU4wU0W0Zqn7bndo66l7jrtgXKb45O3lXDLeWEtG
5rSTcweVG/bYB+b29jdoKIx4Ha4Jcq6gyLVpDTXZyN4+9iygj7O/XokFZ5XaWCh2ffHi2dFuUnXn
3TYVe5UAfoA8FBRP8AevtziqHKuY/fxJHbLmQZj6ZxmX1wnHGnVOt5mudgb3umsm8T60psbdtqku
QRi7Z1u3bNIQGhqCTTqs6gFbyVIE/RUWZn9VZnp+xWNyUl0gZz/ilm4FKwqXFis0RsgO39Iwq8hQ
YJlDfqEqLsKu4yXDrOQoY6kZRwvumNaq3DcR4G+NVfy6dPVxH1PYfOrz6b6penyCGnKBo1N3T7YD
GRGHgFM/t26hADWTCs1Z2Yrgq+FlnvRH2Ry9KFv7STBuvBgMomhbe5NJ5o4aeO2imE8xj9+YVRfM
Sxhi7czu0cD1FqsmCgDhzDhcbYq3qTsdssJR3hpuqVbKipyt9Q6RUb5dICLfmtTdYaKWP/OQqI8o
xM4Ou8TRCPo64nqjao9Wn+XBarwGZakdQ5bZRwOejGjJkOvctBdWP1QPmZK5u2CMhu0QJeNTqg9f
Sf3bXyOb+wh6CZ/ywkw2AuTFgWR6eEUCFzkZO7a/iuzBVof2S6Nj8et4dnJ2NUABdQ3qVXFS84g2
Qr3wWPdwm6MpD17cm8c5MQPcfw7+dOrKqNGW6Yb6MJqPc39jafHSnbeaLO+XGBJ4J/LXplj1jhqu
QkVxVm3aOGccvFv2PBG/lqAod51hOOBr6PCtGsBoZw2QFLlZ72SQipa4dVtBANnEtbvFgFLXqtXQ
O1ENe3rAO9fazsZSWHiNTcrdePiOuUuFTUM0PfguG05EVs6yJSdQPVRXw7xVVZWiTVnYtssyqaur
HOLxDNtPuWYvDNSAH6z54OuIb/hZ7O5l0+j85ByoOxjPVyj3pPWrFwv1BX8Bcf5B5U9+C/w4xi4p
zB9VuCtrNcVioECVZe94U7Bnt+SfEzfED4ncy2Pgl8qCH37z3pXJn1fUqYH8dcUa3aytO2XqGqtQ
fWdqMZoWVeW9IsT8vbKN6hrAJMDu0X2R4dFQSa+kk7sV86jCMbaWHmpP7LYnTN91i8+aeIc+7moA
y33Amap+zdKV/DdMTv1gG2x5odM5eQEXOxl+buJuqSwoQtnLdJwwWurN6hQpEE4343zazVZA8lBr
pYN3CGMKBFCahQx+jDFQ7t1aRaouw4y0o3QG1vRxlzUUqiJ+kwsLjObz6CQ6daAJHrCf++u+asRL
Y8/foPwTxmLu2e/DP24tQJu7mtXeKjDb/NNYpg23Vi/b+54SroTndRulBHetuzh1pR1PKq/vtnxl
89cM0ZN2TtyaUGBWcRFj/4kQ7b3lO/ECa7PpcwuSlCdYmtzrcZxQPvVhK/6QapRnUnDxpsp462Gj
zSrX23yM66I+XYZ2aiwzvPn6Nuuv43xISkEe3S++tykaILIl44YfwiItR9ai6C/fhrlJVV4K61WO
+gg3IwscS8/T3UdHWZDAihwAjPJq8vVqtdPAuxpZ/Lno/bXJreGc1AM+V+0YPmRgeZa6DQp1rAAw
9EFevmta84LpZfg9M6iG6i13XVfbZq1WsAU0/YMuakylFOu7MQbGq1uOARmcdHjS+3hYZUVpXjsk
YDZ6HdV3rQ6jRO/NmdDZd6sPvHwXDO1SFC4UPQpmVFj6oL6T3TV8UJxh+u81G8RtSToYKZ48xiYu
v59aGx8dDRhXphTk3mMd8zeMJvm0w+bQgsd7hZknh0fkWfZxVwfLqu7zHXcpZBfryFwF8w1XHpom
KoJbO7aqrFoYNUzyf/3P//5///fr8H/87/mVVIqfZ/+Ttek1D7Om/ve/bPGv/ylu4f23f//LdDRW
m9SHXUN1dcfSTJX+r58fQkCH//6X9r8EK+Pew9H2S6Kxuhky7k/yYAmkFXWl3vt5NdwplmH2Ky3X
hjstj861mzX7j7Eyrhb6M19UcvfC43OxShXi2eA84YmS7CggJyvZbDVLP1aY7/CW0wsywbsYXnSS
rb72nCdo7+CNbr0GK0skLy+yI9cHqFVljq6ZQKjL7JJ12xjFqy9CsRdT0qxkE63BbFmJNDoNZlG8
tisQ1elrbFAMSiYtWcpBatx1K5dU6N7MwudMZOepGaqrZnrFzvXzbqEZOfRxGcxKAV0t8E6yRUq1
ulaaMq6z2o1Xokyra+50n//5c5Hv+++fi0DmUwhT04Xj6L9+LmOBGgqp2eZLg3IOmLr8vhir7r5X
8mdpCm9kYIqyybI30mI+6tQXOYrdRMJmmh2Br2Xfi5kzIw9Wp7V4+sTfgeZV93zkxKO4PfwYZc2Z
kh8h1bdNVHnVdln40fCSoFsxeZQLZAtsMGSU8CVokvYhmwRkXsb4ilefI8skK3L95zfDdv7jS+po
QtddQ2i6Jgx1/hL/9CXVAT1OHVvFL1NVNxvNbNONydpwTxozeY76/CLMSP2ciZQCS2uF5LOD6BK4
ibKQHYUwn9HW9R6hG0eHLnXHdTyU2OxVzSPmo1hWTknw0DVRsr81g7l0IOsHKgnZbatEGM8ESQsH
80ePrDGM6LnHPVZlHxUHeaYrhnP3MVfO+rjoT4OZL19XjviIewNwVqQD+b4D5TgW2egfHZjm+a0d
GNhY8m5tZa89D/kYh0BecJvhyhkf3UmUZvYS03n/v9xFdH2+Tfz6dXUNRzMs3Zk3z8Kwf/2EalWr
0TOH3N0pYbnpU9XFPQj9H+FCqCTNwL4Ua7Rz5FXdqWhcSPpd3rw6tR4ejaTL7kMryu61BPfPpHfN
vYzdDh3MDz8oMCSdx8kY4rYpuYuu3cpmO9rZfV/ogiRq0mxG+eKeV1DUzctuDSXEQwYDmnJsGlmz
GCoFXWYj5rQEUU+KVNTL2NGKk5sU8GB+Om0QHN5Fk3f11Bq0e5TxjveJteO3aZ+moYy3Q2+ElzxK
9DWw0f4+4hexwogxfvI7UlTs0r0XpeihmA2T8pYEwRdFBXyu6OKE3vT0BBfroTK1ZjcBjCLN2cZX
nVznVZ7BlfnGBVBm/BHKG0QOoyZ9Md1pELcJRenDzEzBhX7MbzpohR5puFDh15jPgm+TnZfxZ9Iq
EJMdRJZ8tXSWptXj86tb0H7ns9iZkGqXp/UUuregbAI0Nw/NH1ZM7ddfgtWO53RgsnabAAizPPjx
zhSjsqe4GaNgrdTGUhMBFgCQ6E9I4HunRGm6I/lmCPC0ZNz2K9bQP50Cal6jxj4dPsbkLou2lWzb
uv0lMv166+XNPlSL4DlQ22JlkXs/5ZMpzi714aUxJ7vbdDaUTKxXHjH5huqhuceQm/qo11KvrOzx
BtOXyPzB87HoE1A5ZyD/2LnkWWvgRrIT8G106Sv4/pY3FUuzSsfFqEbYX82DjcalzJqF72C8m9Pk
9uoZtOSfhyzDgIa9rrNlnzrpi7pL1XOkActDtn0jx9nad3VsgovTxOJuzLBmHzw7eHd7WB/xaLHd
6Grr6gzouLm5Eb5XXQ7xyBMJ+BhTeaTMdDY7z3smJ9Mt3OhAjWg8K16l+usO70jKmsDI3LK4GAq8
ASRpsc5Op/IoYxlYTrQuteJCpuK5L9COqNiB+mu2eCR2wHbuRkSK/XVhsWhTMnARcp6cIs/cIIJI
k/C/+bjWJBCET/ixrJMg4Y2NwJatzckLVg7L5bXW6Dy5UY0/w3LIj5ZX2Zfa0e3LGIGm++cnh2n8
fl8yDF3VTFdTDVODwW3+el8aKi9t/N6xPg+etzZmHwVtPpB5a9n2c2YhbueBTfsrWIohWFWUx3+K
ydEt6LBjnCsmaiPzbNmWZ8GArLw6pRSfJgNpwabdkP1O2ELa8bkKuO3JQzdkEX4Z8hxZBVVFiIdR
su1XLqwivzvKOTJ+GwKE6Bk9Kx9FnVpTF7mVwWczMLr+5/dJLid+uX8btmO4wrKFq+mmkMvEn56w
VhnhbqzYxWfFjLKlQ1Zom5cF3qIAmd46CwU7dO1eciHaI/lk9AvmuIhQSlQLa7okk+Jdfcv81hf2
iE8t+xeWE/XB0gf1U1QWCxkPPCPckQ0tNrKpZViEguB4ImtnnMxgqG6XLbWCBXmjpufJCtJNoms9
xgtJuNGFL7j3xs6nHnmjeAbF/hZP/aVZtPm7P8Zi3WMMtE/QXfwUqvkNYByhVXqL42befkrIJ0ug
72/jM+ISMOyGSoSOwzGsRP441yVXRRaaG9lUxia/wErdxeS7CoSXdRjeQZfvozYvHjHIpsLS1N/H
UdHW//xpif9YD/GsdSiEWXxelk4Z49dvdVXWhqCKGXzughYnaC3/NNm1dx+lpXPu86pfNFbbvw1t
AH7Ad23YykJ7RiNngyV2/2Z1Q7IVrR5uLTNt1nUA0sUAX3LU5oOgsnaUTXkmY4GlU6txnEOkx9mV
9Q6SLio/mxIv5CtigdjFDtxc+lItTp429qcCs4znZrQuQRVNF0SJ8mdXt75T72juZCuYk5RNEdRH
2UzbsF9WrtPvq3lm6bNV8yfD2creENz42kireuO7enoIZsgZGMj21M18InvWjm+XTd3XJ1B7QC1l
RPZ9jCp7HRlxwW4hq1GaaqP+Gzd9e67vpbpNfYzc5gPPsWIXRzXJlEQlhRGrDDXibh5aN/7O8SBn
1u7o3DlIuU0Ly8ydu7wyz1Vujfty7pC9Mq41tvNfPnj5wf78M9XJUVqa6hiqyWZN+30h3CNF3fWu
b7yPul+tcrsAUWsp/e0Q84VHjcR9yavI3rCliO7sUtj36YTwroPAomxRB08uVmcCB2ULPJtKdevc
M8NFVoOrGXukzOQBrajsLBzu/X5jKixG8RwXqE6RahnOHUvi/T9/qf/jVq1bhsrX2VBhwhqGof22
hIxNqxSGFmnvjuZ9qiE13zXcZX46DD3qfPAdNRZyk7NIEZe+AzXSr8zMc69lquebmO09RkpokFpZ
7h1KEdoHFQjNrkum6c7rhmpTYM18hX7WL3pjbI5FqJGLN4t6B+galFAyrYWXensT/N5BnhVq1N3O
sh9nf9f7EfsYR2Et/i+PtP/48euWa+tCM4VhufPm/bdHGgu4iT37WL1Hafo9yy6k5727IYrsczhj
eSQ+x9LTeIXikbX6iMmzuBX6ScNg6zahRKNmIU+jaQYRG+W4kReQg2UHSjZz9sM7jhStxz+h3h0K
A2UwBmitiP7uBv+Wp+pQz1JNY7LuyYGCO4AwqgPogRum1xdH6pjMMSdstbvbEFBft6YxD/HRXFmg
NTsiA1tn16pOn3RhmQdpNoQTcXb1VavZWYjoQsCiKQ9ybJ7Gt7EpeH+xsMqg3fnKsOkjvYbuK1pt
0Q7lHUh58R6oCfb0AjAeGRKHTaz1aja++273TrOEuYC6iNaLa5UgxqrPHYgNkQ7Og+wCssa/FJOH
6ObckY2s8RpvxAzcCvK7dlDn9BAd0VR8MgFE/vPPxJG/g1/uATZrGhdgq+MIQIjG75kBJCsTDS3b
d3sAOV7WIckv3AXWkdI7L6Xp9Surru1dMDeVHgy3ajTZnezl0Y17L1nhsbCsp4wlpgyPNtgpHm5f
UAN1XloN/IfITXUpO10dGxaPnwqHuVfk90HfP+FOVJ6t0nLuLD/Uly3Kyl+AucOoMsbXqS5A/eGa
ss9Cv3iqlOqTHNApWb2w27G5R+4xPgb+lPx/zs5rR05tW8NPhEQOt1A5dg6+QQ5tcs48/fmY7b17
ub3lJR1fIGaAalfBDGP8YZ36o/S1jVzRoVBzZ1U64XT0y9zBJ95n6l9ujZ/eA/sA84FVjLYbNQk3
MkG8tDOTsF8w8Psic7SVlbi5nZYD9J9fdXWu17figFTKP+tE549rpbhv3vt91KkxSkmsKX671+f7
VxaoILaTKtnze8uSLyGckNdUw14oqcZ8XzSS9TLE6MY31mvfwqFLe7lGrck3X60KO3Aoiyzge3Al
GIwgckY99EqoCU1u3vT5iOZ1CjXUcap9X5L4Qygk5TXRAuyiofvH0OfqaTiy8BjCJ6do720V7Ita
NE8OBIHzrLf2PXA2bT04iLtFuBHfT0HdY3OH71GMdIXHwgWE+dhdRd9xxsErrSUf1ip9A4VkWF3M
qSta3w9F6+lOPN+mbBxPxqhoW/W/QilC7+ST/MmHyApG2vMWK+abjypxwafrPxU/3a6D0beqDNV0
xbVCZuXjfhmWYwe5xNKosNp1PxTajVEqLQkOPlZbzsalTrTKpaO+n/29X4Fm+MaRybH5C8bdFHB3
cRoU/qPWmfp7A7Fp5eQIhLxotZfe4qwcA8Ap9EvIEc0aJIiZtRgoajm+FYfCbxEz8KPMW9A073Wt
oc97K1/gwku/bjnIbQe/JVGvH5fGVidd1LnzhnhS16gbPeq2M91a8tx4ytA3W1EUhzFXOnfo7Wzf
t+V8K+qUDHiwBOlJlER9OTn7wi6n80dVZ8To53fxTa4Z7Y2Rv/kKqeImxdGIUOv0gq3XG/nG4MaR
FP1uVMJLO1nji1GZGmga1JtwSPlnryFhpIFaeZmyElw+jEEvnrSs8tLg4iNtdufI0njfBDHRBlKG
26Cfx3u1mrTTwj+0nT6viE/iAQXOBaQgfftCsiGjMDkpyb3KHIEu/3TLdrm8l8esW5vKoK5FcXKS
6DafKk+U3ntMleLpgSptYSwTYgyIJSDsZdUbzde1Y6T2rP6GfIdNpLUzdHNo9qJBHNIB2OfGMbRF
y2qoXdFbtLSWfA7TsrpTHMSzq9YYzollKxe/A5AEiLT6liJAliHr+FxkWb7N0VPcGXJRPmL9dSs6
fInUwDqEViNFqNHB63Ba/Tza9kjsaRqvUGCzC2QA972HwkrmKCX66aOH6BaUOS5qZgsyWZdtFsu1
TRQhxJp8NMblO0vroxIgIh9mFFOz9fd5Pmhr1BoqlDUJ6Fijn33TENCpEnP8gVERwGIsNe/6OUAe
J2vNnR/LE2Ovbb13SXnnHNP6bpJUFuyKmzzPpj3zcYZixXMH0wuTvhEBwKb4dXCW4kddmen8jAvR
cgPCzXFDcrkvWPV5Qjkgqy1092SAmHFVWNdQZloWigHzlN5ZWaWeyoFveS4HFJ9Rbfwy2wtlSZHG
SyYT0tMxE1F1Nqkgv72yVaov8IZAH4VOAZem616h5pppXn2ZAflv/WYut6KYqody9IGHjVO1mye9
2YiLkYT0Cnhuz4MkIe/kJ9Na1IdNtGtjxXgsZ7k/pINurMRtlNq6yCnhQj8fkA7o0J1MDVOHLeiP
rzo2xm5lCYOiebrFyP2LqFcCsNvgu4WxwfiSjMdw6a62krxzMOxbi16lbFz1xiTlCwL6rJmlhGLn
ML5ORosEQOUm+K15Q2Ibj6bcWe7YNvNLGzQJbk/R9NWIA3jrtfpDi/MdaZIAEKb0s4AbGRPQuVbs
2EOXNPdmKLL6LQmyW2nstds5iHIY08Z4kwOb9yBM+JskURdtX6nzd5PaFqz1xrBZ+3Hq1ugnXh1D
yn1XU2AI1nylmyQPUMmPX9VQdthhVbV09gdFOo8WOmCJWh1F1Ue9OJMHf+A/xYLzU4MeatJ65sO2
9Wji0DUnVzuNkO3RJf9xyrUURLMj3ThFGdyyw7FdDQoHmVjqzGDIL4Ya3pKiPMWyNhy1UdGvchsY
V/xCkkWWbS2qxCEDaINNy9gdSEUSwe5YMjiyEj4OCYBboC8JKJIuekSpw7omfcV4RaPpJ+N9oL0V
VRQ9lrJar+wpw/PIGdvzuBxKNUbeIa93sp+3Z9m2OCxnolF0q3St9AxIfGtR96lflY7YXpoPkHaU
U63K83FwsgoDnSZ+mEfS4AHgi7cI34xW9996I4xcH+kp8q3BvA5AjL1fBIGv2sSp4hpApY+WinCs
AiOtR7BS63eS3t68F1GV109TgzqMa611+HaPbY6BQV3ymsRGVj9WEAXXGIOFWzswq8dcQ86SUd3C
LYaiWukYidoFopdLMbIsaxeiJe2Jot311YEFZvxeRFHROcJLBH+0dM5mUz6rZfAjVR/8ZJa/AgX/
HgPRfB2byneD2rAe0lptVoVthrew/4pNPIzyeZSqkSD/JB/SiR8pNUskVvDz8UxZ7W5g2CY7mX97
U5naC6Q8YxXUk8Imu/+hKOHwk1dDqtP0Z8zKzk2wRniqoilc1yUQ4Z92rmarxEx5A+TYdE5Dpe6w
WeQFKHXzKa9y7VD603SzlKq25JsKwvwRFHDqSoo2I2IqZ49WoAOJDqT6IFodJUdzEV17IPG0qv04
oHLnzBtRJGscbwcCeut5yrNH9Kh0N+uk5OQUTXhVVeUng2H/HIVZsSvh2axNhCmfg8JRCPuVMqos
tDp9eFLDtrhrc0YQI0DYZqm2Kr0+wmYWA2r/3KJ3uy7HRt6KVh4WVO7TOgWfxS2HYVUDU3rSkdG7
WoP+j8+FFJitxTVaN25U7BlNuW/ucBwrgCZXWHYlZnQJkFpc2XXWPCOX/gwzieczHjwy3s43e/YB
ai0XGXBPtmNoYBW+XBTaILU0bI2f5zB9v8i0B8+uS/tbMGQIVFhxcxcsn5Sp4T8/CRBc85zXwbMp
BdJbVvX/+CRYvbtZMl3GUgOU6JKMFyl6caizdvMvm7wl1lGIZP17Vp40mqrLJoEzAEh/xnm63C9D
SYZPYcWhhvBnlxzVOlefMjV+nYO4uSL8pz6FWgKCtakfxoqlzzD5K9EJLja2xkCt3y8J2+kQ66CK
RHEBTG5RodP44biFPUrDCm0SbSfuiEQkKIsyIUm3tE5RfE2woLlR2JUfiP5El6Lw812Y4rPAag3h
D2OOToGTFm4Ys6UsohF2aTbijJWaD6JHMD6j+dbfi/YQ2xE+u72IUqQwFWWTnB4mJ3yyG8dEMEVj
Ny6bW7/WpAVIaJ/glkIPWoqNlMe7JIlj8EYUnbQakdd0rJ0o6q0JM7Rs1WNoT/cMxE+qbeZ3VtLn
dwlbDpCYZDL6knfBC2Je3ijPjqIVxEh3/vsvqGifMw9LJtRxZINYjQlLyPgUzootRpOqsQd2eOO0
JUA4a2RvZwZGP0Mcq8VMOz53hqwfzTrnoeL/CtHOJ9FsTsaNn39TZTu+K+siuaswsd7bidGSRowh
ljtoicoIE28bOZLWU1H2L3LPxNxlWnsNGhu1lXLep5Lav8z9MO9mAxhniDjcS6WhvDETAruYOg45
4MPfL4ce0u7thldnWO5WdjBkHduszgP2JE8T8GxxeVPOxaEki44BF92qBU6R61l9ykCfPtu/PtNx
muRoO7nuiV6BgaCfwuh4FPdAE4mk5rSS7Hj0RiKBNyoKczcl5gsBw9vlo8oxwMRoI6Jtok4cfKx4
Njrquu+XIuesnPTKfJYx0T0F+CvuCi1D7205+6j7X2d/72fFzq/7Of89+3SXJHKMLdBpcq3ybdNL
/jYOo8hjgzYvu7T5VsnCdGN0fbH6qAuUbl71naKtxWWiodfVytMzq99+1FmGjWDapFYbY5h/gANH
HrNRDN68QN4bGmGs2RhQqm4i+w7998Iz87B7VXvjAfxYCAhHWlMBgUm2q4tW9c2Xvz/ffyT8NY09
Amk1ExY6YVvR/o+EUW6yyYnUNnxFqCZKDqa1a7T8AYJX+2ba3daYGuWLHNiGF6qWdq3Q1N/X4Wxu
IfsXpwL1e7cAOOiCsOIhXw4Ssv4rMwEJKopq017+/idrn7MmmuUYlkZw09Rs3daNT4EzU5GDKCQr
9WWexlXszA0QEQ56WuL5bFntjm1y4g6y/6tOHi0svvGzc9VM71+tvDlC7QNurkCxIo0AeSrLhtcA
vL6bGZl8HtAMu5em7Gpm8vBa1vxAKpYyuyxcQZsug1w9T21NaHPU8dcuUiZ507EVbBNpEWfiIDqC
VBjwrYqKf4FqaPangYn/uG2ZiCiblk5WlDzj78kjWPQgMfLFfsBkwDTSqjiRnwkWI29OreWQqUFx
8ks45wSw95/qRVH0+Ogr6lKjQKs11fH6W27yqd9H8ePawoG4A6spRhNWH+40xM2PoeG8QhwgBtLo
EwYNVmBsbL2hdekCE9QbYc7fiCrQWuOekXRGm5ZGcZNBxsapsSN9hxzdeCeX1YCYxo0RF9xS6nk2
g7pDtWW5QNxE8qvQBT4RHMVNYJhNlwTrONFoNF2y9stBF4mSY0qMkCUnMIZkOYizttELF5nlbv2p
Ic/QandFR5NXxVMVhGTrrrSQ00tmL9Si/sFKzenCF3LXZT3qXsuhGl9hTCX37+0moVEWyc1JtAFi
UfO8PRUpnjdm1aLlGoQKng2afEqV6teZqBOHZGn91FnUidam1a29EaBOM8xBeZSdjuDDlN4aSlkS
F//PQTTONoL3m0KfyqMofzTLMZLGJA1GkrQOfrvSLG20ZeZVloMMfiVWuuxiL/MwMJrkPLf5dXif
hgHJbzBr7cApLK2Lmw8SnDmZRFAV4iZ9lcm3RrcRbaJXlM31HtXViYXKMpf/r09V+mkf+fqvT42z
Ufbs0QCykc0zCroYNKZI7r02IH5gpZXOFeKmfRXFQZ2kV3Ugiq8hwHDqRzW/Znn7FX9h7YKqvH4R
Z6avswPEJcOsSp1t4gwIRzTE7POxkWiqtSh+HMQVNbquH1UyyQe3UxJkUtpBOgMEQoxNze1NKJvS
WdR9HEIzCL2gjNID0ePkiIYXDoDLmTg0kj8Vrjgla5Vu0Ea9xl2YnuIgRwHLLvO1zc+wquOyXmfI
bKAqgR40Qa4R4lv3M6gK9DOGPr9vWuLWw6TK6/di03W3DrZBqqb7hWfkNaGXquzxo6Nz6AzdJY/n
E8Gf9ByQw0P21LBdv9W153FUzXVnNPNWFAvMAV19npJrFTbBU82KRXFS/Tmdpx7C8m9Xmf1NBkmG
5WYbExdQm2+8zYcJcN+zbxb1thjY/hRFWKJoGd2JDii9Ta4V+ubNGDn90SgLJIRHp/wGGnS5gV1K
9ioHOHVEWEi96SZ9dkUDULFbIiXtY+8HJeoyCMomOej1yFYPooNRoUktEXTpbfxUSy/JfL1/GBw2
rT4abeyc681Cwvk6rhBOBGSVQGBjyazt/EjVn/QGaNbSHNsJaG6T/Uo21ObaDo3xsICL4X0hPSeF
0rESinOjvMotxLMEMSMok33YlBm8XKc9jkXwi7Chjv0P8gnlLR5o06WuKtJTQDBfG31eK1ErXdFb
mO4mh7hSCYZ0l+TqeKeisnjb6SfRJmpqxSpBJ4WmJ4rELm51XTcPeCqG+ybStE0iK8XLlDcb8V2Y
Y9d7YTs3lyytSOFNhvH+9SLEvMrzIn9VNF5qXHnk/RiO1b2B4ZO4MlcSJNBKA05CA1BJ0gNn7YxT
+AWuxvsPofqI7A02Gp0aXh1XOa1yz6wRRpB6JC9zHW3TpoInB7m1ct5PJnGCk9D7yX+bJvn/0+fP
j+A+edPVy7Lg4yOkQDX+ZVpW/5yVcabSZECuuqWZzudZ2TCC1snMbnzU9dm+Jml3xb6jelU6/DF7
NFq2opgj22HWKgGzmsygN3SEIKdh5ReB1Cd8PVbp5QjiQRKUYiDx/zmTdMthlTHFW3H23lqZ/5Ka
RKbk923rsrIiLWlaGOQCIdI+73nYOzRVCYb6Qa8HhDdR3ZVrTdlZOmKc4uyjzvkfdaKfU1xxDXUn
KSMrhWZMuo8ITh/6uSLymDr+oVfL/ZTPsbZVRt/aTB0zz3sZd5oNesZooozpa9+16UprautQOQiK
Gs19bEkpqzIz30dhlDE8U4yn/gfui8oNVCYN0l/0Q/QiApCtNRsnM1Gs/QcLSMtzCaxy0zd2bV7S
Ma/QmovKZ7Vj/dGELf6PSzEqi1Wg+fVDkM36Le8fa74FoDNZOC8VDo6bITs9O/HTbYiS03Ugy3uy
/HEjSlPSOVdxVne2jMoYfnqJhfy0KyolM3tFQcvff3QW1xOl2sjLpe99xbVpx2wsKvsR1/Eo0GDJ
aoq/DSK5Yq0ylM+EgC2QAGV6EP+T2HHuyFzqBG+j/rFvcyK8/I9M/Ao8OOUjilu5ZbyWWfQ1jOfs
ezTHr3pd6Cz7R58H1AYBijnkw9IhYp54jIyKoW5wgMwty6X3U7GGUqeEX1aZusbTNf6Ij4VVrXSl
730spVAoxXMBdtx27vRsY0dztWc9bj+QJr7VtEj7Whp+gmJioF00LSwvQdUwCS0NXThfSl6sR0fO
g70V1f2mGhhwmvi7aCf1HK7nFEt6vZUXbwZ/WGss/y9pyrpiUJzyq+rEz7C8emT9VONAIldaiXq+
dS/GHvhl0VLdDp3VbK3SkV5CxGtEhxT/qLU6aPUBffX4IY8I0Cw3lAO99uxpts+wh7VrU/akZJaG
zifhi5KVdKv6jX+cs6xamZnh3MQDDBd0SZ+aumiQLyuDR4O9QRko03NvWeVpqnX0k6Z8eobmEW3a
SMtB5NMalQirSlg/XURrDefJ0vNnVJbGS41tAlsSeiXRPG+nQEIMqYvm5zbuEk/G/uYoLrKcYN0h
3fYgNYN0Y+U4yYoPhveyt5ywX4mLMF1MV61vm3skzZpzHaPNMk8zwI5m2TVFsfb4UcQn6lexKv36
SGjpn0XRGtWEHMS17eKuFFUBId2M3KOjk/g3Qv8QBb3x65Spr1/8qSv/oEDjltZ/tIkrJN9Ya4kp
gwnZJ7nvGy/V2NRIdiA4B1CVkH1CgqZXzX1aLNJ0finjK2XFx3Lyjftktu/e61PHJOoGkthuR/+W
1fSbqG9YknhZgyAApKX0JmvL1g0XqIk0YdeShbZ+NedquICTxQ8iRla37wDWIM67tvLWOryf4ldj
HUTZJxmzxXYTjRwmWcRw9HM+IWPZVFj1vNdVlXmO5Fk6/ANcs9QFyu0EpN1nsGD5Csqtj6Nv9RDc
WbEfvfVDtcWpuAjdMvuWYRAeu2V3ZWdshG6RxChaBPNbM/lXs7aHb7jv/JjrQnlVZ31EFQyBu5Gw
t4tKPDK7vmUhKZiyg4DA5jAPyT56mr1NkGs5FZ3EWaO1eEXZduaJOqmGMuNKIffIxD3IIERb9Dt/
iuaP6+wB67EwnIt172ej6yBzDtc0CdaSWekX9rgybFZF2edO3J3BbSETZ4TNvRSyVrbnuv+CUtzV
D0ArutIqyPv+nd0ULaQmwWwSLKYgyJRjOIP8WfhP7YQ1hallhdvXowUAjQPBPmgiJZ51ThCzEIHM
qnL7GxTU+kMQNi/K4s8mDs7CJO6C7IxBvHQUVaKrGSIK6aNzuvroa4U4DypGuEvj2lip6hRc1ayd
ca8yJ5zpUv3cxnK/Vp0if8AXS4V7qwXftBEITMMa2u2TcpUg6/O9GJNFgU/RH50I8UNxpzpQft2p
WAxaNVNSt6ZUG2dCW4URhWd7KaQsQ8/ZMKcIuw1VtGksafFFoMVK9RgeIv6cHkhIoiZxu+MkO43L
WaxU2Sko63ZX4ED4fhb+t+5TaxE0w1qGyg86QD44xEZh3yynoSnLB8ngIIriYGh2bq7fO6FsaKgY
bdDVTkzFK5QyuumR3kxtLX0G8qMebL1rVqoJ1Rm9DJTBQqID0NWyGzvV8GFdGtBDK1eD09mHKgid
pzrtvNTURzxSoEjkQz9tRBHc1x4nOeMBb5+YdDEEsBT17Q4/V75qVt9F1PhfMG2PvKxYBMokrd7k
aZSfkOUFy4zs7raag/5WcebJC0PY63JK8kFbIkzBEmtqh0jf23n9/FElzuxq0FfR4mYoY/ijJJl9
wpHcZtMPbw6lOcNTl6KoE4e5ZOXiwjnEItJGnA/FoNuaAJinkA9DSLdESkGU56U8NgEoJlFmFv9P
OcjqZ13O0fzK5RcZ/HBWy/lPNoiIduYG+yWABmGim3dghc1NaJfR0bSy4NzZS8JJauvHrshRv0DZ
9637lqZJ8TNXwZDWtWo/Sgx7AAfS9hwMtXoorCzZplVX3bHrROIjq9JvPYab4iqlL6/BxGgFcM/3
GFq3f4/8qcbv9CSyhLpjqTJhYccwNJnH6feYFzHKsLfl0v9uFIv8wawFx4xYHxyYn2oTNN+yZF6/
GB0y1zEG614SnScVazylgVYsGUp07dRxjxMSln+Vr7EiKy5RXDf7zllpVhlts7II78L8Lk3aa6EF
+kGWDO1AtABDl6JMvajvQMDokDLYNemrQp5Q/RpTmaGD28GgReNz0z0ruqSv2gn9NuJ27Rb6CeFk
rYZS04bYWigHcwHfWDLsKQSlX1QFca1ce4nfQM5qN3PxiBmdA9IHBWOV/CbOUXZ+khVf2WZ19yg5
M0ZFAQlMuPbGjmxq5kGslI5WfE/QA1VvdWiuxoQTl99DR4pQkT5KskXKHYVUN8endZOBTF0NPv5U
dph6vqEUG6hu8mbwU20zG987Xc33PaGWtUV83DMQMt0QAR89qy5Zexvd3p+jdAcXF6zMDG4oMQoX
iV4InXioSRF/clOQ40kMNJyzyh3laL4fEI2OJdwbp5A5H3ovmiJqYq3BMUlrgHflZtJs1U3CgdR9
0lYrGUE2nB/QkpEG9WtSINnXm3m1zgM/dyWpylZZoJZ3MWhAIAXqGRFr9dzCBUuUqMORIfRQuBkP
AI6dIw6GCJ83EMnIGYb3CaRJLx1VQo74ugFCrOo9Onwr9DBJ5sftfkbHHrGG0jVHIgbx3H3P5Eo7
AZ/5FoTa1gpZM5lVEeeu30/VgWh40AbZKdP0pzE2tUPQytYqMZDvZdUSeLHitHhHmg05lgd2ddkJ
Mn92qhikpxDR1w5GRh375X2olw+G0WYHIyJV7etHwtdXZLHMF8befWhj7o7vuB3m50Iz4+daSreK
NQyYWkWNV5COvNUB0/W17qahBfqhDDGAw0EPpmzs9n3fnjvzMAODWC9qnhtMfc9das/nsACgIllk
xaGwnUofl1kZ5trGGnXjUFbxU5H5w9mfCMomaGbYSu3vukm9tdmPugzJ9h7ZUkSh1fFeievuIg6q
hXLiWOVY8IU1oKtK1o7a1ACV06xTSTb2OoBEWU1miHy/hQ0tYFtv8Ge3lc9BZRtP0DRdOwyPFVHs
g5RJ435y+tcM/vhZV0ew0Ro/owbA1VM1jIXZ0QNuBD+56msEEvzZVrcjK9lVplpeJGnf5aFaq5HK
9DKN41nOs5sW7iLu9OBrIckjjzFp7SrJO4zQs3BNwMLZpoFVrBBRXplj8NVUtf5fhjXl95gBoxpU
AM1QDMDgUBT+IF0SWXOKBD7ajwx5rQMKgOYR/MgKV/MYi6AUdSasQ3w3h6XqEjz08eFOMdhWbfiC
hu39fZB1lN82/+KvwSUcwVbHUUh9fmaSj0DO1Z7H+4fDmhgVjq7GTrp46+1wodBM7WrWncQ1Y3RD
7NH+qUnJ965tx1M3OPO+0O1tJVusoAli7VipjAdfCoE/tZG1UcIKlfMZbcOuD19AJMmXZg4vSWMp
QA366Jx1arrt8IUw1mIzjnHis1REvquW8UPUVfeMqc46KIcMf63U2Nay9hyl2A7GOhpiupmgYbaE
u+PO6fi6kMTpKlNeK0G/z7JG9UJD7r0pUGqcoyxILUuxNs103QzWMYCIhAtB5mYj3oTIRv502ijc
GlH7quYzQn9lcVfYunNQA+UwRNI9SlXxU8Iz5Cq28y0rkK7Tpk4+ghLRd3nAcFZIabw1fLU+xsG6
XlC2XffTmPQrTyecrDpdTwNqprWfdCdVblsQng4WAnJ5bKuuPacZ5sBmUHQe6rmJm8h2RNRCuUHK
XyKbEOGb2Uzzz7///sofcyxP4vI8gk7XVcuyP82xBbqdVmUE+Y/cksebvnZKzJ58ffDIMtw3ocoi
vSTGqy5PZ1kV4a1hx//Cj1F+D0CJZ9CwDIjixNEwRfqMjUebL7ec2sl/AMRTn4sJhCFuSlYvQVFr
LYkwBDR+VNXWpc83q/dG+RMnGWsbssbDOSg5KXKSHBJwJ13UT/Dome3+/jWpf7wmS7IUUAfvikYO
8nPiVJGsZoQnO/9QivQ7NmjtCbhDihxbFgDrRFpFZHPVpD6DjNiyZQn24aSMa2LA4IWHwt5EhvoN
Jf/uPOIui5bKJB1TSPjxlMurYejV0zzgo/n3P1v5FNvjq0WqW4ZJaauKsyQPP+EZlIT9F0Ag60dU
837IifHV6QZ1hVMfqhp+UO1zywRTMrdPRrgm2r1HbVz7UtjjnrkOFizGfcza5XCR+tIlXOkcGmtK
3dhGzB/1f0/hsWLtaCsPUaXI6yksdggqyau2CY6KjViDj+ef2WQrDEfM/RjMzYpQo70dbIJjQ5si
TJJhsImb0aKLnT770phvrAH54pDk7rECb7mufB/pkiDqT5Y5kQAh7wrHFw/Progbt4qnb7lOMjCE
Qugl0tStp2C0NoVhh2zcin7VxH0FfXByNkGnbcLCqG+1oc0g5afWesToauPreswU7rC8M4KBcNjc
QhDTqlWtB63nl6z0nPgrTLqwqb5Jum6cq5QFmSThd6vYOG1W8N9dK44mgkf+A9wyZz/o0c+OhRI0
H7HYHKc9mrXlrmxa4LeEKbZMscoB0dkIld3vsoYPLooaWt1jRFW04d5cklM6+1PsIiMsGUN93wzB
uB7Q/PIc08jvHWTMd07fvRloD2asAlRlp8AguykblnZXEDtsiGSApgd/OjlqmezCalDcqdejmfBC
7hlV6k14hd9oloQPa4X44yA7Ye4S6pduo/wl18n4Y92gZEcMKllM5coqGH6izp3dN4Vu7vS+mb2W
mK1sKDcowi++QNDvirlt/mWm+sSgeX+UdfQkLOLVDjp1nxhUnew7vJeW/8Oso5DlR5+7iSU5mwTI
zkaRo44sbd9fTNPoL3qgYIgZB8cihTPP2LIZ9f6+Xxz6oPo9ZPwof3/T1N+xX+KvI4AOw0dRSd5b
+idypyKraZ1VZfw2YqaICwY2vYNc3PKcFNi8T8NOtTAeK0mdeCXh1k2qNK42AE4WyvvljJBVPOHD
oaUbTTGbDRgFIn1Rm90Wcu6s5TlUN/OyPcmTIeLnT7W1nhnY5hXhc8uQ8y//nT/GO4vkguEAOFBM
1fpDYEZTh3lOxiF5G6LuCmxYuVcc4O41CGPPZ6ZcTV2d3rSooYGT6D1FnWCkKbbitQYDtqTh6t00
SvFltDsQtImlAYKM+3treHAK+9sUTOVDQM7/38AizufVDF+8ppKJ0TTb0RlIft8xmkrUZA2WBW9S
gPDNjKTiUFiPbRqzVEC+dGOO6uiGkl/s4eyQHgIWe4/a8I2VOodcMY292Ez1snaWmhG8Xr5XB9yy
io79joI/hRuArrTaoTlrSrmPCRxuFTtYBEsg1qCY5hzqYZZdzW+2WAN9n0CKvWqJDXClrc9x5tdb
YsPJQ9bXhM0YTNtufP77L/cJwSYeRFtn82bLhgrW1fmEl5mzDuWEMYnf7Ext1k5iBszgPrTvxr7V
ojI5mqNiruFKvU0SRlHdeJCmxjhmY72GvYQA8RCetVGuT0YWluhbKy8WxvU3mi3tcSzspVZ/guyL
GyRkjRXoxcitmrT3CKqgfRIH1WXO/S+d3DFG+2yq4Lk++vB6jnWHFvnf/688P3/83uB/WLSoNg+p
qZifxoR6yIzGDvL8LTUMeQWSdrjABnYw2u4Dax+xzLxmUbICJ5OfnTm419vwp1/NqpfIqrFJdSc4
i0PhENpFuQexBwNkJXSruOuSW0Zef1/azSsWzONJItxrt9k6kuoLhsojQhWER2E3XnT+thsdwaGI
Z2vn6AGe9qmk34yk+y5J/hpZe+bpFDdLfBxQNcgdzTVKG7qrrD1WZrf2ydFria4cMSUHy9/2Mkq7
uIR14GZy6PGlxdRI3GvnB3HodZiGuE2QL8kPtljznZHl7qSbEqYmGVIpEHSuyD7kp3ZRPQoyp8LC
HkFwsDT8YUYnPUlTWq1IUVzBLxYXdXxo2znaseUMiNObkLqzvMRluE89gOCqN2uPLAmBeDbDW2d2
R6eq8fJh8kEM3CWpmFxTltHuDKB1HeN44maLDr9p1FgVV/mFNbtztM0iOpLEKtw20Y2dEvrjYbKn
n+P/sXdmzXFi7Zb+KyfqnmqGzRRxvhPRQM6DZEm2bN0QkiwzzzO/vh+wv5JdVedU933fpHKATESS
sPf7rvWsqFPpOuTK0V8SXX01fwu7CtQFdUyH0IDxXJLS4VfkUraw/UbO7FudURcWOQoeMnCfpRQq
9KUC1/emQ/TMaexroGJx+skQNZmWSwKvalFzQzOEN0Y5NeHUXET/jQZ9e5MyGHLAiBxgvQ074dfJ
J4T+R7+mRlxML1YqBWfO4NV2DKB610jrnHiCHUFtXD7pyw0OaYeE1vIc+OULjKK3Gh/4Xin0K2Bn
cSe6btyb0FQHuLQ3aoSkctSz17yrL8KASt9awe1AztYtsFS3UbI7kiOKb2bApd24Uts3H3NlNpyJ
1sMpl9XrqCvq/aSEu8kqk9uBOSbMs6ndc1qivj2EAxFCIU5a9Hp7I6L0D56UsUWZ2ZuYkckJxft0
CTpKVbNlN7cB+Wf/MKI3/zKrMA1F13QuhqatoDf803m4J5mSo050bwbxMW4SToziMnxZlt1xDmUE
dGNZFQdks1XJci+dOAB4YiiBFxLMuDOi+TUbI32XJgDnYx3w+BNVD9MBk2UfknipUDFz4nJ+JiES
MwgoPE5xwQVvhpMY+UD6i284qoZNOhgmy1OCCXx/NkxnuXlK0nyvIfq8AxFQECCYdxcYJPo2LpRv
KzUH18iO7BLtoI/0gMCXJV+ypk89rGNcRbqQaQifNWSRvsUTo+4wD+ANDaLiNADVSpa8z7ypu/su
VhV37h8yOl9w18Z4I+cglMI5fxstlEbG2Le7wKehlCyHsF9H1z7up0tk6LftXNbf5zD/6xdqXLNS
5F4LsGKIwdo/Pfyv63PfvlX/uazzxzK/rvFfu7fi+py9Nf/jQpf77cOfF/jlTfngHxvmPbfPvzzY
5G3UTh+6t3q6e2u6tP03+G5Z8v/2xf94W9/lYSrf/vXb89csyr2oaevotf3tx0uLJF+RZaovf5D1
lg/48eryL/7rt/+dPr88Z89/XeXtuWn/9Ztkid8t20LSz/wJeTJ68N/+A0Tg+pL1Oxg+VTNBnBkK
txzieVG34b9+0/TfZQoKJhMuTRiGaTPfbQgsXV6Sf1fVRWGuG4xDZY1yzL//+x/Yv+/f2N9jAJVf
L3+64G2QcrIZTE1VWVu24WfCWgzJVjSakOBHtPaWU1xMwcUmvAA2YRlswUvl+4a4MH5y2JNGHJ8c
j37y/cD65bj6mUb4t5vBvN1EPwLl7S9gk1lp6qmfe2kPKrIE7qxatIe7F7ORv9p56wUVIRdRQ1Zc
B4jKbWUp9kKVi9lPX92PvfPLZvBl/GS/WPcGsmZNEyoZXYbQl8LbT+JmkHxxY/eav5drUXp+Kii4
KJJ6kCAF9eZhGIrPyLhujcj+nE41ySyM2UoiY7nK5NKu0Zg8DBH15n/YLHRWf9kwU7M5ITIRt5ii
y8vX+NOGjUmjV4pJBdXsp9zJ5K7Yibi6URYTZ2bqNngGMXpFGErHelYR4k6j4o2xCrSoQslKHdco
NhgM8Vd0wbEvC/usjGl9Ns1dQvDEuaFitdft7HYoVHxcf9ykpVl7IVYor+RKu8mHQsfyH443M16n
YyRNj36VlSfS6WldRFJxCRYqglHIb1JlGUcBufSO2lDn2uOwmwyUJdI8SIdAyb/ZPtdToTWyW/nx
pmmbvVmlF58Y9Y0ha6Hb1wmWt6z52o+2o88Y/fm384scz/dWUZP3Mr36TK2pqRXbsd2YwdHvh3Zn
mQAekgmiUnJQrE1BwLPbcnrfVlJ1NUlRnZJbEQ/hKU1SG9MR3V2tSqdTrg7k9/YQa7vO2DT2SYY1
F6sq8EhZGDC74gUEu0f+RBM1SmJU7aT+9g1o+ckiVgtymJ8eMDXT0mWzkuzbVMnZQSqNitgy+61d
vpClyzxEj5luTLuxRZVJ0xAwQgwUe2YiPTSCMCXqyVFLfaNHslNN4E4zKXBGiixcD7+Z+Xxb2MFt
pWluLHzVGfvqQ3yfp9XLYC7KKSyDuEhtD/xRe5M0E66PaGAp22sCfXJ1jDL0ZPpzgHylQXoIlmEm
PJxkMK1Wb2dIMmaeBAg09XtFM4ydqsSHvgtjPNjwhcpw8vRs+EixaMamUBF6wpgGS2z1wjB765u3
ymw+BSZS4BKCxdLpf7THiF6mMhaM8ImnG9urmaRvisCf1mZ0autsJh1GGwcYvn2IAvKLUt5HytL1
z6foJpZfAmglRLZ5Jmp6OcwSfgCjvNOS4W0sElcv4fs3zcKCzUyGvmWabk0Lsr+fkxI7KURIUrW5
FVlOHl4dclRM4W6sa8YMmfFKdVfHjK20bjEN31JDFW6i0LRIO8lyaMf7XtNV2U5Jg5bAucD0aB7p
l9xndgN3x4uqRucUoNZ7O9WORafpXmiIjtY2N4L2CH6+5a4cDz/fZG0IVxyTIu5AXpD06mWKQNBk
jBXYm+GNETT6tg7K9rg+1Qc1jYr18XrTdvlHxVbTnxZZn0+W9dc13tddn3t/uN6r9XHexZK+Jzku
P+bU0meXbKvHwA9R7i7PdRMkhfWeUGcsnROmupBR5KaVqpxytigaUGj/XlAZsPUWtWl468vrDc7C
kMrOsjiHDC0AdikJ95KSgwZkxe9Pfr9dl4psxMnzoInvK9XLmu9vNxudpUEFWVb9aUsmWQ73/qSQ
R43WQ1RK/H0L37eN2bVFBWHdhPXZad349e3N9dn1brVuLqeQnCj3CP0AlBQ9psOtiSWxjcNTCpSX
IaFMoQp+PIHeTm4dVHDRAgv5oc8UQ94N2EioHtZePdYDCVX9A8Pnr1l300OK+WQY6jnPjGM+5D36
3fmT0Lpv7Tgcy7SgIgfcxsEA2G7I1M322tygL2QifZA4sTuErljXtK73vhzcwddXN0g56NCZ8V2s
+Q4txBs/ke39VLUf1MCyd31OzkaKyqjDSmg0NYhhO8WoGZQGJQdxDWE/n/P8ibE3FWWL/LIYJTnn
78Hx7fIN/kHq5Ea9zzUYXfQkRhdYZ+qGkOLtXI52RV9epdEPjxguD6Kf5gcVc6UvNa8UeDdzJNRN
jfHczfQi4fRcfchnYuhG+A5eicbCibQS+ZodE0RrTpTopzLwpjkl8U45+G1E3XGQGyhlNjzHlGln
MjZuHU3WxowyIovC+YYO/VvF7/dL1d0YIU08Onbztv2amIFxNiKj9BB9xp4K03mDWpSLll24cDjm
TW0FW8x/3bZyilFuiSaaTMcuo4lqGB5oQ+Fylqv1tmeAh0fk1IwhMMY52OMSwG3JXHEbdV8pHryJ
eX4B6vJRl+ocL5NZ7VXJ3tsJl7pgiMobYDu4E4PGdOUuBrPxjfGejUx+coq2IhcqnFK3Svpn6kix
Y9adAsUyKjaGwXVUrvE0wgKgcHYcm8U4ryd4gwIESjM5XnO25N8Cgal6FeFV5zXprSUXuaMqZuGU
ZfgtKvpjBsxfr6uvilUO2ymwNmV1U43h5wgHqqfiMz2YVXfMzG5jEnLzaHTPeR+plN71zIlwWu6l
QrpXOq3e9SLbaQrRKtS5XtSsejMQ+rtlVFUbJH85MWmgmIvypBgj6iIxu6KYr7MEMGDWG0dXYfeQ
IFC6cuyjd+EIUCsN2ZF2IJphP+nqmTosqpxiL8+y8Diwb+ATTVuAc0jfDST6gL4IYThRuB2xqIcE
w7SJdFswmkF68DZTS3ESNF/b2J+3QTs8RQUB3SJIJycIP6RR9spP/NDrxocoMbONWerod3Bpm4vx
mizqsKgfDP1a9PiD9I01tneZ34GpqNXnui/3gKSzjVQiNYosupFRiVHcWiST87ixy5t4Tke+ieKk
qVygwJcndmW5vaSSoVsHt3Jo8tub73pDu4P6/nnwNcs1iXU9hX68pY5mwjtH4qEcYGk37jwWe4le
Lv3b8a5WEMAaFeA5ada+Qa/m2FKxBGhE/ZrMyfuy3FmZ/DRWDfEmdvkq8qR1BrMiFhzGv1NFXMWS
6H6wEQXafa953S43L4ZW3uArRdUGMgtElk3js5Oc8SBn7VHNrFvLrG4bKqLOKGELnZIvIx19CHWf
6oRTk70I5SRYa/R15mHCfUFjP5isD37dbHSlfyisnrpTBG6iDghntCT7zvQtzi64genGdJvR1LkI
1/T39ULdl2b/iOhNx+RPg3ZJJe/DlNl4tW1znFaVFp0xrh3NwAuMPtqH43QGWEDzTJLPOUEu40x1
o57vVArdG0ulEEUx5anUksohReRTjNrCGYT2YM4nK2KaH/nhRZbThyk23qxRfp5Gej/+Ryk0jjTX
rzpD2jAu7gM7qx0f2Sctsq/5kD0WpZY6xBHbp6mjN2RkZuhp6NWvZrp44PJpzK4p5JsNBBpmU8sr
63PfX8YfzVjKgERdlA80p2SYUOrndSnqK/Wm7MbWnbj8XyUGMTvaFbnTqha8Bl+RtnGSQSzP7ems
jsKZw2y6qqW+aVVk62m10D0MO5u9mcZiVJf8GpFHe2ZFsVCu/MZB2AP2Rv5m7vuimgDBkIwQRjko
Yv+QlY150VrVvAwKI71iVsYtvXzSV1LVpZNUe74MdlCRHqAz8B8uWyLkdt5AoMw4q5rsPlxJG1uj
Kl7PvVd2us5++ha0c34zagU3I90k0ffPaPV6V0UJzhc/ob6xRv/SmZN26fm+Z/4CaOK/bokBLNU3
lTBtoL3jk1RqHumbDlMk/xy3o3UANnLbwLWChIZMlkyTChTS1cqSiFSO8pskGSjjtfE4t8HNoGoa
F70WNxdaFdNP08uLHFN8VufiIENVATzVHQedmhop1tdgxH+WqvLBzJrsXE6ZF1pSw7omALrlSyyz
LN6iT8eTrRaFi/F12lhEjLql3h+m2twEWVQ4EtiMTlT2oa3KDukCbJERNUnuJ9cmDqu9MlUvUREg
xPdJoouH5GjDP/K7YbqK0RJHxQR9kSXfQoNttJOd1vR8TMaRRQ5ycR3w1WF6W4bg+mOFewhQh7xX
1MorWvOLpfOtpPVYMveb+qtay4c+kfdcl+hxW/lNmiigfhgLu0LPfW+eK0I5bIky/jR5WUMd1J6o
d7bWcE2XG1sd3qALim0GxTY35k+pjaBT38dDwGSoZeQizGRyZdqtZItFL3YwDvvIt5KzSbk3S+Xy
4KvzV6sYb3X7BZYAhwUJxctNv9xgZJkUd73bdMqsuOtLWtBZXKSY0YXVsRQlO2S5F4dGkTrvj9cn
RVlDzFrvhuvrTOR/LP+3TzbC9hJtRocEQ81tQ/a20SDPWu9Falz/9w/XRepljfXe+7rrau8P13vv
b2WJiXMVRlnGZHzQ+gacv3WptQ6+JJMcTIYVIhjuvd/8t89ZREoyaPyb9SpO/JFRoFwUiNLe3wo8
aCW774+zKmu+f9L393r/qEi1/72kCE+Z34sDZjNkatCmlw/86fUAzayyWZ9NLKP/sUXr4/X9uq57
qi0AZQyVWhkfIZ9JBhEn6vVu2jeHNFA/prPMqIAwslDKUwaeSH0NHeFLESg3g0T/oU0QuKtM8Q4x
NWA3J83BITrG9yqqhBtwRLdhHHyIRgzwNeHM7JuOCPisoA1fZJepM2tHtFmzrcg3vhAbUG+lkLDs
9SEKyfQSSWHGrFWHHon596w02qdY1gXUNqbSKdKcjUgHHaWs0e2xuigHy7I0zNO1M8v1vYk3lWTB
fdfXGDBDMmzKsA5dbBTbVsFqNw8NijFCkQkPbwEy6FNNEj3X0UBWw+1k7812Ls5Tf/zIRBwPKoFt
5/WeVRNYIhUYataHyvIq7uBjw+Dh0FTRj8WCWZnPmjHV20RRAvzDuwrU33nWv0SZAQsyKhIaJcwJ
mkSunFLzPTJllA1oI0TChnrsUz84t8uNQu2iiQPamVWlOOEgyPO6Ckm6qMxUjkFeaSfizVIubOwj
3pDpPJeXuRjPnE3Hsx5kD5Wqm5yXWaIOpOGcSODwpyTAAJEa1IHMMmOanlJhGKNPplqXl9myUsZu
oDBwe7xSn1e3fleiJGgIWAvFKZtlmot9u/crZoZzipGFrlu2M8bo2a/GYtvG0WeCkDAUWIV8RoIt
n9d76402TATd6/Lsqik+upgOOrUfSeMrIClTxby1rAT8Lt9SmUkXjZZ+qghOILZb2ee1ZRJ8ab7a
TOfPpl7XRxRbG2l51C1HCvML6pTCoI/5x3OhSWllbJymH+7KnFEv5ilxXg+s9Z7VDwFhKWrhdLS/
GTi2iOI6Y68jVD7bQ6vtYJ48zrZQSw8+PESWs7m8tL5uDKWGFWUPR5xBH7pUarbDJpCL+aCXzCin
okXEO5IuoEuIVPiRIBnLpPN6LyVUmQlYlG/srLxE2dlso2YfdTop6zhAc/TZ1ePc4YM1hnkDD55M
n6RPzoaaJmdUyV9qskTFSHNueTaQptpbjBOuVFjxGbbKjyXXxdcb0zrFZPtRjyY6dUrao0Ychycm
rsTRst/DTLSutezDdjno1xuliwp3hkrKtbVkIqjHpzkEp7neEGVJ7+Wnu2hkp2XWnjs40T+tL3TL
KkXcdb8suL60vtv6+vqQcDDEeImmfP+Y9xfeP3V97v2h3VbggzuGvO/PvX9oSeoZruVHbZE5OTXh
dT9tOm4SpgCCcL337Xv/xPfNq9YtT3sqZz69AAyE/PMDB5wtYtBLy6P3z/7T5v3p4brwnzZjXXdd
DtzEa9pV2Lf8bBeIFMiKhm9GL5P7pDPP1hB2Xla3rSfoopBOSmuSxtjnIhXSNcaV6gZUfjaM0iOE
h/Sh7DDZDmYzX/0CTbQ8vspEb7hzYvNroHns5biRj0WqqmeKj+DjZ2PPqD6c2vkmiB8bU96l1Cw2
ap28qoxzN5Zho19pmemKwoIZx6+TqHUC8mRNXuaW4ZOV76IiRfo7N/Dfh3E+ikiVd5ixOIJVZSc6
64ufT/LF6NLPIfOaHdUNpqPaGLk8VA9sRIvxjOGgbsfWVlJug3kKLrOfP2XyZD324XPZgiipR+XG
jBxQrPVeqvsPec95tm0jgpyZPLlEINSbJE++hBKX5XmB04iKQtLQaUjkm1fa8eKwVDo2fQzgoR3j
awtipPGt20yXjS3C/yBMmlOsgOLq9VMKUHnmO9pwPvc3fkF0LSHQxanCXSLRxL/3dZmAQXQ/kpRZ
NADGyvPJjGHcD/nMKLcEAjF1sgViAHvJDyfWmp/gnVokOhX0MHPboE52tlzoXokJYKx5Ki/agWrw
6CoCdQrZVrgsG/llqJqnVtaVrUDTS+iGto3Kz3OsB/dYKnYArYwtB8llILqaXnZ820Pv2pr1iIvb
v5Idh+tfKcUx3c+jgBNEelvXGvUH2W43dRKVmw5K8N5P/eGkL5FfiMtbo9kRMX8sbGHAtJxmryDb
nQJ0V17bp5jIi/NAYu9Da0fHlvLloejxaAHRIiQ473QCz5TYVcrCuBEd06Uiw0Qomnnb96V+p5BI
nddEuPWFcRmkQbn4MiifMtOOKVxlUmtD61RFw5uKYH3HjbZhnD3tx3boNtTOEse0MVD6mSpBaEUO
3uuLwZB09o1PpOeSUrCRMxlRjykp21D0lUONTCLOKbx21tAdSLmkytEZiOi6EjrcFH8TyPVvZFHY
jsURRaVNo8g37ACIdVtyb4ZtmKKy60jtYtbnxKMxbwA5qocqI1NMMdr/3++d/qHfq6Ni/6k795d+
r/ucRt+KmnT5n1u+39f60fJVFPG7QmIVbTdDaLouaN7+aPkqqvhdYENCo2wgBAbz9kfLV6i/yzSC
0dATkIoCbWk7/7vlq/6OuNoSqJQYTJokdfy/tHzVXxVuusxmkaaFpsbU6C5Tq/y1lwiAuSgrBCVX
EK8M3Ap5Wy7wxp7Z/S4ow/5jIWBXdyKyvCrSkSfVeu0obVTuIr+77/0ie8jk9DXICiApdggePL9G
RuhVIUlvCzRFJmnXF9MTefXIv+q0P4y22IN+/Tgs5No8hlxrt5ax/emL+JvurS5+bZIu/xhoKiTo
ppCReRp/apKKfCoTO+z6a6Bq2W6wY1dtxessavBZbZCfkQOHHpRXCAkgrl0sHNa5HkblSjn6rcVg
fbLH/mYNV1CVReLRSe3WUnvjUuPploe6uzWXapYthmSvjAxd6mUa4Vv+1x5J5Z5M27vC7JQHMytq
BI0N+ZhxCS3IytudgcWuLcLhVKMTR2rF2DGvhkPQ5+TQdlzKk7bpgJs15m5ilIy0Q/FPGqm2vgS+
pFm80lToLMc2mYuBO80lVHn4gu/xmmn7XExgC4M6+od9+qcEtvVgEWi+OXvD0KIz/ydxv4jMkKsv
AEwuh+2WRmC0tXvRbYLWDB4AoNF9m6fjCjKh/xvt8jJ+aovhq7WENRE+rZKFggGJzsRNjxdu3xZt
t8kNMGBVDJq11u9jI03ulKB22NHqR9uGf1bj0Q7SFvhDagxOX/b5iWrMJhCoAKHQzlgZ5OEhKWo0
XEZ8P6YhwLg0CaIdacOKY6pZQfEEeVNFyJDHj45ieWGlJCb4ntz1bezRTCcJXR2UB81kX9rzrcU0
8dOEhbanJ+S1ehleEqW4mSgJYfRL3Gia232o6ndJZM37OCSLS21JZe6qM9PUe+ZXw/H9prcjtGlT
HP2ThPmvP14cx7LJUc6wxUAa/+uPl0ZJMEhl2lwxaibBjLELWg67LpaYCHTMMHyS1XqhG5cRjfYu
qcON4SOdUsNTW9UxiVX6tWuFfI7afKOF0s5uPbuq5E//82/xT3oFmZgaBC1oFlTOMdxwCvxZr6DL
RCOV6AuvMlGSxzihYwrTYKOHQ+R1E4yd//nj/pSPoq+fZ8sUQ/E4KjYQ7V8/r+T4n6s6LK4ervDw
RqIvRKkAy5+qbxTK51cIr/kmQtpyX/GDcmQ0bYZNuKEtU1nthHxn3mmTHXxqNSa+8qBxOjNf4qpz
0jaSPpEBSIOl9std4cs56gACX4o5I1RENenRyb7xD2Lw9Vz1DgJd/qHFLaKj9KEftFxNfv2HTFMD
VgyO46oL7ckkQO5kovpasq9rTldB5QZGIm9wivXwBErprHEmoviNZjY2qrsIbLhHYPSmVVhJmzgb
NqVyu94kwn5TAA8ctIif4ER2NIr9OTiNc94SB1Bv1a7mzK7w3yE2GLZDRyiTXw0U+mtCY7NeOdLT
UY5yVIktmJX0iqKeaPQZlSEtgRD/83GCLYyhrzORRaYWk4fWDRYbNAMvsnzKAU6UnpAuOqSu0tLf
yxV8XwCJNFcCSUUnN7xKNUMnnwsqjpxIOVuWrzjllMz7wEibk1/kiBFEm/+D/Ftf9E5/2u8ID1Wk
DbYquJAsv7+fhDaygSFI133pMlluizTQUSR9+GDp9ecBosAp7GPVHeAj0FScviaKFb9pmQKMtBie
q8RU3BrfNNUrIEjJIAF2VE3/Lp6kEcIHy/YNMytp+ooy+CoS7TCqRgzb2yL0BFHCDSrH6bZKETjU
esqZKDfEs1D8pTN5hzZYR77Q2BuEUvSKqumWsepwnpMZz4mwEdXkyv2gJmILPVLssTD17lzJ+V7S
5Wqbi1FQsDKYJ+TDfsS+SuRuvmSVAQfx6y99MpY3qVbWn4T5AVjy+Gg1Ovqbf4qwwo61HLq/7GJN
ILA3mbPhF1zIjL/uYugSkVyHrXZpMz9yKyVVTjYZLSe5GSlKkTS8S2fD2q8vrDcjmcmSKy3L1NjL
q+37OoovvZZzWf/01E+L6CY4AnimrPj+bn2TxW6PlcL7/r7rywDJ+YiflpwNSXJxzAnwCXRP1tWl
oUbQg+jipxXXF75/5LqBId6VrS3Ep+/PaesWvH844QN8Gb7ZyQfIQbBQ/+Z/el/6x/sqX7PAmo7f
t+GPf+anjV124fdtWpf5/qFdmd3EiqcA8Nnpi8a4WBZbF/BFbUnf9/z6ynozrbt/vSv4ySbVNeQa
v1N6NB9+E5wlzT9FimrvyRYiJPHSK5z60LBrBNCU/rbtOzIoGMd+Ag38jVDeZDu1Hydp+NYXQjl0
CaR+MX+Tx9bwmAw+tEn4nI7t7IXJ+FIuTP6462N3AK7u0hTtbLn86HfmNW5op6aNEezmOn9Uaeni
y5oveSdvoloJdhgwT1zwS0poab+Nc2mjqb7mhH5hOGVb0ymtGCYQWH5V1YEuzfhhkLicB3SiopTI
A+I78bXDb51bX8IOJJzAIsBe9WuovTLwnpzTKPVciumWWdC7fmN0NrsVndhNFh1FjnZpUI1H6LtX
I/paxf21B2x5iTTpwNfWbhOjhg+i3nTBEj8bo0GW2xwxm9FOntlJ1Cgy38ttK9ohn7gLtY4LktFv
+fk+ifTJymic6BN5e1Fvod5qiJ4WYYn2C1FfAQ8jssqYN7PcUqJjmiTluUgqBGxRaFNGVT7PBJCS
ZXZMCLgPgiY8SS2CBDCSG0u3seMY9abJa/UM667i6eRz4stO2PSJq6Tj11gv71VRd15hqHdxUF8Q
zFnebGd3M7VOp2zKHZStcJeSIpP7D+hGfA+woFvA1sm7/tUcR69GjL5rFerzIzySG008JW3p+rRR
d+1iAAy1EW9/7Y6SkS9weOVUgJBTFY+TSkQu3F6q8DeHhnHkin1KEBF58A1xolu1pycK+2ERpcbj
a1Sld5mZU6O2OEsWQqOlPG4DRZIPk1k1HkkFsZtbNWqW9px1BZbfXgdWF5RUrl2a9O0eJQKX97A6
V/q0o2XmH7oqBkSY5OzplmouIGbVURuIJnMXM7rJOBUn5kelgoQ9qwG9WopDKYmGktqgqJjpY6J4
HcFoIVkxJdXJBmlyZ3X8ZtLqS8dPQo+/GkW3BUbWb3QRE31e1Gcad8dCppVWDJW1rag4xGr/opkh
Wap66krRXct1HgyMcs6r5L6XHTIZkenT+HcUGI4OripfUk4kdUAXCKuboRRuGdLOLZv+tq6M2oP2
+HGWC3CjJTFOhWGAYUbQo6vdpoihVUeNMlzMwN72FeHqtq9QssoftL7cYSsOvKYoiVOlVuG1qESc
acwhIgtOreggvs5A3vBgt8OGZvZcwq0oAYgx6u6vXQZrXwxU5iGOlwuNQJ4MOJrkIqGDpuoeAkNJ
rOA4KNM2j82XXgpuOGGlRyzNnybAn8zsymmfq9pxAjq1IaH0CNVBd4VJ6GhkBB8EqRj8tOJN6D9n
htRS0U44DkZry2y9PcpTubVIjrn2D2ac3miER8icEInAy313xm0ORbYbNjq1ua4Rqpt1WEBivXmo
sC5t6Upi4ymQVC52gjEv9zPjS3i+5B4qSE9i++NgBDF4mIImSpMdWrX6wjGECpRQwr2WALfQsxJR
xkB/k4brF8li/2GTTTZlmahbsfjXs46i4ZicsbzUGwwQilN0AliHjcTNyKFayLBoVKmCdGlbb0MD
CJotzEnJM09Mh150PBPFsqcjnRqRsPDrRBpnPyN4BAW2Yyo2uuXc2q4ghSqKL+NSUESDInOCJLC9
gBkgT5M4Qf2MnZRZ0RyL+EMKq7tXp+a2kWMPI8ihA/jFF4A2yDBKNMLkGCNtsu3tjKx1bGPUVm3y
RE2MXGDVbQwqiWn7GDbJARqN5dTmguIck9qzu/YK/byoEFujEMOyURrNZpgRzYbGh3ZWrY02MWkk
5fBUT2Xn2LbpApCnoJzitRAEG5lVJZ36GyBU6ikjm9Zu9ftITncB50M3rBOiP/xsdlR8p7mfrqTS
zmVetJQc852iP3V2f1Y7uk9Jrj3oJDWbPt/wjI/W6kMypn1S3xuoJGpFl31sx8oF8jxue+2ZH1hP
yTr6mHDidKe6gUmiVruQUfWcRLlLfwjxbxLsMphbI1A6b6ppbNUxD2uz/FQl8p1TEqyakzoH2wev
vg1MVtKMz3U1XkNOnWU27zpf7baA37ZVQS5El2GqRyFEqR0hqiMiaYeYB7ySNE63BTWHjRzhIcaQ
7nWadq9IkPQiv+AMAHEUjnv70EmaxMiGlg/GGnNrtzaiezxjFCZuzXi8j/t5Qa1e5N5/6/LkTeka
ZIj9uKc+m7n4vz/LuZI7SojwMhIE7cCdW6qS3aWiquwREERjs0MCquePRl1ykuYgp0yKZqZeyIl6
dQAg1dg1MNpjVGridYjQL06+8lnVpX6DRmw49YEtXXNiId11ifVmfZjMCyrUCMeTr8/4ipfVlvWB
3eqvKH4Xkdws3bUj1inyds1dkARAIVr52/oezTBdJAQfjxXX060gxfUI2FW6maQ0d+flPXLrQ5+l
7YsRJ4QeYCG6gstuzmlH21Sza+lLj1xnfS9zJhra5Br+QZXGApNjmu26jDJ9TOaeg5n02ZTK+qsK
bMzAg/JZEgpUXlUqsFTDiZTkcPTwxmZPEmaudVF2fep0SUB5JOwnZm8DMNh5hvUkOHS/v1t/iacm
fVVNYCapLMs3eINaYrWkfqtQavnol/ZnfflcuUsuPda4z8AmGuzqQXgeula/BAmXjFLYhCMF5DYq
RvV1NNElTF3V3TPkOY3MmjeT39v7vleUD3LnQ2BdFpPFoyZK8TI1kuzSRaxvMMwrR71pyYCX66Wf
a31al9ThJsdZqD52gTVuIuAwp0xqguuCNRK5p9i99JTTny8qvf5qBVHt/B/2zmO5cWXr0k+EG0DC
T+kJivKmpAlCVacukHAJk7BP3x9Yp/vcvoM/ouc9QUgsikWHRO691/oWmU7ZS9i2xlHMs2Ai7hlP
TiNIoFlfi4PkFVpV93NiKLCFeJI+9L4KI2+O88MqLqCCD15vb5BVNI9crpqPwu3sPefBeGnyBmGX
T9aeMkX7rVY+0fqotYfb2FHKfa7hc5681fdW9bJ5LuyVLbzeJWS3iycu/jZc+EaBZTj3oe3lF8Mo
0MsQKPkeh+nL7a5Jj2k4W9sGjRns29pVl5Lv3X1rlwZbtd751kX49xsZYGmtlmp4tuKlOwUJQY3W
qM3nWKFsuD3aCK2JXIZw00MIune70tv11lzfdSYgPD3jBk/NUv0anQ9jKcT3EBPh1wytueK/Nclw
FNW3O1TGBbhi8TOTuoc70ALsM4z0HpdCsI1nu/oVKurL0fpJsGK9c5xRXWdnRJKlrHR3e4RyO+F3
+GV6VrYrEA5cY8/vrgysYTNks/8Tad+fp9L2dFc16NkAv9XVqkHhlAAhdn5nF3fxcLrdiy2fizMD
cKeaDBvKEXcwmb19z8bz7fl4Md4QHADmfV44+i7sXHuHp7z7Hgb6futrLtNl2CoVxvdzbWV3ZuOH
u0q7wZfPh3W7B30IqJtB2TyweLoEUQjk4WrWX3iz/7xqNxzLLUWn9VBQTl80wdv7lBXvk5ycPy+7
a6FA8walj8QalJdyXZrW4v7TQ6d7+1/QNYcbEcbdY54gylgKU+xnp0g/Qcocbq8FsSexoco7ycyQ
1AbNEg0SUz5fpvlHNjnH2+NoBM0Ef3n5E8IQVEtccw8IgbMfQ1IB2OQzAuSyqhLb6akTRoL7dSEo
IuP0YnsAooF75AlwCMkp8bQAKIeYak74Er1tT9THO6yWLcr/6VsGebhzzVleGqSXz25j/hqNfPrm
5DHpB3jxQ5Cy20e0SjrQ+gfACe7oS7pvhVjtUR6FTZyK8cvqLrc/FG427TV9jYjrebG3zbQ7eEH1
dvvHWgUpDdTaQ64W6Pupdss/j5rlyzOK+f41a2F7wJJwiPoihQybpGAt/NZTWx56M8VsX5jNm6DB
d3v6pgcIlbaWDdw4nh6sQrqb29MchukLfkD+0ne2HUnUCPvb7VVaU0Rqwhlmxe6kgmM4Tq54X3zn
dHuKyp4TIsFnC12htB8BnjAOXl+4lwfoX/0ieJKZJy7DzFr95x+gfAnm1D8QCmM9MdrlaIZe/sOU
zu72kMOEWYbgFwsZRhs/6Rmca+hRpBkk3jwSyafxZjUWqA1p3y16BK++vvapTs+0eZZ3VbnUZxYg
Emjmy2dtsrXHlfHImKPfeE6c76e6FWBmnfKlD4zPP8+K0NxNLNX4YErXgfTIXOD2Dx1M3DxB6jws
Xn3WYU6NO/X5t2Y4vX7y/TK6+6aT7jktFKRSEdMjFur5z7vT9cDUk7pjLY/9e0ib6Z9Hba3+jfTp
+MW3xgIhXzH++QAL4yK40H8FSdMfbLviKzMp7y1oJeUpL9KwDGt7+4r1CZyR29duxqj4JbIjUqhf
08ClO7HyKUL80u5tru1QZv0NTL1+o/uiPoNG+2K8W59K222uRJ+wNalAbXlrNHede4RH+AyMm2Hg
qtoTKOkS0O7byKJNilXLsY7AI+DOhBjk2fkFD5lenteUjqsKu70Z1CHaJZDn7fLTm1GZC4ltwB6R
YQwdzMZw8uYd45cvP6gZz1gSKf4YqDcVhGdJvNgGp7gdTUNwaitqQOlr/+rbVNWJQwgFeYZ7axHD
i1E4X7Qx8IwF7nsv4L4JMQyn3tPikPqco51bgwAa2h4Ja95c4sav/xwSIqGw+YX5+qFVkR9IvE+3
HyfXLaN+EJd2akhbk3EZ/XP7f9/vdufbwbbKKvrza++kAIiWy+3Pbg9wu30ZCF2kUuHh/7mRZTwk
It5l7u5keBZgYaooHxIkGrWP/L2jXRB085XHUtvJM4r9kFfvlY81X0oqoNTQy1EF+l2mP0omXGyI
ywLfxlBHXe/UUbMe8t5kr1sP7PmBl0RW3I3RqCVvrgkpLljcDbqLHpjnt6/N+WyElo5UW6Cww1O/
H3q4n0weM6iJD77Te3/uMKwypFxpDFPr4fZTfjFpTp3sSbzkxbhFWtJF2vytDIMXlIL4jm6HOWzQ
nYTQzpJRHFBq7dO+nPeyGX7ILlEXFCK5iLEN+eBPyUZ4KH1EgknbHW9vD2dZtxc5GEGVt/HGMygY
smYgl5AXR3e0jvDalmbNyjGqJdLOzxzTx8WgUjlUvnyDm7k63vSrmaXTFi1fjfyh5b3CzbyAp7bu
pKWMw+22279WqzcKuf8uRXu1qyaa9H7bkO3u79goJLW2CV3hc0vtLMTBQRWH44ZXvGQGujPvyHbs
tcu52e6MxxQl6F4JEDmZ3JUrCgJn796qkHQGQd+hPLO7SCVceFUFLy32+jiK8zTf0b1y/3w//jy6
22oV3f7fUlrhNptIFU0dfbbi7NQxMjwtVl/tE5YqRixmQbHc9zvPpeWQycLATOEbWxDHiD10+9Q7
VX80V01U1hfTUXT+nYcsDQ9LDgqPKTQDkTo0Dks7vksHYYpqgpNKQuDs9dbRroxSE7UvVps2aoeJ
JuQgva0bTLAa1tleXaOdtDIx763U9iKMT7/GroMaj/g9ICiA8Zp978BEPbboTYqlSXZiGt+H9eQ0
11OmW+1st59aJme0+I0RpSG6kL3OvQWBof2+yNC7xsWdF/T+o6Ga9LKIgv1hVgfnnj+9diNu1oJ4
vEPbGNTpmevsM19mOwm/8hj77QlwKcaHmBRDMeTzERtGuLcHq783gLafk2V4126/XHRGAmbVOfXz
Mjf5Ts6Jd3Vhshwy2wDohOJoyxDSP8QqtqOB2KoonjQWkIm9xeoX9rk0bMPZAG66CvsDxDZIQmMk
2uys60ZuzPk1IWnsMUehubeLAvexWSzPwDzJrFY2sqyenm2eZjLCbenTX2kISBkt61SXZKymTgg+
v/YP3hKznPguTpi+UcWxs/NLRokc3Q7lZD+GnWlRzoq7YF3AUiRs/3GAnVptRxW2vBzjV5LLNzMM
9JYNGHRI1b97KHWgojNsoCHim00XmQiCI3/4coPcOsyTeExt0UR+51KCB9kptSl09g07f87rAUJT
mvMGCas9jjb5SXoW0T8H5aERWFqAQUapfsZpGW4qNVfb1Av+PP+x4wyYhsLe9IB7d7XM+uh2oOXU
R9J/D9UwnTtOUKJcsgdZFSBnVovn7SbQmX//NIQZOgzffV8MTsBimgCsJRanoVwPkJWMvUkec5Iz
E6db81ha0uRMTOpd0ccZ7eBuFZHevuf+1kbpFxkhKmTXsNGHLeZ5JFrw4pKvlmMtxu4QsznyuYw2
Rdj/Odx+NdGwFCgU+BeT9rmnRgXEjFdyO5S24e7iqlqbXYDcb2z2OhmKfQk9c2OZmIKqRWG/Ml/D
loUwjXkKt0Ng+n//ROzK3z/xYDZoWmb5eabHSBPOFd1+cjAp/cevt38wa39XZl59ShpPRbeDHUqu
Kw1BmQ7S6pSI5uh2+EcO/89tAb6gTZbCgzWaDlm+jcItBd20QTpIjpDtvfWJtzACtWcI2iwg+Woc
SLEVbN2ymbaG409QvakkV9gkmD3Sh6YyKXdM3WiNBqztwhxpQzMChdE1qndnWGjUOOYTxjSbvUQN
GcTCDKVn1otkncEaiA6P2JkZlPJe3Q4eu/WNMiWWtvUt6cscLHQB6GdavxW3l5O3nEMx5bppIK8P
IELL/Nsk3vviDsmuma3x1K/r1G3ZwvVN44OeIYOQ+JH2Wr/6z4p9ko5T5DoOITalwjUSjhV2ITyK
WVYm57zrtpRILNqlz6kGY5pU89vvIWa6JO6LsxizamfSVds6cFfKJqyjvkVzbMdci1PBl70XeKwK
P6kOady/Yg1Q0byeK7fl4PbTf92WeHwR0eQyceV70WsV7uHaj1d01hmUf0T4Kw34jllh2NFkxpeT
ooAGDz8dfUR6THcpxgSRFog3m4M5ZcEDvO9DT5n7zQwGcHDouDSmkYyXcTyex8a4wzUAC3eSPS3g
hNvt5OT5C/poVDxR3HQHOaXNV1iKq2TECsSlnS7BAJGdjC83nGAhLeF9hcZA2cYQZSEDQTtltuQw
Esf3Z3XHGUvdw9jU89bTRrUjZ0HQIAy9Zt+JkTFNMaT0YoV7Z7lkC+Ve+gjzrQRwKEq9S+Fa7uts
LVd89x7Fy4gv2Df3U9CYu6EYxyffdSmjLDM+pR5x2ItRPZZtRZfYsx/jgBAeETK6gZW3asjrH1bo
YChs1tU6w/h5k35b6MQ2FoTkwx+Zd51Ajk8DsRvKJHwthuyv1ozr6+03evFsARWLSpGF+bYLXedj
WtMiDd/66rE0723HQn0hSvkxOZhK19v9emCKIFLr7Nl5+96WZECpzH0OR/XZzonYhblNT6khglzM
CGDE4r7Wptt+OMz5z7W0il1PZt+HshZ3NyUEnt7+NcjhTrg4NjEhV4euTKARFFZqYLLi2uwPc/vh
eyhPgzD82ZCnx+4JrSXM1qNp6pRWzkGW4/Ss73Mv6x5uBxs+NeKJKcQzkaOUqJX1rY0W8UDpviZ9
3FMYsPHo3GJ+7Bm3U3u8N9oI3gEcyxM54FcGKQAVVCoek/WnWS4l9jycoK2DPZVRfR51uTM/pQVZ
XAJLF+jFWaGiHzRvNeknU5HNmyEzkbnVSxz5CytQ0c/t2Uxdceqq4jc8cBOFbF2/h0PObEN2NNuc
xdgJG9FZEJDszb5BE++cy59D8hLmwympbfN9CmTUTSvCHb72qy+mAuPY0G5RcNFPBszbGS5Pwucy
gv8XjVy3IPub9DUtimnv5QVIhQwUwSbU3VPblP1lslT8287BoXUdUqI90PXz2Db1e8uAg6zR4sFZ
MkRfk33vhXirYaq+ytTWr55kaYCjLWcNhmPqu4eKV+H5c3nStq5AbnOmS0gzFwkJFGuCnvkbPjUu
dRVorKK/2qK93n6zfER7htkwufHJTLGJj7DjJX04GRMJZWRAHttFlT/HlboYD1lyPxTTZzPVGDAd
hssgrACzBa4AasthGZY7N6OP/idojapvKwji3oRZoR/RPm17pBUbq23HnYy9+cl2l/o8gMXcxDZG
LYVYpJoZaIuYvWe8It4FzcpNSoydX1vpz6BjKxG3G+baJNSjuN5NXedGcZioVzJgHl2vCb5wPhvU
1kF9x4Co32IQ9g517pqMPub5F46bfbCky2cYDiiiirTE+GL3OwLMOuTns37RJS6vvlnkrymRu6D2
vd9G1kw5JuUxwfVYBJGq9Z6FLP1EAJkcSF8oo7E3w6d+BrjmTh9WmNhvjWtKBohcCERqijc3bv7+
9favTDgZkrpsFRVothdvYnGeZucHRJjl2MCVPVTrr007/Rha8iwyMf67w71zP5Bymgxh8TAjBrgE
ZBexbNABdr0yf6BrWW69NmFWKmf6JrR3Te8XDl72xEWWvjoxgwCmJPMpMQP/ebGI/2kzhbHAXsbX
6ui6ifNvUw8/FcPkD8xLww7xTvlQJOySZFgZmxJq1rGc84xhA3yAesjeHDl9gj7PNpwfwbeAktgE
ovk9eorRTBxjf1cnmj9AJbrch9rnsiyrghapm8fQY5Iumn3Pe42XMdln7AiOhr+IXYJsfG9Pw/gg
C+uzkMlydpZOX53F31leVr/XrOxl5rwNnje+lJzzle3oB2kkOPHnwDrzJcIi7AZq35p5ueu7Xkez
47mXetAvqilercbW+8xevgqhQEQEgrqm0/K5Mzpr1yLHPyVLPXzwNz/ylhAY3XBitIyKt42/xNsZ
CNxuDgkYTBwn+MD2FWwc4mc62/thM+Evq/PUmNaD3XQg0VPz0DgxynlwHTatJBJtSbpzvRH09QDA
mOur2hs6d/epoC9jxwWRBMKkYBwEnKA81ntVCf+lnQk96lTlRUVuM9NzlR/pvE/OdI+Wo1241yw3
0880gYK4FMbP1DKY0WUTtStsot3Mivyrm/5yppEZ7GjXVzLD1bZqBws/bv8+Gau/WJXuXdZ3Xy3x
Gi9FUtdRvPY3vaB1v4PPSdXJsdOu9TpasONCXVrPFRfPDatpwc63ItZo8b+z2toZEKI2HtiP/RKL
5GwJ1P5dRlB7t9CYC1Sj4RHYASb4kOpMB8WRsQgXMTMBNDdp+gpS+UemX+rq9OGycR3jmiHS3jMv
rgmJJocEg5HY/v0JakHcSyJevRLIRhDm3TcRTAfUyMbRHaF0ELHHu2LaL00u7bOZF/WFJCbnbFnd
zh7c6TldJuPe0sPx9pvrDTED1qy7dkC4lAdLccNwa+f60v4rX9RfrWvhBebT3yednCgj/O8RSeyy
ydmKbf0qbe61ZpDRNMtbNyG8sMhn/QyHtyrFUO+NwYygsjOutumUl3nuVimReekw+v19aNXRN3qC
lvTjmIEaoeJkayGX6WKo+a5IrewNCJV/MZDPbf7JRuOsnBF/W6rDil7+nlwsTVnqLCfGVNlLUZ7b
tguidvb8KDGNl47kjlPVYVjKPbHcqyrHS04p1gFs2i4xvh98O8tBpI3Y3Irpruz1JS4ERLAufCks
AwGMlI99iexh8sLuniXKV+BaRsqqen2F6J+MaxOzwWrGfTa+YSrqrzQvgvtO++TTNoP73qbpERAJ
eTwxaFiGxvVuaToFR4C/1W4TRjzcW26OH5Ki6l1M0J3jsdpPcVN/rpPHb5k21c7JRm8/dzM7tJIB
Aq+muDqEdm4AdIaRMc766NbVLzq8D7qQ4mnM4ddgwc92dYevrA9cmAojNBLtdRFc7O4dHhe5W2W6
xfZk3Q9dpTZCNtNTPrs/zRqeDSX8+ITEvrw4bO23cWrJXaI6cq3b9ZXHbwnJ1Vy0i/RXvO4ojelE
djrmX+lsFVBZu/E37TAMZM/oPVGb6Z5+UYE8yJKPy7DO72NjZ4qlfzNghWFMl1zqoIK4i0qIa/Uw
xlR5dud29ovjM2XxJOB3YcCdGhFhn5JwisElr9xhTolyZAjUt+W/6dEwVbP88m4M2C0JTz43hN3s
wIaqk4s5c1vZLNiL5xYXp1TzhqQB/2yYhTp1AcTPeOyRiy3GuGzkCqNzUmdX+6r4AMpKi4V+faWJ
zqOZG/40uViYaVK+1GBNWrh2O2fwwgcpbH2soZZeZiXJprES2DyKearomWV5JFeoJmF4WxaXybeO
Xai5hsnkh5v4I084RvVt7MhG6q5kq+0LE8cJoIyhehSZ28PJI/MnJmis5mXfSLGwGDT6huSpznJr
z1Mv9jSwrOeyycxnTuB22uSayajjUPg5La5WpOJllbZ7Q3b5zlsGi3UljY9pbQ5Hrh/IonriCuxG
t5dacpVX7XxOEOAf2XHEkGtEAbOyaMF3qfbSBlN7oVa+Nzw0WbEe36a2uDZ5b5/Zm1SktArafFlq
X9hmcXXrPlPdZI9T7zYXMzeuRSpyAoULzRXOSa90vspNXpgp5Jji6JS6u1gyPuNdNh7hwFhgzziV
C7phHy1oiKzq33VykJBg7jUxUvcGQfZn7aaPt5vK3EJOW4qtqEmCrkX+CmvWfx1MbSEvDT8G2UKO
aT6G6TjROnnGTU0D2GvEEYdmt6+dfB8o+iS+ddKp4oSpSXy32wpOM1ud0l1RavUXaVzjJlPul+sR
ipTVa2h1WXo/zQbyj0qSl3wGl2trbDSJ/Mr6ITw0rleddKKnD40uKaumcFuWTnEmJqh7yV2+sIw/
TkGYdEBkXaLKRGkTLB9XL7wbNKVATl5QwsBm+an7tdy1v2DgJig14vg0LuEUSZnjOmefo7A5kx2p
2m+NrBicR4XEzhcXEiQWjB+8E9kMcBrjCdRc9BQMmPzpgz0LQsq4fe4dkEJ1kj9RQ1S7sWrDvadA
SLk0MNbeQXK9HeRk87iVBdwfVF7raP/1dshp7c6ixftXTh8jsSKHJkuyo4QGmCQeFtDRIC8s7Ytr
F3M5dioUMBZw1RM5tmaUx8QSENtRf9GpetR2/MNwjRO1+MDWiqUg6ylfgz4Ax/IlZpa7rE9Wzleg
Dh3jHAQphYFsayiOkGfB/jD2edXEh9yyiofG2HCVsu7jGk6+ZzjU6rJ8NcJcXUy6tVmCdFtT0ITk
B0Sy78ZtAIriIgxgPTIx0ZDDnjlrRHuVtqzr3FFm4lht2JsQ2YrI1uU7Sd02jcUTiCp9zYbwLvGm
lJJSITIrGTgbiFp8YiQ+dN2UkUnjO+w40fLBjpxcsrsGurSniRk+B8ARwiL56kBuvvfEw0YF2xE0
oip+X0hpOrxT5Fe4W4rqAYHJfvDFeJceLVMlD0na5G9uKneDZY7XRqzTwLKzHtrE8c9NUP2w2tR6
QMdyAbDanG0cjG8+8OVqajIGMk2yl/MEPTMgfHCaI50R1SDiVzzk46tYcsqQ/C/mWPpqADp6ogIm
cTUO490UG7QXSqUw+2QNGdsMXs1utNFm9YwgTO0Tx+TLU67mdsPiUZy0Dls2GBy8jjAVbU8XnEEl
ZL42O7EHQhU9TbTPFCAafzTd11Trh6Ryyu+QLBzEXwhS2uSltpdiO/S5+qzqhAGO7/62GbN7VViz
EXXZxbvhsamCLAJlZl1pU5nXklHLFTmejsbWwK7e7CvaUp/+gLC20am8qCT+0PSET0zwaPdRvtNz
fpQtNqbGLl9jLfonG8Qg4G2m9OxDS7M1v4EOorczmBn3lom4janp2QVpiRy7tN9NmCoHORu0/3NX
vAsPucA0+8XLWFq06oPuL7kUb36NTGdYIz39qasPDLWdA3291hLxXWcNwUvp19c0L/c0rdxoUjTJ
5nY+SZeVbkPTg92bmdgHQVfnYRrMhJqg+/DIani43ZSmWKwr4G8nt1b0DLlqFhLoHZfVfKtronYG
ZJZ35Kj9cmhpbVVvfJTNQq5P34yPktzxR8sFLRtiAWRy0yMiYpqcEXZ0LCazeKfiu8eqRHKG7LHZ
hSYkIISXJ6bvNp0PyG6ZaB7wFT/pQABRxq71rOln4Gg03vxeH5bOdQ5Y07KDTUQZjm95QeBcP3su
J1NlqJ0wHHL1woKhyExzsqKpegqsFGJerMTOKNSbWApOvqV8bHCm7B0nZI0NrDdPyuaUJMRwjdaK
3plJDc97xIitjPdqRTrfUPC3gyQyIsor4lxZp+rvsjS8y+1gkLO+lfgCabkAQEKOTRtBNS+I/a0n
v1f5yZQFXJuk8AigoA5FACHZtU+B8wT1J/Va/ZSth6bcNAZOasNvwC4yVd1ZhFmOZv5pAYXZzrM1
7L15sSLNboVWNzndzPMyNDfEsdtlVp2YRVv7ImhI8p5q8UD4arHF7adPg0HbcB6N8djNk79v6aRi
4KkCwIVpcLBk89J7fnChpR1cwiTNdl22NERzqnKz5J26k0a1vHTZq7Ouu4klg+NQju0r0hAK+U6L
raGBIgLXfHDmdMF5PtWRWyDW8IKuBCKfRmG9qmCqb9hSyXUebmLQuX8YJSdmbL7ZpDxf4xzpVd4I
42xYyTPeav9+Ur33OmvOd4lR7E9dDWJvAU3FKraggdPtV9gMy+e0AuXc2M4Ot18RiNx5akEjTotg
A0QvjcRkOQ+1PTfISxei4Nz6h91p+3Ec/xpHq39cugQrg0IN1NOCvVJLQl3xAe6MBHNGRdjsAtQl
xKDHH5kzDYd8NM2zkP0jJxqTfGEOO2zjA+2K2D8SKekTqVavsPAlGoeGyNBhHWBLEt2m22G6p+sD
bIjRqgL44QNojvvIy4V5X45S79qxei/FSAZyFdifXrOcysX2nhoP44BSZ0X8219OkqAr7rPpGTrc
HbuD8DRKE7ktkPg3xoHhvVzl5IHdRm7L3jpwQue5ikOU2vT0cjuNStpRLSgTP87QQto1JLl5YsYv
yF5qVkKlJEY5G+HFJelwtmioRH4/bGxHhM/opvHj56lzuv2K2GvY+VhzH4lbupvqCs3a0EJ6DThX
bMO8omZWezql3hbnvXlV5mBeCzBemzLjkmhBVXyZ+s/SEPJZ+F33otgik+j2WXmm+SY93orEqP7+
6XabMQSAekrS+LSBfBLT1YtdhFfaKMPnMtPiqucBYRN5X0CxQm+TKJYMCw0SZtSeEWIyf9EYfSF1
ZXqB/DrSRs8xAHgIlvuxbB9csuEIK17s7dIN7psTINaclad/8JIYjMlMffc6eGsTGEWc6mRjLPQX
Tf3YL9hPGLNQtuvYW6DTT8HP1SUrMh+FdpoU58JE82RWiHfoxpG03qGdFrDq/LSY7m0Ts1kqu9U5
oIozJts2EgRARvmhsJ3xLiuGCtZPH39rN0MbX3s/hswl4kh7f40+nV8LMMVVCQRY4CqMZ1rIcBoX
QBYIFz8ShpOXauEhRqrxs6eRJ6jQSJ5YP5Hb59j4CuRG9CgZFYCMTF9uB5JAsd8soR+JkVDrBV7C
bqx9CQGHg+wZcDSp/X3r4KboLC0jSaDG9b8FS+S5SR5Jb7NOuTH1p4z+K/P0IdjHHmNm2zD2ikkb
8moio3zZZKjZrRKmMn6vJi4Z6g56YJ6VA5mwHBrb2tdHMzPoPzmGe/SYfZ3gBjbbvGWM16QhJRCT
yVPwEw9a+KRpcG27IiiPjAO6PUuavSUNyr5Y9sVd28ONM4o/UST/H67/P8D1Qxdz4P8A12/z74oe
1X+iFgBP8zf/m64f/stzXHyaInRCgWziH7p+6PyLNJeQ1prDGCsgiOj/oBZs71+uGawkdUJ+XKjz
/FX3N13fhsJgce9ghdEHAUbj/we6vsA4+n+bHS2LhzNJnvUtljps1//l125kA4Nd9M6Zy1uwtaH+
7JKyu6TSfS8cX557IZM9ARy/ANf63dYjuenshS1iPiI1esawJ1iRLwEZuV1YpBTgLGAKG9V6sryF
ln1VrP1ne+mnvbClhzyp2AVk8pgzOSqiHHZZHK67Qf8jmbPpGBq4YvA+U6MFkaZ/NLv+coVsSLKR
UbIdLazZPQiGQXtJQG2dWz+htMeZ2d2ZlRy22BvpA/sZ+SyWTV9P+f+m+vBeOhDBI15d0WfpA5i0
E2JLXG0I9bYEn2Agnkz3WJJ1xscybT2TkEV/Th+dKhQsbPBfyi+cXulbXS/eJWiCmSDGEaQK6vEy
UMtjJrEyAh01d91T6o36jn0yLHBSiXk38vCkimheoewS69Lj4hpbiUloq0Q2PbjqIWTge9AZjqDQ
LK2tcCDwOmU8bXEJ/K5c/3fs28WRRJof4cyAtRyr6jIul3lZXELkKnOLZDDe3Fso/84KhUYYw+Vt
6YrCdPFExuUkm9/HUrywybN3VZl+hEuT4X1azbilUfGx6pa5/r8J4HnQbfzIJAxknZmbR2cAwS4H
LnFtWZ7yXjoXiFsbBLnhg88QjQtJDT1I1JvBsT5ixJNwlkwonnl8iBN5II0SP6k7HMrGUAcnHAiF
G92rawWHoEmOuIOiQYGfq1eBB61c6EktEwYrD8qNWbFxpHE6bxM3fK0xPm+atm2PZD+AWK2z0zJW
X7jQnlXXnn3q6jbowWWWIWAnwyc/SIPXXdj8krHa3YukicKMRE3PS4vdYlZfjXEKmzp567IjTvId
7rhfGYGe9BKetd5UAZ053JsQ293pKwUCRja3RQAvA+WSscFIT3/2apopXvDDBBt1KFo8Ujq0/jIa
+YZIE7fha1sEKvKLktdl+d/OlH2SsSi3aM4m5rvq2x/w2CQjm+M4QMQhDcM/4Ra70s7LoZrG8QUr
U14jphU5Y0tfI3KbGufTrOXvBa/QTpAgwJDYOYwGYUnOtiyKmnRfPWywdeNXLZPvQcDJy+NHIyNb
LywRdNviJErvOAu9ox8O56lLYN+Ww8k2frtLaj53k/trkIVzpBd3yqruL5i44w7+ccobKp66MXgp
CLLZv6ssqClaCITrAy8lVnzcTr332OY2sqat1VGZsP+vQEhnYB9G8hAypXZx+itnnLqhM8/6UQN+
EvaXk7kEssYjLVcmglZNPqaVQ0Z01wAuKGUj9BJvREG7DN6R+vE9Je8RCzqWJU7oVBTvtel80rPA
TaXJYQIlXEO5NvcjJSSvSTHBZqv/nHHGEYZ050pxH7c+kdQuQYFVuHKEh36HRrg9itzG/Gyc8eU8
OUa4d5JxS5pAdmLu34PMs5jjt3LV8P8SAxPQuaQW83Wwnwv5mhhEKSdivCZhpjYlJdoODcm0sQay
fcdq/DcUcOakRfPp/i/2zmM5cmXLsv9Sc5hBi0FPIhCaZComk+QElhJaOgAH8PW93PneY9a1qkHP
ewILLQGH+zl7r412HILcwTFAX4SG+yogKTy4w3BJXnp/kdluYQblFkQCg/A65wtUJ2v0/uBjw79Y
LQjaPocdC4Iy6Y0vrn0N7OBX1QAIq4vCPeR1xaEzYrVLXUyEaV/uI3O+kH4OZ2PA7xqlzPwcePVu
x27uojhhguvt8y14kc36meIEs3Fmy5cO52gBEvq+CNF51P1AP4Yd1JmX+9QeCSjoIvx+W0sASNYi
Nd7QkvszdCub5iN9p+VVAm6P0T2QNxD8cPN7oD2/Sk+m+7Rk8Rh0TdyKqj4OGTQ0/jUU5dURFM4H
8MjVkXZmg+JEDHGdQBIJVQCEMBEyNMiYVOWbHkGOU4+cbkywe0rvybmswJdXv9qF8N5UtoRqhoik
fWywmJFQZdjhvq+Ced9NMyvDKLxNMv1sj60RixKLEqCSPabvuQO1YCLUdvKcuHSsw2lnMamtu3G3
+qI6LUhUVoiSdSLusxB65MbUNA4rUDcLOc70CFBkYrhnh84IE81oKlYyS49jXz8l1Lw5mS37MRM5
RSbpoOr0fSqRhR23Oe+ALvRo17bxfbEq+7w0LadYMzQP0dh8mJfuJc+DUJEYH5a+7Q+LWJ7huuFO
np6NsRF7CJNYlxo8zFDA8ddiE/Ss0kdzSrUsdW8MBgzKcEz3uS0J9gW0K2hT78itYi1McisF0nkA
elg53lPYpk+9D6uxnynqFySUxZaH+qvAKk3VJ/R35fRAQIVzkrBuYomWemen5XfyPb4W7QDzMDwL
INXY/XJ05CUdekmscDGd7ZDfZ2zo6/jzOaSAu3OX/kODx+zgRdfUEX2Mj/3ebw3OiH5+TUIH2Tqb
sstZH8JsWazoafazr3kUHlMEVrkfnUzXoWnczXdDgR/YmlL+WZDEO9uBF5Ux7AYJZ1WYO7wr9lzO
QPNB9k84TUl+UwW/buOBHcv2/VzicE1skinXL2Vjf/BHPqPBQEKuVW6c8xlQmkH+oQ/RvCqT9dNa
+69pT6lqWOQFi0V0I3U1xhOGrtZEqTFwILeYP/EeZQg9/Lt8rcc74ZEFY7JubpI8lnn/HahzXdi3
Jgkoh3fun8ihKYzvmLwF8TXrh2uXtoy5lLcXiT1qyiMiAo3sg73N1T0hcE3Kwectzj3SvzMSXB/v
n0Nblx80nyI49tSDx281Ml10Mi0rKkmAKmLrZKEHaWHbPBjB+tH7MK3seKXVv/omtHIDmYWFTZya
ZSPx2XbEm9c0ZqYSRgA7nEymgbHF/TGoHlhlTs+z0Yr9WnUn8IZ+vD0H5viKAb6+MwELtszeblW9
kuhK3+LmldGrVfS4SG3g0JwaHwvDiPaBOmtPadJfQtOMrgU/YJAgNgxSgd2xFs9AX8wTYfP3AR54
HvlIakF2NOvfdl9SQFg9AiHEJZHVdxedVCyUirwpKTcYAYOVQGh0DsztQkXhEyHOy96rmAnm7vpt
RY2LNWxcMML11F56Yewac8FO1MDcTUf7UgwGu8dkJXQWyalADJbuox5JJXF3h2LM0B20ySUMNsAD
GMT2aBGjC7PAaTeHl8XhXy/hJsVgdrLdXDtxNOfTXSe2PKaJX8dDViK3SKLzBLJkXzvdvLMc6BQl
VS9aIUdClh84Ly2HAJcQugx/ZI9kBwUj+83G+r1Nj/MyR3tcCdQnAvB/RXCE64UyK7WfvaDvIF5h
UVDqHT3nKg3ST2XIT11QQ1gStOFFF9MisbxqOtehf9fB8LhIYmp3q2oMbRkzi4FUXcsiNqHwnByO
VenGSXcwkuxDJAHt41TkI/Xm563qziPNmCxHH+FtFuoCgRGGP2EQ42WynG8oQVZCF7oOXkZCf87x
mUrIIDbmPoglbhgaKgRMA+CNff7MfU1P+7A6FCEAsEE2fKbbzZFdFCNr8mG+D8j8ser+x4RsJx6a
9Ee+TQd7BjhvFZA5l7Lh7FYt8PLTiLqkF+xre/5jiTTYIc1rDwEtXOz3MERJYVbTNpfpJlPNxF1e
5lY6D/IP1bXva+ZjfXbua6g5wDuolGeT80xH4jyVo0vfm+gcyk8MbgA8+zy89m20V4GcQ9EdBUWH
i21JUgWmibzsbPsc9AuYx3qgUBy0mFeXx3LupnjpeuJiRrc5DEvosOroo/1gIvn1g/KzaBnePaP4
sgUzyJKRskVEU+eIG+d7jge3YbKizoZkokf7XItvfSDazSX4FQYpIvjJ2sG55DgheDeU5sWv5ltb
/9qyCEfD3BH8G4Y3Vq7m4yovHgFBxAsOR4grP5krvTLTa9BvsuiBwUaYGt05k/rsOonDuOCrJmoe
8Wea0Ltv6ZobHhmGqEVnf26P7NZJTVaDybIlDvL1Ll3NS2FN/v0ELGUvZfJz82V7XDnnTEHjHBoE
4XshKH6FRmwlEC6cY5nNwRH+fr1fM8qQ+KM/uC5Eg40i4+ABvyhb41ZyAF4Gx/6QEQGwT4vxW5iB
1S7n4rUWkpRrA9kNIGvEpP6887yGhO1J3tCmaAnZvZFF02UJRnaPUL6YE8I5Z9jOQ+f8qWCtzT1D
qW/dh1nFEpGISxV4dahAzKXiaCK6I4JT3FEpYxkzOPBgbf+CoPMuoTdslCTXhL3zlAYwVfpJtie/
grXAOXRjFbYL5ptvf5hT5hIplnCnWXxYMWZ+AE4bp57xk4gbGsI49MXsYh2ou0PLjnx0kyQeDHEq
c+NHIS1iDjx00wlJ4TvPYU7CYsc6TEFGO4+OinsYWcyPa3YNq9bdib6fESSzi9lWBm2bidi+xEoR
ClXjb0pCvPEe7Dmd/gnD4CETWAJVv6ItOzAOa/SSu/Y3ZLzjFxzsn02aMzHGONoQ7r5I6c3xz5V5
Io8pS/YGT7Xdf3Y7VvMRekUG/sSP025FdNR9t0o72/t5GR19wSyr2BryriZ3DxjmMQrmO4xrwxmv
KY3PDID4sB7R3biT+VgUDvI3Elx76GHI6TO6ojk5KPVG9lvYP60rgu4VS8chzb0fhvC+dkXB324/
R15NmF+BHUlNoxwr9jLc8RIDNSLWdj32JVV2CuplCVNgEsQvZfR3HJr1+7l9GQUkxzY35yNmVJln
7a1lKMhBbZywxX4hX4XSpNs9El2jmBmHHG0zU4SPJpLTeN6IHZ/KeEFZe6B9nkHS/dmk2beCnsgd
Gr37DSXdjvPlYv2JjOEVFe81HM2jO2w9iSsyBwUjD7TbbVBlE3RxJLmGxzEMMJ1zSGntJhsMPylv
SnOeXFLxsSlf5bhWdzYwtv0mi4fAlL+m5o8tI6xXAIN3JiAl8Gjz3pNYMhcyTxcfq/yWyDnexuDY
gIYk5ruYkcE9BL5MPiVICrJgUb4DZ9hBdNgZU3hv5ijW3MI4UCDnCA3DzxVOzTMRWPt6ZFUZ9ibL
03WS53Xyge2Md6Pr4ZueqFGJDOVsaD7STghQ1m3famrFRpns64LBpUX3XtajfR6Z8fgFdvBZGpxH
U+DMQ9g94B8uOaGybnKq5t7yDPc0hkR0DYv51M3R18HhSPPHJ9Sq29Hx7Z+yTbmBIu7q9ohxmDlM
lIBp3S0Hjx5f3dXIMBiicvgY5jxxbNZgH4mi3zVw5uZ9UaVfKvLKWIut9yhGmDB1q2R3Mm2Uefkz
PRLx2cooWxeN/L55ABWK7hI4zrPvLPv7MRq/5Fv2uJHLzj/KAJa73X6cU+xpOHEgWKiLelPUv8op
bC9GPhZnIFCHTrll9MbyQ9ynkXvS17Q/oQe0dwrd5KMNzG6tA/OSZE10tSvy8ZIJJCYCEw6S6SJq
GFmJMjB5a0gWm74oq/A0Uns7aTnVUE5nvZgMSeA9VumCr98X86dMQt/p5Z/GAauSWfCcUjv7KAL7
acK5HnfhrMJqmTrMGFBGRmSc3h/9zJt+SGy0OHggIAuvIS058vfm5CNVqfCvOsR28MkWBqa+4vdM
h59EvFx8gxAstEWMaBZ+YQaIg1WDzLHs8oM6XHdZVAKj/mIGmbszTfnRSQI4f8TosZ6dYkQxF3Oc
KAJZOUs680xHbf2cGO3C5OQwm9WIzrv/yVBE58Dx792wvtJeePWlfGhTQ8YtwAlYLg92cBty96t0
wvK05WjaQdYQ1MWu3YWI5iN725vmK+p/ky8xo/6rQrFbQ/tzRVBrPAbdC6eHm2WOV9g8goYSKOeQ
tnUCShJ5R+mehs6KYnzfD+Xov0Sd/dxBveq7TlANmn8i8+93ED7ytjb3rm9Np6JXLPgZpphTMaxs
XYJOJC7Zac2PUzTcWystyIAWFfVZFJ6N1e26XjwEq+mcvar5shkHpmSfZg/CUTuOBmXW+blG+hI4
CUrVui6vUk6XKi9gBznHAWnimy8u7LfklFYlYgcciI59t64GVIDZ7SCaYHheJvDt+Ka6q/2fjdM0
HQh+HqJvw48l9oazNHuEcO1VLvV8sEPQesqLR/bPB8GupKTfNr6W+quowx/5TNWkF5WIt6rBk62O
EF8ZZF0ztBlkxD6sJv9KVKZzhblE7te1icjQq2QYIwZ8dgiDuSI+guXOHLID9bqtsXDRx+hPbiyb
POUba78tsDYKIXzUkS5gxaIoIyU9dQikLF9bd/s0FEz5Qy/srnpTl1gHdu/XLf4os/Czy/tBvOKA
rd4+cmGfXcrpl5aV0Yj79Yhvc7AX/IVRSeDavPjBcUiG+1TYBYwwVcxhtdlfxvCbPhidgIqWDQze
Vd9dvwVBff9+dfXeDsqcC7lrOB4Aad0qo6lP+ht7wdSoEZLfQV9vMkg4gb1+9pzpRzQr0RXlEyn4
d71pOCVZn9eca0kLXDZXpZQ4hPBIPhGLsVRe3Wi8yLwcT1Bt+JDqk+pRRF9tB2fDE8C6aVB/lP7o
dPufe85WnGKwh0X2tJ/82T3TbxnPTdIewoDhN5sQjsId+jSKxD0unrJ4L7XyBi8qINKIcM/0TfSZ
TgWuMYQUWdfOJ+ZgjAl1FCHzLjbKUvhf13oxTo4vUAGTJn4zVU/bGiZWZEsmD9rxZ6ZjjbeBFMl6
g+fCiR6jp36fLR1Yy1T4xScL13Zg4LBS7sQW6/QZNZZv7ikuosdQMww9/pbKRxY1AkSK/gvJGiSF
idmoig5KIDa9hQjpq3qPM3Pjz2Yu9WFtsKxQWaHAHJrV+e1Q0ceL2tj+yoDZBVjRlSFt6sK8Inwc
g1rEk3chSX9vPs42dxIES5CJi4m+OegsHNaXbgWTvXTe7zolXaOuvIeQSsERNTCeSbVxSEo6eCOH
vLZUOl0fss9jKdsXKEo49Qoa6hWjDTKBXDBVZ3EFZqtKCPIt8hsxgV1sjax69MGoN53an/WlLDcG
pSSE6Y0qGCcZHsj0P5bITe0aPyf0tzWkida5pt3iXCf/qwkv46L/B7sKgQSof36jmhPaxk9j9lgK
+vmPXpJKxlJvuxPuSNxfWgyn1Ny+LrYXxF5eQ1YKnXtTbfo8O06GvR5R/jwBZnDugfv/6z5LadUL
n8CnpfXu0G7ioDXMQ9ixYKqpSGCOptJVEfmlH0DApLjZPsIxdZ8FEFX4yR/pjowZvXFyB7mezHIe
d+TBzbAdUTCfiOMddkPX1A8zjMC5isRZUA215gGsm5F42X3vUYPwlik6SEIr7hD8x1SvvlBboII7
MEmy1Yc2B3pcnQGDhjgs+z5TCY7GzFXD3X5E68Tp0ZnuxsC9IZk+l1t9P0UV5QugWffJ+qedrIxA
FUENiYIbUSZreckRroWpbx6LkdWzlKsLxFjY1j1Dpn0/D1MQA/hAtVhWd1mJxGPqDdIZ5uqIeBCb
HhiQnoxaMRVUOdv6FiYNXsdpSPq4W7xPZiRIYVjqV0IIkPGb1TM+H1B3HTuDJcOf+VB/rBV/bBVz
cZp65thQQMJuO2R+jsnQ7gBzQkax186LfUsgv+1JPwXFMuR703bq2/smAG67c8LNihuSZ+bAP2Zh
9InCrQmZa+0rxM7gDadtZA6SzvtJqTzxMgC7tG1Yf4bNVIhLbmEfDHwTZwgA9c3ZwuptA8iCIpDH
5GwKfiOCy+PMqw95hOS/xRYI4QNGsb7Uq6v60vsdmejs65I09r6kY0r0Lw8xM5fZX+fVSJ///QL6
VfSDXSt/EtTXj71p+NfZtf2r3RaCBE91EQqucUaSHINnlNfB3Otb3zeDxKairzaDii3yavias8MU
bQmuzQiEJdzUmYQ6+TVNzPC6mDZgt9o8D8kaV8wIV8HOKXs4DvMw/qC44vICVrmv5SmSSXbrVo6Y
qHMOnAr4XxgeU8e4mpw4Lx2jqlSwi9pwCRutpL/HliVvFi5xzAJLLPDR7y1cra7NuDYaZXtEnRyh
fbR+epnJ4S2+5WP1m+rKXqlZnLbn8AIBNLXiMS9Z45Zh9E2WYbJHEQTDwTlTbp0emiT7VSmFM/wc
fHUSWEs6HGyFsFI1zKtTVq+Wkh9K6hhU0mZ/IG7Arn4iwugPDj8ZwOOfUUDPOxwP0eI8FtGzu1IY
zyFl7kd3/cop2yaIA0nZKql0tWRwhTS+QgxSu2FknV3jSGyBpmb5YwaBAP5g6BGdEgIjrb9VoiC+
AFNi4wDJnRjxPAh2QkAuQRbeQF74GIrsmgCYp8OWPc71KwDskHHtg7NiZg1NJNO2YcZdnZAhqg72
FphkdWAc7C4WDrYdcPXLuGV7q8AaPwRN94BCBwugz1GfzNfQrsabKsuqWb9DZCHML5pfwdlH9+6s
rhfbEHHpqYw/ODNI4gg+VAZUHANVfLucZJE99ys9tqh6HGmcsmNxxPg7tGCPQ4D1LMkBH24tewAj
5SlSOmeWDmjECFnbeLGZ6iJaJ34j7OSia6kYYzMfDqZwbwGDYurtPNtrdlu3PiDIprH/iEVsQONJ
WDgDIEdwchhY4GJ0JIbb3ExcLsnLCJCxgDHd9vVlAezV1fn3jk5AUGcYUvqHqqWbY3w0bJxV9En8
qPrUJzFgH4DhSfMA431n5cElW6Jfc9A8kBBPS2HOvyPcOKgw386ZOaN9SkJowRjODlHbYKRHnWOA
ejDWdFdn7V5OMdWIeArnk0XJry2MnRsRhejadxQCiWUKzXuZzKdJMv10TMA09R3lc9deHqo/hj2f
c8G/6g0/l267DxtEuDK9CTt9Gnzri+XfAVz4NTgPED0phNksSCXFNRrIl36Jittq+Evs+Q4Okdmx
bhztFoLJf2+wkti3NWQsrbPiFfFSs1sDpmyluxEEZ9ffbC9pd2QjYO+JIKoDeNjhe5E7eg49x/hk
nkJRfJr6MxxowSkZfoGpECz+EEk1OeO6EMEGq5lZt7QxapQLjIuCCuMk3Z41HCOvTEvnJWPasasU
uYLlXOyodSa1Cv7MkWrpdVAbO5OUpbq14OgUQA/T4GEyoI44oDFw6ipsCuvY3G9CCgpMDvQmCIJP
WLmA5I+Ujne5msytodOhrFp++JtZ7CucJXushO0VMPw5TIIVX0mi5ATtrnIT5t/6zuUDjs3qSsW1
AxLPBlsWM7TanEcMzBSYcK8gPQG0WRQcK01mrzs825wOG47h0hqWK34T/ngadDtUDoQDbdjoFR5h
zjwJjmnLIXkskP11gkOqeC81S56r+eqo+fa4GV/Chm/SGOqUpx801DQMMux8mWI9CBUDyWJNgKpR
F5eiSy7LcLDwPR9EmH6z5cjXqfOB2aKnvvHyNnukGeROqDKMKnCwRKdM9uypphSvZqhkDvacNVrW
M+/XG8sjoCAdSW6QdHvf375QH4TGHp1upZFlB6hLN9z7feLvIgMqhb5NX9IbcAd3UIfRuJVYQJiq
BJglskNSbS+OS7IyrfQnb7byG+cCixIcRaa2CWjStcSNN9P0bIJ0wg+nmoVMf/3JJPFebdIAtO+a
ezSBFJVDbyDPXP3UWE6NAkXojZcFhzAxivOov6HY2iaGSrBSCQCyP6bENAD4QvDeOV8rg2HxsFSk
sCOxHeJuUM7QaYanqJgprL1YbuR+qqzktvqdubESPur8MfqiJWj/X6f3v+v0bMd00Mj970K9h9/z
91/f/5bp/espf0UimY7jg1xwAxZjSownf4vx//wXUzciZZoWD9L/+S+VgYSHwadd79Fl1DEe/xbm
edzl+dwaujZTXMv/fxHmWWgE/7swz/RJKAl8Oo2OE/l24KkEk7+CHrIRSXZDR+E+ozhboMo4BIND
7yZqZ9LCgcLl8Jn2RW3uuuz7NG1MN8rMuxt6xQS2h69Jq9LbvXQ5+kZyajDNHVDKdAbV79GnYjEO
Pdo0exDsxMt3K5shmUhxmCaBxgnp7maK9jIb27marAb6d/CVEWU9REVi7iOr+Uhum3eyMKmWqbif
WXPaLeuobYAFQkWzoLi2XYWTgUArxi+MUv3d4LmPoZNap35K4FQPULdNOQeKHE7NDeeU1eFlAXQk
cMENj1QZnobKbL85EWlvzfIQhYm4RBPrLGeWy940ivYauv2HLMASvaIsOXip9TMwovSQJKCycxlY
yNhJdDOn+qMR1uBtEDFRSEDr4dO5MIvqEwYFQlvrIW5s89sUqMbFdou86twmaffStuJjbq73GyNz
jOidmU8DAY0xbQeOXbFqt0+lfEGhNO3YJcSB1QrLos36HKUwpfUz/HQEUONH5HqGTR4H3oRxErXb
PhA0lMbFr/ZDATYrKT96W94RJluLg4MjJj9ZFLSObe/yY3d/psm6Dq1J7NqI5C4FHbHBLSTL4Zdv
UFcUanKbOf6NFWHyAMsOTv22Cu+DNCFYNKAHesCbPWL42I3kH8BvLwvwn7ORpIe0yIM4opefT0sA
tSvPYtjP2Q6ek7hs1FXo4lH3amCvBEGJ+q9FaSlt2i7uBFwP59POHY+NQKQ2hqQiTTWmuCCltjRi
+y828A0ziYXdgAKLpRicuyG696tV9d5LbKEpdY95viYfU0Ufrcp5wLDBKgQ7yKNawlYWy8+2JqdJ
zhwHKESgZjdlFwd2VX3sehPEcjveBV9Cu0zPqVCMhemPN8zJfW+1P5rcLU/CbOjBFFSTqzCT16RD
Nu6S2EsHz+XnSW6bGVH+kCtGwJSp/jw7Dw5VQgR02EdRALSbdL6VXXhkdnHOB496JmLuCrbcrXAK
bDqJu8UWIV+grpG+olRDA+Cw244mZrPafLCzRZwyYdeHxFrm+0EJJ6mtIIu3B0CE5RL7vVOdTYc2
tgSHkYgh/MinPkPV4ZiXlUe0SkrYRNl8a3PcDWHb4tZ3Hp0qm176qYEE0Hw1TWOO27nyzlG+UPxc
bgtYjNtgGd0FOVFwlBTOCYOU2xN2Ibp/6WB8NxwwuJJef8UK/NBZjCEhHFzLIDDQdSAD55M8JShh
jmHO1A+sEk3usEUSoCjAyG1PpBE65JqHd5lr12c1XDU9UgWK/elmvJiVdT+a4fS7n5jCB2Zyt4Ut
jpOi8nYZDNybAHe8X+GnxqYxtqQch3QVkvbF9jo0bj2dIuooVNhESXEsHJ0dVS433oCgfFCeabhG
9E7zzq3unaqUAGRo96aDmGMPI8XBE8KOs7ml4uFndpwMTXAwkETsTMuzTsOM1qeokaIFSfI0jm7x
OBEVC38PXwdYzX1JfAVpB8ZJpGKDt0bJzuGXsNcVZSzBtm1R32WV579tqqLAnZ9cROByuPGXGxQi
dpbE2hc5y2/qkN4X1Gouyp7xQF9zvk2kOXreCB/R9F9Xo3NJmahvjP1A892E9YIV0d9Wk2e9cdSl
KRNMo9+v60uNo6Ot1YT77f5VTbMTdV3f/3717ZH6xkBPyPVdf13Udy30C49isYAt8RL6Ifr2f7zi
5DBzdkr7K3CRkIrdZFHPI3uSqWTWwTN7u2i0XNTX9SX9IL15f04ZqJq2vjsU6O1273e9P+f9Nv1s
fUdQVS4CHA/oR1BBdNc3/s+fwNCfSz/g7e30q/x18e1p+l3eLjosljjcK+b+fIN/vrS+rl/jf/yu
by/xj++pn7MMCbSpAMnd++u+P04M85fVgy/217fQT3v7gvqB72/9/pv88+H6gX99O/2cvz7p+zu+
PfOvl9cviryKUuX7J+y62Y49Qcd+sA1+af18vaE1IkzoUP/5w/WT9F3vH7SLKPdUHt0Ca3lJvZna
mXrC26MWFwlhMu/qEdiQX44N8jk7AZjSNhYSVvB2YZZPR+hGn2rDQla9sk4pCJvb9kujytz61ve7
xsGuTjAIqCvx6Pfb9SVPPVm/wvu9b68iiClkhfr+inQ2dkUHqHCBz36T5qFQJE7ybqCc6otGzzro
7fqao3rMCGaK/7qxScr5Urbf3h6i79DPS7LVOi6m/JCUecQ4gFn/mtZRa2HW3Rj6YZJWYQQVnhbM
Kqr+qi8NLq0kZ3IEILaqiG06kO32kEfJQjIjx7s+RDs9FHSkCo0UKServQ1o/jl38J8xB24uoYjQ
zsy/A/GbkdyFtbq+VgQl0SpV6/xNbVbVqdEbLJksjv+Hq++P00/j34CaiZyaBsR0XpaOgr8ILi7t
0txcfugW0jCwWt5FW8bS0pEvSe1/YTmfxDm9l917L0D3qvTVfhlpYY7NeZXUxoEA6c4dKZ6qrlnA
SV9QJOgek94I1W2CdJDilKjnlP5Zyg9D6yLS4Ed1SV/txs06zapXvvjZTW8kXo09RhQU07NltCiz
QtV4RjTM1C2MXdVd0JtgoxQrk+BMZO6/Gg666zDRpOksTwJQ6tp2FyVOfvIX9PBS5LfV2SgDGlS3
FpjMfgUdo1rKneFtzQUPL5auRkEjJx+P5rwx2aThN8RECzhXXPXO1UgNJEmyMGPN/CwGu2YGbQ3o
V/sXq/PvCX/uOZ3xVxXL59py10uGqtU+OCVsQLSpyV5mfnIxSe1VvtvIyCzq0LfApTAUWAhO3sil
qlmkL0GTjgcHj/hbo8uecc9hwUctyD6lG0QUm/91KfIzJlmtdz+r2pf+D9iz+/GcTn2FQYViuv79
dddIjvCfSEPS3Vzd+g00gTGpnDP6SnnSDSvdwHrrIUtVjdDXkVEwNWCaNykOpO73eH0S1jixqbXn
SlM4ql5fVC/1X5t0zcJV+ZsepNFYR3jQSHF16/FN0GDa60xqJoEzqk+qm1F/tYz/+20rdcA4W0Aq
oi4G8IdrlDnjUTALpF/6n6b1X9f9IMMXQymfZFA1uPwDE6m1GG89ug59Xr1JaANqx9JfT+9w/2w4
hsnFzdBr6Nal/sL60vtG3zaWhn2gBfusO62aPcv6kbboaFOIegfS0uCed/OILFh/ab0L6Uvvm/f+
MWcTpqsF1mHVntOc0vce3ftVHLEvMk0rIhLMj2MuPRq8qgn+dtFxQWnPIcLjNcc0bA9GT4mHcp3e
/ONqK6A4OWlyGknhYDCj4ve+WRUQV19N7bA/sVtcQ+kseCKk/Xs01+HQKG6n3iCb7sARKRRa3ydn
1wV+QqAj+alo5f7DP9a9Yv1L6tver45VcxX2gBLGc/3T5PmwCAm0ghlio5cNhps/+fZu6WhxFhKw
HkhEBcnknKe/kMshDaBBkGdJ/FCjmbZWChLLNkjEqlQdEOv/sXApX5v2B+qNVA1pTF3z1bV322qT
ekeP4LY4xV2aF48SxDhgq646WAMRUPrDYgyB0JmoAT1UTSnV2X47FOgCzA3yymoTyvWTprcpQNUC
dOys947RqcsjuoNH3XzXf/xbG16NJ/pqgEX/6n5plgbYfpKa8aLWRm6FOaF1rtHQeLdAbYCPoG+l
QOe11ChHfVaLZH7FbNcooDXSz/Ccm9lxzqanSUGvU4W/7gFX7Po5o9hvWx7+WzDZmwJmI3UFCyO6
T31pDHv4ctjnNGBbobZx5UzxoPDbBuCd3Ry0BKRtNjp2Mz8DHro4hT2xIJDRvlTD96g44m5iohPQ
1y00kHBTOdVGCgTeKCS4a4W9ClsUbyVrXawObIeV6mQ8OQj/GujiVa3U5yL6GBYDx9IwPEr/5LDs
hWyjXt1tuRkzQIhtiveVGx7dXsGKAiTaqAlrKOc0wpnp+G1cKwD6oM7zQiI2yRQePYeT3mliur5N
3wt7iKw2MT5mE2PNtqVfUbEldGNB9Ar3x+YCd6Fja92wwQcK1L4oZDvc968ebVray02ym6qx2Jnl
hm9YfTC4IeI0lfZdG7WK/CQP5kYryPiTKVI8yVHP6EdJ4wMinyia/Kx8XkpdlKpRUW/wf1FAF+Zv
V3AshgPBnsL8EgJUPA/XArHQFUDa+HYJwPsIEBIAvq9I9wHEe0W+L7JswoOVI0UfwAq8PYCj91LC
zKevjD1ServZTOJZcfVNRdjX3y1T1H1zkXClNJNfbeYaIQR2kAp8NMPMun0DyfKUGpD8sxyNBpId
fh6/fBozvzqsZdLsHQTH98VIg8ChuRaOnB30r1OT28R/mdP92wzk2rW06iuLzfqqL4U61uD9xkjd
Y4iVECETWJp6sK1Uc/rS+0Y/zH9/rr6uX5U4ruzUAcrQD/7rcfqiacP19nz/z9tz9W019qy8MUsA
ED9LsyYdr6r6WLZjCnjVxfPiFV9wMW730WaVn9chAXEhPwP0U0mUjU3PT5XQjPXoJI7YpfhnvTX6
kcr6iZ4adiYliEJmR5jiNhvscr2P3rP7lk7NqQ4VahxP/pAhiURYT2q2M5OwCEhY1tXwM1nEtpNd
9NrWqPXalZpSgoZ/7yKn3lFIBdtlkqEhZ9I0NmI1rOKEpN0FC0TMy6iSNwIV85JYpHE0KpcjIKBj
U0kdtsrsoMQ0IYsgx6M0bvp+qRI+KOpXV4jGyRew6V99lZLiqkSQXGWD9GlHOLXKC1Ell+8ZESKN
yhJJVapIJ8gXGbFtHPSdwkSMQAaJUGkkk8olKVRCyUBUiX5VfjV2dXq995FKNPGoC+/0HQjSXzKV
eyJVAoqnslBqlYpiTszrcawCqY+2l94iO6VRKSogkbYnSbCK/hKrAqS2gtSVTuWvsPrhgGC+/jH0
SWcRKqclUYkt+Eng8KgUF/1pN2oKm0p4qVXWS6BSXyyV/+IRBKM/1bSSDZPBqblJlRfjqeSYt19H
pcnkKldmVgkzjcqa0S+5AgiZF89+WlHYnNuVbJpSpdTUxNXoZ2YtUJRRZdkILygJ5Vpe9e2mSryp
VfaNrVJwNpWH46o/AgPcQ6iycqgMtheYi/XRUkk6uOj0d3dVxk6u0nZmlbuTE8CjX1Cie9jPHuk8
mcrpaVsSe/RH9AjxsVWaDwTY6iAmEn4sxcLUd2IsilQK0KbygBAfJ2dbZQRthAXpV90gku/1Ljap
TCG92+knur35k2q0/dlVGUSYeqJYf/wGhdqokopyHAmWyi5ae1KMMpVnVKQUWCOVcdQQduSq1KNF
5R+xUE7JSgIIlKp0JP0IkM8XzzeKZyMHgeiqNCU4tuUnIMUWxyDZUf+XvTPrbR1Js+1fafQ7C5zJ
aKAermZZsi372D7DC+EzcSaD8/DrewVdmXY6K0/eem/AECRKomiJQ8T37b1XPNr7QNGXOsVhihSR
KVLVUYP4QKFoTct6cgBOoyI5Mdoyt0kI3clQnKdJEZ+W9ThAoBJFg8oIOcfOBSFqVKyoWlGjlleE
uKFCRZRqFFsqlVCmmBgYt5SJcxgK/D81MKpGUanChU+lSFWeYlbpil61rINccabtjv9lVoyrUUK7
KhT3KlMErOUVHepSgHfNs9/AyUoyG8SpYmc5ARSt5VNGzgECvlamSFuFYm41ir7lNThSl1Xg+3EV
oWt5ga6oXZ7id7WK5MUlInh5lQd4W9G++g7ul3AhgKWKBTa7yMCHHj4Ynlj1BXeKGzYqghgBJOV1
pqhiaQ1fjLrmy/ZUkMc6xSALFI0sVlyyShHKcu20rMGYYZdhXmhvpOKZdYpsFiyMM/vj8gLCiSas
ORUcNEVEs5WwBHWbflMqXloPOI3SPeg2VUXVh1a/90L4aroireGg7e9nRV/rDYB2iJ9XmQuZrVKM
tkzR2ir2z1PBNsI9heWmteH9y9pE9EH6ivemyG90s1IS/6DBsTPholOEOIxoSIj54BRPFvJjOHJY
mvpDqdhylqLMlYo3t7ykAEFXUJx9tgl63kjFpzMNSHUpWZZYqGT1UQdjt7yUo+ehQ3LxRGkl3aE0
EVeV4t+Bt7AZ+cDEs4Dj2eqDLcXLcxU5z1AMPQZP2n5WXD1PEfYKxdojaA3cGvS9RHH4QoRLisqn
+HztQupTzD6b+IXl63HB+fWK60dfuNqNivVHu72+HRvk2Jib1cjo4/LKWTECO0ULHBU3kLBRLPsK
JaiYgmQOof1S3/cEcLBU5EGMb82mVzTCQXEJxw5CYRd40acZaOHyvwgwhmj+rUdPkQ1nxThMFe3Q
8OAexpRtvhn99fIFVczkyJuZ67te8RLjqJ/2rWIoxoqmuLwkALDo0676Eijmom9CX/RMOIyBjefE
iZv2k6Egjeo7pFJHnir8xlaRHD3FdDQU3ZFYOP/OVcTHSIKs7IBAmooGSYhlsBnaEueRAyvSUdRI
BpHt19y/mxRPclRkyR6Hzq2laJOygjsZlH33EY3i9bKuqNV/EiKQPNBfIPUXvcaBYCCN3ZbgP7Za
ZQaIw6hIl0IxL2c3Gk9I8MNbpCE6VUS2Z7lZHmK20258nZ0JB0a/Xd6m3r+8wgqv/q8t/jDJH//8
67Y4tvJfdsX/Xx2jWfhDW/zlLb91xXXxD93WDZrdno0w0n7TFTfsfxCF4uoEx0Crhnn5e5Pc8lST
HMKeoqkYMJHpbP/WJDf+YZm+rwvPwn1Bqsl/1CN3VY8fU9NEb+/4/Z//7YDCcTwLHIlPVJRh29a7
HnleeQ2R5u5wJiy1g26lJMfqZiTH7cqIzfnKZLC4JjWRXtyiMFnwKEp6Av7iXzdEEn4sWo67oU0F
HrAhohOp6DLLPUfJmvKIWSzVJkZvTCDVveVmUREty7x8YMKwLNRIi90LMzrC6Eh2YTk9RGXPlFyo
aQA82rD+RFDw2Yxapm1KBP96YzQN88blcT4L7vZ2/tE2Z2+LJ6q4okQCP2hRrqNUoX7jVC4uFEMz
6ehSiVluULmN83pWjgUavr/dNTPxLU7NhmqB0lUvT/f9PPzrlWAHJpSHaTJtkr6jnmgmeEKXb8yf
suqQklCV+Kq3tCx7eXqocgzmCEGRgTLdWurprZp9vT7MMqWDKrQouUJssADMipncXVzLTAfDgXHY
y9Ll8UJF8wk30ddB0emoAgGwMAwurl5vDFcJ90NqlczP1K8BoIA2WA4/Z+khLD0Hr08kiuylg0Tc
rFFwSvmtyfD6qqE2n5wB8tBM9BLDuOp+qZ4v3bXXOvpyL+4sJLPvnsa+BnPcoui300bjYemJAY7n
S1peuDw2e/VFvnnqde1v1vnSjJvaivr8lAOL+r2Kv9x7KeW/LlzW8fJJy92l3r88vdzkci8n9rVU
S01cKypaUd2jKINdFO62hfybu8vC5aaasy++TULm66LlXq7ettxzKg2geZm8vOJ1+esbnIaZbin3
Sy/lL9oor32Wpe3y0mZZFv7bx29WtdyNqyHZpY718PqW5d7Let6v4k375k93E/Hd4pp5fP8Jb9aU
0V/GkWZ6bztLb57/xcb/6eOWj3nd6DdvffPS1+dfX/7m6Td3l+djl2QZO7MoZKclwpLfuq7L7r3c
/OWy953Vl7fEmVWQw/GH9SytueXQedMVfP0E2ZSkxb70U+0aCp/JKe31Pa8vfLfa5Ql3voti6RyX
DsBS/17uGcrC8vrw3bJy0VwuxfM/3V1eujy13FtulhUtq3x9yFCDM+DyOF9Wt9x1Fvnjrz99eeFy
s3wMwZkPWjdku2WRmVJ++rTc7UFi0yNs6C7pgwfygTKcqyrf06zcZOD/UE6qhcuNn5k26vnlqeVV
y9KXIrk3Vw2V6mTY2K2W9KflqRmz2EwsJCvQHeZut29WY7oqPlMa6ebFZfayLg2NLy1sQmB3aVw6
mwk1Bm7heCXd8Wtc25+DmTSbnEZSEREvPtbdV4jGybpuCbnos+/ToK9zIkcw6jb46iWuBLKPTzKD
XZmNKuknWXU5zqCQlLi+3xVcd0jkMXJyTipv+2YrX/6NySbnYorraLv0cJYW2lJkXx7+5bKX+vZy
HVY3/3J0cQ14eYe6UCyren0omoji3btV/3+shul1t1fZVMuqxHKxXVb9cndZuqwGizXX/V9vSa6D
bkymcv92a5qRvAOsdHK5kr1W6Zd7r+2cpXL//jWvT7++73WZrFwMHK+Pl1W8Wy1+QK6fy8LXVfxn
H7Os9vVTXlezLCNn7XOeUlyeFK5yqZ+bSrWy3FuWLQ+5gl+MRJ92r8v7RdeyvOTl7vJUslxXl/e8
W+PyMF+a3cvTL69c3jSry+hy7+X518cv64wojk6agxXWaAmTKbUb/EMOntsv0ajlp2jOzyWdGkYX
6PXHDntCow/WymJESpBusyn9VMf1bnXI4FwJv0N+TXt3JrGOLCyuz5AimK/SA0rFnvC8cyNEeeip
yglJjyFN/S+WTYiCjK/S5our+QTuyPxI7Iq5LgNiDmzvnqgLEmZ0jRz/pvqWzCpniBHGNkZr5Ybz
hYghTBGjf5XWOBOyuHrQPczsUdl8ymLtGzabeD8Z2MRK4tvDgXpGgvE4dD42ohB7whLE1hk8SGnR
3u6US0+n3pAVPXPzadtUpLQB2GRI7OKD1tq1EwykM6a7XI6YocdsgPZqHygKXAIt/pkWAwF2c6lj
C3DPTBEo9g7o7Zo0fZ5IccbinxYn2CjlxgdskiG4zK10vMljedZhqxAl3W4wQ37ohzIBtr0TEWG7
5FqJbS404vRbEsf6Ib5HvqptXBzFq+e+KPNN1JFONGm6sbPRxZ3jYf5UZvGz185Au8jnaD50obxU
hGqH1QE/dL6VnjrPOdF+rq1uhQaL0WSsw+vwMUVDnCSOfSZs7852s0Pl4gQyzVpBD9DbYa7/Ug7o
vH0U4JwWAzIqI+vOtL5nvbCu8iDqHzMP/VwaTfd5656LmJw3JxjxedB7me7CPLxKMKolcvwpc4Nm
bAVj15EA1ZxBIozFybrKIjArQRHFx5aKPUPd+rqYMFi3nFQr3Sp2NtLEvEOs5+cYY71KfEsMcA9m
Y/rnyVKFL4zCjihjapPm5z66I9srX8s4xhRt42KSst0bAfmOIQZba42Pg7G/E8tdF/NvufNwpKXy
GatCctt3cr7rPvkf9LHr9/RJhpXTaD+06BBUBZrMSH8qxVzusSHj3cGJ1MzWBY85eF3sOfg5sH2R
c+OMyhHWrXsZzStbaUlbn2iAwraAo6AzrRbFqdKeVn7tbWg8bTTizTYBAtVBKVUt0X4OU7q1SsMK
0KNbAdQiEx5HrNK5OoSLlyR1UXWUVktKZ4gaTOAIG+V3KszBbhDZLstVqopS0bbIaQWy2gJ5rdMF
xk5KdodtpGS9xILLvUgvldLlOqiI1q7SowJ5zZEQSEEKXRxvEDvMfHHMbGyXeDBfKX57pL9SaYBt
pQa2lS44GT6383hHtaveNkBuidzAh6DeMSlVcYS8uEBmXCi9sY/wOEaA3CJEzjk+yG+pNwESZZhM
dx2jfToUmX9ylY4ZzQNB+CibBRLnqpyMk5kkOHoxcRNXaHwblSKaNMVs7YSTvIyFe5xGMR3qjJAw
6RM1N2bdneSowtuYAxJvy4h0uDi/TFDXVrZF1S6f/MdZabR1pdaWSrftLQpupNyQBKtzhbi7Virv
eb7KF9n3pBTghtKCdwyhK6UOxy6YR5GzH63sMqJs5Ueypy11xsdI64pdPU+HfsB7PCI775X+HPl3
s5WU7Oekf7ZrLJPjUIQrjBozjmoU7Ajhifeotw7S9k5p3E0V4cSO+ohVHIRZa9nnoOoTCstfLAYj
rtUUnE+lahKjn3drVhArkWqIuL6xq53hn0g7qo74NVedA1TN4ZTg1Oiqkdp/LIlsswZqXJIt22A+
ucZMTAxD32Ldj+jczlhmEZOOn9qWoq6TDAfJj7tCMPNj7oMfxPaB2JwPbjJ+CIrq0gTS2dNjxGxf
eTtpaOguNEtbjWX7gF2PnSIo65WuZdG+tawPmLLo7MTiiAap2HIqnC4DjiMiMLR9T0jbKooyCq65
469kaZOP48ldiyd+V+YzwQvttqrGmwDqGdgQA1QZ/tkcC3VZzp83U2HeV5584ugjR7Pu0CQLHZ8L
j1oR7MrBZj5KU3IdzuEJsMF+rOkj61PRr+n+P8YcpvvOejZKY6SAgrTJqDy0gfH8YUSYu/F6IgcB
sR37BJE4nZ5zGhoPRsewrBX9WXe+iCwo9tKMDqIFCkA0JciUOv9gBfm8CjEXrDWAp2tkD3uC/50P
aAj63id74NatKu2EgHrFkWbtqySGbSu8daX6bE0uTgh6zJXj+bC/3Lt+Ho1NLFVMf0AYelFp5nF0
Ln7X3tA3QmTlse8NJKesQlJK0vYjubUYjOgsB5zu6NJ/YYJQrid0G6IVYleSwLlyXJlubHjF+5aI
QbpW9rEmrbUzp+ZCb207JXZyR313w9kO7uA02cRxREh7RpVk5+nrgaxBBEcJYVP7cm7FuiO2Db+w
vZ96OCjuVNI0E0+Tqc9bOyP1K8P30U7Bc905p94syDsnyo7GmfsjrzNt441Ey3KkFAeQQiC+pIlY
IzYQVcb1NvPwoUc6KQPE5bejMIB7V+k2gZYAS8b8XPmdsRY1icVYlyv857p/mHB7ooQsP1NRy49z
z4iI/MUdsV2PYz/tXCN/LObRXrVknGUhv7DXwAOPxAx7FhEITYIHemH1qrNQvgkrukn9ctj2k5Ou
Ktg/mBYKILdgBa0C6tS93mJtxGO985KxvSo5NjygOTtOJC3CpGcyX7chmWsoBYOL5WUhlxuCG+1U
RxjZEodGvWKgS3yIOyX4T+KnIE/w5SXajdfZX+1+JPhpDq90DBzsGQQumDqxxxPtxFqDzxQj5Xan
c6C+aWn0cNY8JkuSM9/Qrg3ZDtvCr3084/F3acTJerIZKDRAUVetjhKlLiU+YE2APu3lvkuKB58C
Ucf5GGeZ2EUNVuIiUSxNx+y29lDcdJHubkNLogrUyw8NI4eqcsGBtu1FWFUNRhIUbWvKW8c1n8xa
P5XBfnQ7shMsQlM91ZogWSaHiNClxpkX8bNZd6NjAKnKw3Ns9l/lwEfpBMKiEJjWnuMBjw+qs2FG
9/ZIRMKUtDtMut/T8ckd0qvJHH9mgzZBUNTMVREaxwZf7tqyU6C6NuKCHJHmevxpTSrpqEIGbHr2
I8QtsNw6jbLeJyTLJw2x8kjzKYoEgFmhxes4LYJjxRAa7vaZEO1i6+p2c8BHknkEAHiadeyiDJ1O
evb4xPXc1cmadJxmY1eWfqy8cTeX2LY5x21zOpzXbpHc+zY5N17MDmDQUff54qIs3iWdVjPyIc0k
cl3qvO6pkocim+KjsPRN2BxTZzBOrZgLxvMVqN8R0WmqrUUprT3TB/pFXwYiV24bQ506M3hw7jhu
SOn5VugDJxMwcxXx2HPoPyAxlEzr9mUj91OIfJmv5X60UZFohbwOLf3eHHJs83rxwem672HTp2td
YtmigZQlQq78MTLPGixhPTa7Q5SP27kipaOMkuhEp/ompQw9zhpaCeMTnGNBYmXlAuGUZ66DDLdc
n69bJuuuFJDOGChIGzCCbTU4yokFNBxMJk2l8rL1L31LO4sk7tDqWsK/yvtc+CC625wgdAc9pQq4
odNHCmgwY8KNE1hNvXkLy+WShVyMI0s7dqmXXMukv3Hi77Vv3tRk1320Co+W5BVJExbGcmrdc/Jj
mnEv0FhjcCScaOs7M/toj7fGs6mYoNZniKaRDhNEJJgbNFYx8NJ1JHswThmZ3Bkm8dFk8N7Q6sKn
BlAWNHdJVgkJ5hCEg21rZFQaBmz0nZ6e6M2Ge6+et9CEroMamGcRZh+jbg73RT0T18X8x6Re8diW
J9u0SS6u2MGE0TlYOil3ADXZgGh67qb4QQ9Ll0yI4SeAxrMneuNINNJPN3ykHE/mQTP9HMgjeHIi
4LUpimkGlqO1HQy6qknZQE3cJIYpgNcEJ3qWZ9n281Z0erj3tetcDCRvNOk1laNd7Fj2lTGS057G
1RqT+jGkKox/qXhGOUeocTsrydPRjQL0HKL7IX1J2EKwRdr2rTdTotRsl6KNiKGZEL0UZe13ZftF
CgHIe4IxU5mE1LlcFKQnvrlEoJUJjHTMV47XkD3icsVEbNUE4Z1fp08QFw+D4T/aTU93mknyyvKm
B7I5+FW7RyMcWVmAgtDT05uexH3O0vGaZG4UXzDMzfKptM3nqBzOWumBFemz9eQXK5nGICs1ohDT
1ogOvWmb+1rwk4ETqhGoXvTECS6SaNVLFZwI2/Y0nHksGsYeenKm2qxqmeGFEhfYABzz93eFZhBt
8hoIilTLlif62XpuZ2/cVBA2rAjOT/WhyezhMhjDvvVqk0QagrWHOe1XUCQTNiR81GQfaquAUWxS
dd6270l7HXEW2xxVlAjoMo/hXatupiy4IyLIL3KaruHgXJYbypHzOplmRqKl969lhQuaZ+4iDvnf
l3UzqaAmcrJ95Wur0neC21zddOyM0qsuHBTAUlvS+MfcJMFA3VCaxXw+eRNkGB4SPGddktqLSaBv
Xha9Lm9c+2PM8PdqWeRrlXnJ5Dhv8oEY02XZcmOZgXlsQgKXl5e8eYLEZHDfLx+8LHZMoEkxpJTj
8sHLsiAaVozGLBIiaxigv29VnOoFbuzpw8s7iTu78TxtM0BguqNWCLkcBp1hxHdDNf4c4yo4DhAi
9CnJzuPo2JflBslMt4b74uxel2VTX+wDtB/rFNunhhQtsM6W1l2lTupccO47L+/tYpd2DmqrCZPk
uij8iB8VJNdqdqS/f3lcl0qTU2b2Wi7PR9IxGRmNl6Txb6EFzFu09wPHTmdfBLS8WyfGgcYDC1fr
yw1Tq8+AJGZwxRmfkIVzsxkLi4vD768bU9QF2YxtclmRp5fuKczjC1GB3Q05dMDr1B41S1JiRtRX
Issb6IY5uBrND+/MpPwgg3A8LS9bbtyqNJGBFfKwPFxea/hwb50KS8ryrmWZOaEo1sr0Gu0jTCQ9
FJessMSFJKn5yrK6L2FQi8uyHCNff+uiOA8SX+f/UC8LuukoPTO6Xl7BLPCix+RWEHM2IeCL24MW
CvdSydK7SPi5WyPyCWUYZ++yPGG0SXPUpYOAVL1ueSJMdfumygj1SFKVGyeidtfkhI738cTIrXfO
r6+NKlCrOPq8fWZWyY5Y0hCbXxDdSWCKyHWmdGt5AWEaXlsFO0tQfUPKHRM0wQ25Tu2RmlIBkXzU
/49/M/2tgMD0aez/ta+e4X7cxM/vNQTLu35D4PgIBVxTCNtCD+ASKPK7tR4Ejm77Jn8CDA3DU/r7
/3LaW3BuTNr6RARjfhfmGxGByQqFrUQEmON13RLGf6Qi0M0/iggMw7BstA2G4zkYnxzzHQEnnmpm
9rFRHwunbzZx1Ii9X08P1ZzuUrIu167palusWGI/wRhzxnzYYcuQa+pTelTNkArN3eQRi4v08ozs
YdoX1fXYds5dHeSPRpIpZ7WxKW1f23K1bRjeE/4aSBg5xPwdcyI4cE9jiofc4pr158yu8l1Tm/06
lhQGujrv1vVH/7ZhtsYQp6FgkbdM9D9lbjzvisTq10VnHJOekPTRQVerBd55ZjywI4Zv7cu8Ac7Y
+RtfRbIgyoMGyEZU+TNKy+7g2vVDXTUtRgD+V6zcZI7gL6N+ZRJg6KyCimKhUcC4bj2GIhRSD1kE
EsjrrFUmUQ0nuddieMueZc4KKP7gkpty+umC6fJYjSeDdCS671L4w209NQfdQAo0ChrvcT9ATRy/
N/7nyOBCwlUe8XziaiTUm0Q5lyMq+TghVxWU2ibEfSQY7+xyA8V3EZvoADSfhDE32PqhR8S7b3+Z
aBAf3uzRlxc5yX8V1MnKuGibf/638ecdxLahNBG7Y7HPWe+TGJIJQTs4SYjXlnjQW+JclxsCOwv4
8MqLP+GCn7PuVu/YKJtIzzlmWrJ8mb/eFvGnfRUfGGEXto2+xjN0n+ffhEKYmqGP8DLkcdBqIAey
+GxR0CHxWOsuoZk/aqL4EdvZ330D6hB4o7PhELE9yzTIu4A8ZZjvdTZzR+GtQSp/bABs6FWKaPDR
ACe5jpJ621KI24OaifG8zEio6wo3VDNwvR7I1eT4Plbl/PTr7+HP2Cq2CEecbrgcsIRuKGXQmy8i
0ck1zosmwwTFF5EUmr2GPW3Sqmj3IyRBAoYpubh25m7dJD0NBXh0LUtpxBHHMxLpC1hA/OhHCtOu
S6NWlMz/1apIBt6OlmmuIfi+BLN8G/8n/FH+mx3pvVxp+RodCr9M1nzbpfL0x40OOQLigorE0WaU
sYub6dAm/oT8EHpOnbgGIajAkq2h+uwadIigFcpVHOguUyhMd7X5vXKnYk8ZHGicVt65QIWiuHrM
AmtbjWQK0QUJTAyMWZV8bUsJqNVsUoTwFaMTbfoquuamIqNyB4/wO0pkQIIOgU1OZN5jnGq3XSYe
fv0zLTvGux1HUFMg9NsiUwWi2R//YyaDWZSTaH4s2uFoaUz7akJC9+HwyKjBPFukZYmCWBLdtBOc
iLO+1jSD7sfMTFAOXriTFhYlhLI7z62gC9XOjhnSJh7NgVRW8dBXbsws8YZ6Yr91JScBITu5KbLg
WUiDTI6uSq+c1GA66HTPVTkS0q4RSlQSpVQF3joO7a3dB393vLzLbuGHdpDAeYjmUL95XPX++G9n
RuNNeWclx7YWD6VgqqeZ820dZF+1Luj21c9iKvEQGRrElqmBRO/U2xovUQjDWmUij+4JIpO7zsmN
ufmbn+TfbRvbpzJqfN+mwvXHbasrkVlt7SbHajrodeoRlFl+Kn2APlXjPkjNI2pDc2DvcjY3e1KM
XImXLHSJFc464l7RkLfqMO/ML40XfbVnRmQtFVZ2S6pRfQXLE4Tj2pjrnw5Ru6vCfJjFdEWAs+87
lyo06oNmMmAtE+BVfpZfmoSupoYYXRoyv4qT+EtsB+71r/9t48+nMEcn3ccQhusKj+LSH/9tUOBD
HMIMO85uQIZjllzsZhZr3W0rEr7iu6KyKNO2+6G1TiLgwUxk5Mqoovskt/NDEXfJy3jyL08H768r
1D3YDMHQh6GMY+hKXfn2HGYT4GP0kaBDF4DzzvT5Vo9ccp3z4lhkHqYCpG6HsNdPJjpIIqHrm9jD
GNLQOfqbL0cdhm8O02VLHHScSBo83Sao5o9bktCm1GqNw7SlJuvY3xsa4Mc8C7tdnAzD2uQ8lE5R
eIVFB/wRSXUlMvWWLjAaycylL+o9ZiC0CeOd3R1xfNsSG+Svt9FS++WfttFyfeFy5eNsoq7Sb874
nZs1tVuOnEoah0wVQ6CHpPouyifN9JsvBLTMaO5PsDaDg4y+ev0sV2SnYTCI8xsGlN/TpIkx7AKd
EkThGWSJ1/TrEj+/mBruwyA2Q8BjUDX8Oe9pdWiPXRdVRG+azXU2MtqjygHLjPTDX/9nxjsVq/r2
0bByTUcsa7r6+yOynwzKP6Apjro9aauqbVXvczrFvh9u2kZFMCv0jLkE3lUMKzI4gYE15VdOU2rU
X4eroTiQnKH9zTHjvBttqA2jessXTqw8Y3H/3Q7ah1A55sCLj0MiINJOuGaTMuFaPz04+pCsxyRF
4Y5DB6iQob7AaBVxC31gNxISxyA05MLmFc6mgZ1+xC68ocZKGoA5GYc5axDLGzSrhuxW7/Nq5/Uu
tqPYp5WquYc4i7sHa9RBFFDAfyb95+hYPUirqf0+prakSWvAIbC784A5diBYkjlgSTZhGdOwKSno
VibkQFEO9Tny2+9Bn8+ntCP000wN2FL8jm16qBzZPvtzcj2aV3zV25IS8kEgWu1EKPZaOiebtnRp
xStfX8CG3P36x/fUbvtut0bHzPTIY4aEjvrd6ZjhajBgaNUONsOPw9BDB6vyCJsd/3iGw/hi5f1d
INxgTSAPUdakLe/mHDqSC0WhxD28b+rMYsY8OkfPtoBT5Mll8vXN1JfyCJvlR2nR33Tt8GOggoQ5
nknGETW5nQwzafYN8dFv7VABGwXZsfJW9ijCZPDgBZuGmdO5dLKMHq34lIQRpc3ajFd474Lj1Fvl
1dzYDDtMfZXRM2DspM4PeP9SnWYxUJzGozwxOO0qZDi3IXeNQPDKZv7U1M9RM91iLsQg4zNfgHBD
602Ehza1qJlogNmpU0QH+vwH0BQzWjVyjYZMfHFCzbwryonQjKAFCFnuMGbiS4bg7ktHrH/9Axnv
rpccBL7O/g+PlXQ3133/A+miwDKR8S1BVEA1UDS32EX1gxzJn52MaZ847bYcEGtXvrLVjsWDm6nm
jF/eRY6BZdgzr1OtzNaEMCjTd9Nu/2YL1dn5j7sQJgkOT88z0dx77ycFsWayE2lN/DIWrob+Qx6E
4bbUubYjxqfSWRirOJ52Q1DOQCoZ/4RV+WWKGSZ7E57PUhKSoeo73swE7G+2jun9n7bO83zgt46i
1vrvdvDJb5wG7CV7WW3a+zjWCdjohi9Z4qW7wJSoCsZhUpbx6VTksUXzHO9TYq5eLnoRKpZfb5D1
MqN/94VZlu7pwmEqxaa9G5VmtSQ8taLYjSCBMBu4FPf5yLDL8I9FX2ifeIreaFxgso8x8cofIjPl
s1V+NpIBkINl1d86Xw1Vo/ww4HA62eUPhjPdKQCItokDN9vBtrrQwSa2Kqr8HfgCjuueo6I3YG/3
2ROgFkJFo5ZM1zG8UMxlSsVRfeSnvE7G5jvpIck1Gl95IH7nEpglx3nYB1ce3+QuCkMfhlhv7QFw
fa2xTp9Hp6KuXdY9AX2Mgh3hXlmJd+kYYVxFgu0kUm1qbP+bDkenL1a28gdYozhUBTkAGatKSKbe
ObZH1I0e3gtAvscy4uKfhzY5TEFOfycJhrVVzuM+6puf/NzNGoGMtTMn/7tFXPk2y2r+qZwkQl8n
6QLrH2Fm+K+ocJ/KMDZgqZOtZfqf+bKja6sY7gPdDnYAE0AXtSm8UybQpLr6xtmVrUPSZzg8BR7W
26axj6KoN4SphCa2KFmflE1Y84b5zhqdFaRi2FXzlOHPjhwExFQuiHEhQa/MPnvYok4xTlji1nLG
s3lAvE1vf84L22GsF29SQSR+qrnXM1HAp9zvshV0Lv8g6HVvSmIIViIKaPLVgftpNvepamBE/XRs
c/PnNKfmfZclz948DdSBJo3cW0LRifXjGqKIK4Nlbz5xErzJDU1cG4lzbIYWZ+SMkaGFcbhOxoFf
0iedTkB7QPggIb4FLSI1McDoRVNhz1p0kSaMcstWvX3bwCLemfvW5Kiei047zjaZE5YWEA1Tek+h
obs0roubZhjJEcBYh2gMDycBlp/xQmZQlwriVGLRbVxS1SM7g+HqDemZQT/R+lVGzEwy1g9Mm/Od
S8+Pd04QWrTS3wU9+3JUlO3RrQfY7D1ZfCScke0ha0bQOIebUt5SvLi2nYYgbK85WYgHDmIaHu0Z
iwODqhBONJGAFb7mhsnUFp09fTjpnmzRUBYaGndTUwE27fqajMboOnVR2ZpJuuvcgiQ0g2iJEBf8
ypb5eHBj+860epRJxcg4tSPTGkcHgMoRC3IWoLYb8+oyd+ojXO/sZaV+B7PuFPVMG1tz+zLorolS
TEQHh87IoUC7KPjSwtgzxTGPZSZzQuOMbajNVN5qhzGi15nb2rPGvRekRALa2cfAIFWuaQICn3sR
XzIQdau54fJl+U9lT3WaCD4EgGlm4KrT+2thTMaTFXBARuYjFuHxCfEepUAiiZHxjcFGi5ApjH1I
BKQLuCsIg3OnIbaWvrvLrIp57fihLyYgNN1ZJnlwECQJ0au2b0lGCq9B0/b6QOvDDpzNmIrwmkgm
cxs34tag6a7armQ2wAUnK7Gi1mkRAt5HAPJEBFxIjvvKiuDYTN+QqpGyUYFUwqZPIDvpirVdxUT+
Fg7UbdpDsjNCYCj9g52bh6hMknM/WvZW17iUCz06tI2/zgpXP9O5uA5ckiTMItLvtLHbGOofp28x
7I3eVxGl3fjk08zbBsn8mBrmmfGjRmMcM6cPwXlDcl7wMWrnJ428RnQDwriefRpGkd4rVjkQ72G2
nqSXRITARf2pJ1AI1Ok2jlJyNqNgJ2EJnV0LXIdH6svHwgzdDSae4jSZ4cLr0D9Xgd2uktS94Mq3
90zd+Z586hMGioU4RUNk0J1eG6P/DfZfvylCmyTgpFWcHe++Dg3xAeIHpY4JdCde9C8ya8M9I7WW
oeQNJIAtAw2m/tX8ya459VRdj97KoDQR/Mh7qgbMGr+bZYWlnQzUI8rb/jaea77CXNz1aeOy940R
PXGHGQ545k6gbSogU3FYHhwvesiHsb7Vy7Ld2LFVMB+35D7FSBrc8lNmR+JzvnpidChQGvKYdZyH
eo20S8oknwwGMrnTNldDFEfXeZGdMnqVc1bdOYCTVmBatI0lnJFzfYNkMGmaK2BM3Tru9lY9PBel
/dQOenGdJtLcoDIH7G0TjZaSPEtl/GZZ69h4yVqPfQxH40CSu29FO9v4Yo8156rBIbE60/fmRDJt
X+jyem7Mo2Xl9qa1zJVmukguTHEFPI5dvB8bUoyGYiej05wk9V01oSbxycqajQCOcNd/qHM3gUZl
kUYpanc3Gcm4mUv3Xk61cRtRDvc6v1vTpciIaGnnVYzV62iIUj+gDSQcF8mHNmQMv11BwKqbnaZY
rjuHoishOyi2imq6Hsoaza9kDG31n/6Xq/NabhuJtugXoaoRG3hlDiKVg/2CkiwbOTTQiF9/F+hb
d+bOw6jGFk1RJNB9+py91867T13QvOHEQpKbn13HmPyhtOEDTshiGgrXW9ODanasF8OqydOEqjJl
9ucSCeild0NcNJRrkFZC2+FpsphdjU1QFZX9HP+hjDShyEPiFao5pka1HUqwm21/KE1bHhyFYJsr
9pjH1sdM7MNdzOyRFImTYGJGFhYloB2wR9dBBdAFKcghKLNz7b8EMaeHYFpSGIi3drBPb4Tw3BXM
8m45gjIVr3tE0EXXnAVccS9pDKJEMXKXU026bGuQApVJE2Kh/5oBxpddXF4CJ2YWTZOrS2sgbTA2
IvJxz0hkm73Rp1uRxaSgpq7HOYaxrxeN97mzaNMH9M39n1aL9CHDYpw72EXIdTLAtcRqkyNmqmWf
nZrWtUDpgD+W6Xx08qBCoRy3K6Yp8c4vKnB2YqiPQdq8+QkJfMb7WHjk5Sbkj3TInPzQfYZCjqgh
zI7cBf4qCagM3SZ8rYd1YyLkkfLQ2jzWihzzDnorzJfnpKPNyC1HDDZLMnkcxTLWmfdkSOy9TH+K
BII6O/E4FfcG/e8VJz/aTg0hdbnaIYsAooJAZmq9N2yQ1Va1oUvPDKaHCk5ZgevU04YB2Q6h5DRG
u07XV6KcGNNQO+0ak+BEx32mpAYrj/8VjRU4nsLfTT3JpkhWv6YtHsqvOmoIL6YZM7X2j0giFBqx
+PtO9oJwR6Aw7T6A7SP2YBs4EucWAQFTJSVxma/bySNzK6Rss7JzQ948oUeS/MgZgdCcojSbymCF
MAR+vJG4B9sSyVqaWzHORCaJflO/Dz36SEV3A4IvW3MSWS9I860OxXYWdcnGsdHimgBm16Ms9HZQ
03cNuYv2rfdtOvVbOjQoksc23EJh3xk+5US4WDWzakuw9Y8ktglfhFdECMc+TVzW9xD64IAKPLbG
OxGMxnoejA+H7PjEmz4528PWUD4MXo7b+Xj0wTit4ixDjVlazQr8zWvMAY6yQjLJ93c9scUbiAxf
pmefpVcQ0MYmRwMmvvQlLbvU26e2o9cYJYptkwYEiHnnBk1bMkdogUbjPkOuO8MTIjF5JWWBLUQq
3vYuc1HPonBZlJi9TtepzodNNhMJkNL5R9kX39vRfpSrcAIiNXJw6mJ5ly/NIJLePpOuvqjJQAua
VXdIF39Z5XQOojuYuGSCTHh7TLHYsrrsimBZs11jX43Dr8zPnzxZPNdec8Cp+6rpN6xm2hobkqc0
ovxrk2GnLYl1CSIWvoC2DPoJbpdBpb8yTY79QNTG3L3GGhExvURzY4dILSMjOHooezc/YS+Xj4WP
i5+lAIhnxdK3dANFb/X7po6fyeTE/EVqxYURILeEGnHhzM1PiiO27N6FhxUHr14i2DrNcsG5wVz7
P7+XX4YTHB9iGW6mq9s3/vF7/WPE+hvwdfNsJURobAlV+bw9zvvHsfUvX9ftH06K6FVWIdKQsJL9
fSA5t8EuGMXd3z/+60ct5mMSZVC7qTgMQSX3rDlDuq+xRf/3mS1dW8hK/vW0E0BiGvFo1pe/vL3O
2//9/Zd/f9i/niUKUPLOab6rrJ4cltvLEG5CbGCURut//vl/Xt+/nvI/j/nPG/fft+bv8yy/Ipin
16ClGTVFF8wczGe1KI4u5NB7psIH0COf5SDHz4BgaGrVbj9Cz17XPloTo5EdQmY6+7OoJkal2til
LX6EyOzJXfQp8NNi+CjibhdnyScovUve0AZtaywChd41SKs3cPnf0JV7XOpk4gidASpSkd5C0H7H
axJcZJFvlBjgLWsyQTEtkG5fAHcHDw512e4fxJw1lFYGurEwPrV+Xd6h7iQsuSaqqyge7OA4en4G
JZAjGAcQxIpxCJ3EEn/aOIieUvHVDOhZrAzuWNk4FXAyZ9z5xxl3zIocwE+Ijo/ZGJN60q9NUY9E
m1W4bLBZ2D6raZqPlxxPwDE3yZ9sBnFOUek28Gc3ZKgQDTjeaYI/6iQXCGLnRcKec5Tydbf3ZLOP
He8l5FpBJ4UlyU2rbev0MWLCB4wkGAficlPauM7Jj2ZAjnzQNYynaNtwYltH6NLWypCSaRdvWhsa
TDe7iUo1f8jFc0Kre9PM8pffdyRa2MHabtEiecPR49JZSes7p2az7IXVEg87E5PSlpigiJGbviCc
sNfASZL9WHbNhcYEdQ/wr6owrsWognscbaoYLvQ1PoXZ7zHdbKKM6I+CSNxVPLjTSurX1A5hhgfF
Lml49+xg+lGbwYPLNGnfpCad3MLY9QPkHUrFZht26OwrnT3WNukzMgrkYQynBydnQXXy6AzNa9d7
zXUo3fyIhJM5lv1u9QZ0lZ5CRMms4tXSTrfBpzecqO/9ithhRchtmNw5k+2uTK56jBi+2oeFM56w
A2zGeQJgIIOjxQJK3McYEigmXjOrmMijNJLDXBApXComOTDtTlk+rcgFAXE8oDlDT4uQvzn6HS2P
mEnmFJQbWZKBVHTsgZNBuA3iq3R1qxc9wyPQdMJdiJ4y3LhzlBzQmiPPLstdIezvcErj/TgN5sHU
nn+N7SWni1eMzmTeWCDkVlNXP/CrtZeCaQLGA+9qpIKGhvzd5ghcjBBuuJWg9U9dyGNdjHQTYXsd
wEU3CI23yYMyk/FcBlxYvopg8ozfjmjFkX8UYxwoMBd31XaqvJ99r4ZzI7/S+bmZZ6xys08D324v
k7+uezwHc6TZTq35E16mC/t0uCeT/iWLnG+mSE4jIUtLEH+ucQpjMsZUkYeHnpC4dexASa0jMlGD
0AWyNJOLxGb3MXbg8Xw78amZyWyNtLpf+I5L52jFpDm7C80KDxcTAcglbMRNwMqlmrPlAFVO5y9f
0DorwTYUiBgaXEM7kct3q8XXPOY0khjTvbRt9riMByYsn+za+B3spH3JkPK67pewyXGly/PQzOha
4iJa8k9LqJoTuaxCjJrwof6+ydtpnVtFyUdbmwel3J8ltM2d70TRysS1vZKQ/9eLOHxr10B9shjP
lznuMUp8CxTplMzPVk3C6B8y600E0R6pCrj9PGn+4QIc1sOYU0Okzpsph11Inb8PtVNgqJbTLrAh
XmpcVUSHcQEiRQHDsQaAiglBoKJR05IPbuXFNv+ixhh1lJzRQ55mL4esqeF3LcPnyGqeghLMAAvG
W+7aBebxt0DYqOXx6LciJOMhNS+VHPf9bJ0sJ6CL6vRHd0peDHIc18wUo41UIep1g3jr5ttNYPMB
jFtkSvOmTK1qbRQ2dJOif0lpW9gq/VMY/qMPG46YLWdczzMwuKe2UGqXK6IBIQg+FllxmVxLbBkW
2NL8xiFlbVsNTixS78FUkEoVoQbohuKlnkW4T4sUOf5ADzwItbcd53o3SCPfyWqmniH1u3FoJpi4
dU1+TEaO3QOKtehiiGsi0jcCdZlO2MNniGxiZeVE2k3dxOh6jt7SzPltqSnctUvraZ69U1pymm5z
Sz7ZOsYrt4ZMqbaukgvMjKyDxvhqU9aHQX4QccmBhWSiS6/xkbnumzS7k1A/JyGQSlqA0EmLJpIb
hbRK1N43xWnO8FhShqt1KJmdxWHT7Y3Sf4vRZp+VKH54FHpKC2tndZISPqRdNozeyzwPBxMH2Krl
Ds1mnAGw54glr5x1HAycZ4mncKt0PAgyzz3igTnQh5+xE4sVjLAebwCZDJ37s6OBuwvg5BAGtqcp
+tGbOjlngfXbG3ksOaILtcVaJyFw8TpV1N/0hf2EKzMOXCCiVqlWCPII2rN2pHGhP04mADJdW+56
edIYStdzSAoEZb7ysWpmSTbdDSGp4wSikeui9JPl0dMApfXSdjvDMzBks3pyVMXZmvfNMU8t89xA
Z14lpD6cdKVf6oBzvd9lWKtqt99iFhf7xKHiZ6s6iTYYiYLDqwgRIUFKRLaV6PODq6M/oZyPCFXk
nlKEZXlgsj23DYeIxaom6Caulg7V4ITFLqjYOEU8nce0OFRRf6xxUTtYOVg4PYKGN2WGEM/NkteQ
Rua6tEZ/bSXjg+VML2XZ0xS2k2FXCbp5LN+DR0inwiwiIxucKHG9/VgdGjTXW7eA5Z318aZfblIR
hPmWnziFabFn3prQbyOE148OWRoXvLEpjmXToKaZCJcXZuRuC+iIG5oVDWOYVcmY7k5Fv8skx2LY
SJ80njrZ0hN6SrvS33cmjgM5PgOvLb/pi+cqFiTLmPWJdIfkPcqi987R2DIQT9OAUGdjZIxOtmA4
u9RATb6HPjnf55pVxzPkmZvo260in7lIZp+mEtqosjF5DAXBXpFiaeitj8hMdsRMzoVz4LRDo66t
fxYtLAqrquHcu+lVSe/YpHg3qeaHXStFeSQ7ZeeT1VX36Ql4JRYOvxDyHFjpZYqL4DCJ6WkkhzrL
jG3bNHsvbXqOMzGbxE+LM8KKcM564u0x8UASJY93O+ihn3f1Oq+dNxUMT1PVvqmYcTbOoveuHq2d
Md93Dg5wYemLwLS5cgp9QcJ3FpH9YOCUUs0g8XHE9x63P3Gg3jV1e7LdQJZv/KXf2bbvYUfWYjVJ
CJPOEnbI1oh3x+UaMcc1KI2t2yJak2bZn8yIRDT9wpwgXeM0Kzb0/Z9m80E3xSLZRPGkdIDlZgKT
m/JyuloeZqPBLNQ5WwJPKLmCeSnF1TUUdXxxi+GpM3t6nxX9SCbvpnE/6uC5WKLJyiWkjNYtTely
iS5LlxCzv3/ZEWymlogzUJgMlpbYs8JYEtBSstAiixlVt8SjtS1BacUSmaaX8LTulqMWLJFqkBFg
EpC0dvsil+A1J6Z0SvXw94sXztUmXoLa3CWyTS5fWrj0ciaOvC2NclWR8IbSL1zVS+jbsMS/aV2b
G72g9gfvVScxcwKDtDjUudvMJj7OXILkapij+8iGqWfAprh9MW5EsOWPbFceRwdi6W5/R5SMOxJY
ly3RdTomOC9Z/i/US7KduYTcVaTdOUsM3i2oebj9hv/82V6i8qYlNC8qlvw8d4nS68kbpPODb+bG
kflLhLdvABq9JPEtkXy0hKYlou/2M8tbbt8/P54cQ1RAxPulSxAgEdNk/gVL/F9HDuAtgLv9waC5
OcXL928PQg5PUCPW4tVshyzQujVgQWQDEfDkDXpL8CCGVHAuC4TcX2IJmyWgsOnJuDGg/+M1LrGW
E2NYJlyMQLL1evqbQy1Bft0Q/tktBPF6Y+D8RevM5CQmS2BisEQn0g46/P3m31hFAhb1+DX7S+Ji
uoQvqlsOo14iGRl2P94I+Lcv6RLcONK2Wt046lMCMb5IU4zJ7jX1ABwC2yAIo6VvCay8OY3Ll8xo
kcwwLteHhtzIYgmQTAh/WA2Gb/3IlnhJP8kOaLndk8yiT+UpiMgl16/WBZ5TMNW3L/SzN2ZHmkU3
QC7G/uPT0QBfdvvm7f9ucOvGr5mk4G1Ajc3QMzYmNvGltyb78a3Na0Y5ILPNpYNjxTXF5Wvl2ROt
NP2DPe4HK+CvclghgEJEQ3oThaeFXADbpdGLPxG429XcD4+Y/7NQvDm5wzQz7OnyireZc+0KyeqD
NdrvpmW+uX3SrnUI867wnsKk3+FLgiBidUdq4t9VRN38M3K7D1UwDrWJw2KMUN6Dq3xEgfnWgjFA
rvM6elQgsv8UfcDPNmFzGOpLOs4n4svHsQECHtRiXKNZOhakZODbY00aaJlbFjnLtkbATmkG6qFl
1LcQ4liVqlMlpzuMKBzqbozu//vS0o9i6NCBQJ706vbNXCq1J1fydPveP4+//RFEASqd21Pe/iw6
LbfNCOXz/z9lHyy4p9tf3h43t66/E8q5VFnBVKgsykM04Sti1PBHucPFyVG7qCD5gA6abAg3Xhf1
ZLxKKgDCYQN96hux8Q346qF/bjq4lV4uLiMhJmvmgo8GHqIQXx0iCwvjpa1XQ8QHUgwJvIHwCWMm
YxwX4H0WcIYVrG4232p9Rht9ohgb61o+c8uZ4k/XV/q+HtdJOZKAXTUXk8XjzpMnZ0jyDXiRzRT0
6ZNdkGagJoqbssrSkzemRK4U49WNua2apXcX5SVzjFp/KWSe+wrJpyKii0aCdTAq9cKxX1LTqb3r
Oix3WuwsNMqbIinnLcGaz2aqxoPTRRTdIXuxT40xsV3vbe9qN9A+Y9U+jHO+J/1Hn2J8ZY0bS0gq
QbNP/ZEIUs4mQYziOkZkjulQcNbX5h8pR+5RZ8J2ySQptdOPGnhpQ4jaVrLnT8O7MMmSk1X2aSa5
3lme96vN/Yv02keNV9DT0bfjluIsYmMTYbNkK38dMmsvstY9AlFcD4Lid2r32vX7I8fZ1wLHKrNh
BnUgfb6r1n9Tlh3t1DIIaCt55e54TYIYvYEZwcOy/Z2v46+0HT5Y7fkVq6NjW5wl4vjFCcYH6SJy
Yt4/52AWi4z7TA/1rq/UwMxlBgIpg9/GN+es4Q544ovpRcMWEarc4J14wXGiAYODXTQ02dNeJP/U
1QDNZ76EZYtsrbFPzDEB36ALbkIS+OZnh8NK4VpgvYt323N+yRIohktfkFiXZCLbjEkS09hR8nrs
MFm0VAAsOoZIXR/W+4TwdFq9VLkczu14OxjWoWu7u3KcydM2SpYIh+wDkTwYtvlT2vHDEPUPKWIA
N+dAOThxsMBYGkRjitY1tBxy7w3M/zM/O/POcLnvZ5vhVYaSxIKpQgNpfIlMhsBlE38bMADoLgBq
Vy3CpO4yFuMPvPvFKraHh6ySjzAXroZ2n8TQvxNn/1HG8UW64yGlZ++mdbBKp+KnL9GfzbhQbYPb
AnLzXVWWn3z6Ge6Q6NHL41/UWvPaLeOjNWV3LPSCudK311Z3nTf8Hk3nd8dIngX6cyRNOW3dgdlJ
9zCXRUMgQ6vX2APuZDF9Fa3/p0ZoXiMkCJoGspo2H+z2Gw3MF5Tgn9aL7tqU9g4L5ayqX5PwePfj
36Of0TwLQZpHY3qNC/tHNi+tAIuZRdu/TYE1ciZKEQv4EbeopkNhyxUC9x9clwnpUpIme2Vfp0i8
ad8jQRGdMH14sVPL86AXaSjqo5TJUHa2/ebZ9HE9tEwTaZ2AH4GovUKrs8gAYTt5kDwFnH+G7Cjr
QY/a0mZIzwvPWpIJ4e++pErXBN+WjPrVOe70D52LktH/e+JnGfBREzgc3EjZh8G5Gcmkb2pgp+59
PNpqb5YWbVAyjSCD4BQags1gjle79+iCQbubumzfNwreOoMNDtf3cWRB5bqvF9uQo14bmrxe5N7p
id6VXNYsyyWGIASgGoNYYSZFa835NQhkOGBJN5MPttuKOmpf+PB+mz6RW7hSdF5HiCtpVzEBMWj9
4uRhteICxIxN+29Jumz8A3fpohM+pkMLT8f4DAP/iXd4ohJhb+8fpoilp6i3xuRtujg8GZ2+77Lw
VEXuobLofA3WtiqGNxpMthR/ED+XHTiQQGZPVTU993p+r4eacswkgSAp7pqcAYjBx9O76B9NGlhm
8gthSJbbj3aGRUXq4As3QbtO+g4r/GDv2kSgqHF77KlJuy/tCpVri5TkM0JLtwr68OcMlWxr8joA
JgyklLuhggQ0I6hhXtnZX7QmzrOLT8kJ619aj+8OfR1gER6njN91hwyt8UJmV9LdG7p9ixPvlakF
TbSODnKSD791RXZNb/qPIon2nfoRinBcc8q6isK4EJD6y0+CtzFiFMqkEEHcNtTuTNFQvhkNu20V
1L+w/NIKrAmOxhC06yFh7Foa+xCZOJ467QfDJGc9pH59wKqAzavv0bVZguphnI6W1X+TCFah5pkf
Gk8QfxAXsNUxjvlj+UfQFmVz7R+jJuSmRE0wpWrHMfllbn8ZCbajLmu4WrQm1RzcN5N7+kfFc9GY
GMcUorYK1gRWBkrgov+cIplckqB5j0qCGr1WBPcR3dQVs+Qvk6HAAfcTdJeiKo4xa4ljMIhAmFBs
DJxum9ng/UxDk0RpkxbobNl31UyfVchJbfpYXINFRi/q8BT57tUfPedZTc92n6HUq5BXmKjx3FCn
zCm8Lb8lup+lvdRJ71dIUXNWc8tbPOAV6cIBOzkIM5uD2FZmCWlcwJhWYY18vfI4X4IdNxk/t38y
czjkAbKnJCtYXy2LqFS0jKu5QVqFF06fEu07u9GvFcinAHhtXj/rNFtQdm1PuCr0mqDraEDrLDmX
7vSomOfdBY6Wd16irB3ekhihmFvdmUVQbyLTugRW/hX1coZVXurjyExsCKS665YvfpXo7Wjy8eLd
80h7ogiZxvxcARnbC3Ag58TmgJhlS2cJteSpybtgt9gwp7wwD/TP7r0U9dzti9/NFLPFplBusM9c
OZ2S1kYTRFs/IjiV0ppN1HS6AjlCS3+MreR6+2JOKPeMAKW5Mz/4DO7JHR8WVyKiz5WpA8gvIVoR
b8RZmBagClD9Wqpy7kY2w3UdQkZ2Koj+Y0e6DbVq/yyPdSzmZ9/FcpwLfORet5i0NdOvvhiaF22O
xQ5XBFVimlp7P11iSbVrPNrVK8x0+XD7gxeZE7nHvIiKzLnecQeH2wBJgWOh6M7adr7Gc8y+6lHN
1MJmp9O8PZ5VOndxX/5uHZ3sbavx7vIZZ5XZJAePCd3aUyQjihjxjwztayBHZHNdaGy9DFtETicY
JBbht/Ng6b1lcdzT6eythr5xKC0NhuuF5tl6BsN46rftJOi56OA6+vvBrqdnnmVjEQsysanfZ6ky
N05vwu4p+3HtDR7PuQeTZt5F08KYsDLEjJZBxkI2GjjzOo4M8Xycp04cwt4+GgEWo5hyIk/NlFST
ng3LO6SBegLjF9MINHfx4rPERMcQYzYuY+N2Gz+mdvc6lHfIY/SG28xhSQ0PxpjOXKRqQjC61Yqd
KWn5x7aIdh5v2b72aMQbkNroUWifXAjUF4gHMFE6J6BtBu04MFezPEW581D16dGk8UcFZbS4l958
wdnjZujtaidZi4iY4JmT32ATimOzgW4dYlFMJ5qO2A8u0ajkJU7HfD/r5r6enbu5Lcod2Z8/st74
DpzBQUsKeDBa5C2gC3H48kag1+HoGmZnEDQBg+mwABfDCjN3X840Xee+fK7KPmPmOYarqo38TUwN
Z1dsmyWmlkQaW5eQj62/8Cvz3vkDS6k5aLp5SJzGq0zD8/Lf7LL7pnJYhypQ7zEiMcaacTPkZz+0
Xuopme79geCfnvXfrv3VOMU/jLx6qlqAZSaQvdHOUHhNoLwTyhSH2dkmSViqHXAgGwRQa2MqZ+bG
HfBKP/rK0xZBrU3OMlSJ+ZImv/LSDY6M3WigesC55maq906JDJOk4mRteO4lIxJiBd4l20UBTbAm
O9F4bdFqpXrpNROrFgpmZN47Lpn0geCgDxVSfsRddygjDmzzkN4FINO2feGcJzCGy7Y9YjiGY2Hq
6hBldkQ1o+ODPXKyJlUdO2QR7Sw1hCfbA3PUi1w/2aZ1SJ3vMAtianAU1yOj1XOYxg8w44xjyExa
R6ZaM9PHpxSb5zYdfTihEQKsvC+2BT3C5RoX286mNTwHmTpP2typkg1jGv1j3NUN4HjjmLoOw55+
fszN/CFWhXcogzai5jAT4htqY5WN8p798FWM9Q9uIXGMDbSe/twER2lGK8Sdxr0FksViCrX3Ov1V
pulw6tzkCVXx4jYZ76bUuXhd4nMKpr5oy+GtASkzewOqE2Yeo0dz1oO5Ele6X3spE5J5/qkIWqGt
6N61AvuAU3OisggUWzFFDrFSpieur4ReXv0ASm89KgA7rSTt0i+dYzcjpYkey7p38I+7Z7821i6i
ZaYS7nuOIsJ2ex+HSY+hu3S+zNk0dmXm00NnIrFNRmK0A/11s8bf3rGi1P02S+5JFWmBg2yS+bV2
D0LQtat9eW55azdlU0FqdSgRc7OGQU9lhcIc9ycKEfrANCl8JwXN6j72HWFONw/wzewnBu2ePS7w
deiO3Uq67nxwUfRfa+fp9qhGNyg0AzytYAoQe5fUICBrUUDFKuBDDxMO0wgRLH8vBy/YY8OgKkj9
q2m3JMwo0qGdMr1IwdxEeQhHMh/+GuK4SxW0Nv8WvABhJjdrpoiMr2gqXjjrMzObgeXF4RnqFcUm
bpoq+4qHSBxMj2Yw2Olt5iZfpYOIFUlL/Ndrb/bObhgY4JYFEqaQO6AGwLz2Zl3u4y2rA1SrBSWA
ARyTJjI9w3HxLPy0a3KxY2Sj22oCGRwy4PRLzHOR/JHTjFtzwnxJHZ4SSA1JPyBdcpt3HF3UqcBo
RYJq8NJ5aGaT/MVR4xJzj9WYnsnBqfuHzqbiIr+XOPkQtWTY1Ns2CDsYdTxSZhxob0tq5qpiDU/p
R9qHL5GeWOmYISFf47TbTflmCIw/dt+TzqZKUqJmJjQZBuoGawg6K9IQDHpX1jfr6WJhyx7Mml6c
NZT2yvT5GZlKN3GMFGKwqk2S9neAmT6lyXqUieZaxVTUAtRaZLHOx8yPkTNyL7j3xuDwIVnuk+Ii
mXhVfmu8jDmecgKIfuiOs5hXM/UxEj5sh0iCeEopjAxUZm27Wd4ZhpHpis+dkcQIJW1E4UHKw14i
LrSLnNw1MyY0h/1kVvJIuvtxSh96yyVEhaMDwYnJ+ta+a+wliDn+Gqklx7L/iGc+OyIEDZyaJXZo
RCgJH98VmKtj2uXeq8finAKDPDQYCNpOj7si5pDrk6q28uG/vXqxHk+D6RyUENe59dpLozp9qZi5
F8xMjzIrRzAvBcPCQT3kNosmIZU/umhwHnrKSDFaDYa/fGvYVv+Q6WXCM2+YtYEsHMb0UHbeD0D4
+fn2xei7n3FMShbh5+42rxKAMJ0gz2lCXm1yCDmXs3yPB8J8kI1Yl2kk2zGccYKzjj4xbO/3syWe
ald7O9YS92x34RkxCvXQ2G5qjvgH5StQk6a1Vq35CDAYDMdkbAePTXK5qMSCdYg758OQDBNTvbx/
tNdItcCZ5oSn2aEJym95NwZHhj0BsdKcZkeIhwicxFH7B6nyYE+T31uhRWBwpwRkMdEcpwzH0012
a3bg/EwLOkLHp0dh0K8CyoRhOalZjRVtWwYwumL0x40YHSuRfKQ9StBM4magfiSwjTSsMcJSNm8a
3D1tIVGbNgnX0mBcKyoZJA4UTbmXPTvaLZHh/L7F93k2AmyT0/pKoh3itYForRq1VYP3pmu/4RhE
uRSh7ilb9dZQGa/VyBp0W4hor1TAFewA9izbcZgbLjf711wup9FOcvZPknutuPslcwlm9xS3aqXG
hMOtXR4LydSfzhpZmcU9LPQZG9qkDgJKBJUiehHLQdGRTNR7Aatx1/bvpoHhOqQsc+DCUOozMgbL
p/PmhOsFtW3Ppnp7nzzvwxjQpjkmnnkLx9DtBdczxNeIaksM0etMIbihdGWvh4Fiwt9PGKLvSJtk
WGeZv6cpHjfckxCTHNxYC07QH0KK1pFGJq46Ogrcq4lwsSeWKT0DFizLZKnJkPtAe+2oehg6xDUz
U3msMsZ4SR2fGhl/LeZ/3RIXVnI1IaRF7G0aGwvU/1r4/XNk6reJywqPEiSV/70ERcPQO8XzHTnd
i7npM1YsKOnUK7umVNcsgNLc+MfEjD9w0bebcsCIBhWCsoQHVVrup8Ll6AviaeFi/hYY2OmW+RvR
sOSHV2KEWZO94ULrGhwkOJg1uLCVGyEyQR/QEs8IvJxYx8gsnjjHX40Ig6A0Ecwt61Xf7npEEWj2
WZ/biQNfxsMh9PqMLFnFpJV+Be10ubXUsZHYq4JTPDKJihYc6TKG493JpU/J0j7vwoWDrrLioZbd
JWGRWRnFlzY7hY2Y36YG1D2XRIc586EI23jj0j4HIMjn+HdN7IaTYWbDLhjSL5JM47WyMcvkgF6t
3j7nKQIKdwjW+cjd7k+Arrz4qphCrQr6tu99HyvcIlW0y2U0vRd4DsUAr66yu98JDZ2DGl3x4Ffi
9zg+R0Fl/aRRgeK5nOe7xPHSg2vPpN9hVt8YNKgqImhBllbHBLrnxYZdV/Qc/gLTsS49NU6Rz+is
qyncB17AfRJCSCmRb6Lt53KuQR7AzMx5wiHfJE2rmO+WX25pAvDIuR+XK6Qxu186mF4tq7zAFLgO
FTiQsOlhGbPvCvCz9L455HQmYz36zMNy9bgCoNZElSiWIM8xyNhmWVTs3LC5pbjjnIjUvm46yRyf
s+dk78t6yH2C6kBu6zj5imX4UmXqsZydDz3F33nuHeKhZFVL3W5FV2ONaAagvSefFeW1PdAhtJOl
s59T7jrLTaRGfhC8bIp7d7FCFvV9VMdrrL5c3jVlB75bDSGX5hsAezBJTbLJ5eG2YYecbYV1xjSX
rqIIXD8e9FWXnvuz1fhftfCPmRPgDrSOsZlgz9L1r7D1uWa5uETnvow+c3KnWONnLoMCKKliiZ4w
s8wlm6/fc2k7DFLY/NIvDzM1CW3BYbl3LSI8dgUvZzQgfWqWO+i+pD0b+toJasVuKSdGO9w5Crey
X92HNTeDKHFLt7S63ci5VujwVrdX3vS4tFNvuof7R0ymYzCOx/5GFVHPwdVavMHTzEZgS+ybOmCR
AyznjOSVZlz+NxDV7XaJIKpikLgYaKfpLfL5RpgQui5N127NshQijsew8eYtf839MK76xt5gLGF1
wF+7KQB/VGZAmJFzNRQI/dmRDQuYCP8kDkjU5e+B8UN/VoW/yXukQkiGYEDySTpMTKeLM4Td5vaz
lse2LHDgkVYVsOH17bhTS2GtLZs7qUsuOKKWLj2bTly2pCTbGg3V/5B3Hs2Na+21/isuz3GMuDdQ
ZX8DZpESlUP3BCW1WsjARg6/3g+g9tE57Wtf+07vQCwwiKJIYof3XetZlENyovIawWCrWr4ULp6m
VFR8eBlzGKF0b2ZmHavExT42c7LiCLywpKIIEQ+BneDfJily3I7ZyYHIuwnnvX2mTVdJ4fxwFDsV
P2N+DilBy1B5+1SDs8vK56nz/K1Wsbnj279KUywDizXXbXwa6ET8Cm/It34SrMqarXiWskSQrreR
wI9o7mDI0HrrvjSdaIW8TTCLg2CNKZy4GluBedrky1HgSZ/2WDRIlipxnyW4NvLye8EnB7jVe6wx
1hiRdhvVAJQikNzsQIDYobsjLsXW90YZ8Y/W9b3dt0/NvMtKK3lqOpIgooBp2tVpl4f9TYy3e5NO
0VtvctJXcyC5N7FjS1jWlrg4MCBVhwCJPxrLCUnJ5FEynr+P/cJHKjqbV/uxjN146Sg0GCjYh4KE
CqIACvIg2dhb926p4rMc7Z9p9gbGbHihDaqP8hIXHUL8FE0vTuYLC+rysTSqBPez7W0c0MRrgu6T
65jaA4hdRRFGEIXjZaSSGoV7TztnnfehueEpdhiFkQfhvjM4gy7sON1CVH1M2jHceFWCCGesafHr
TbSmeNhvkPRs9d7wr7SJEcsEUepaaKI4+XFrdLRWSm86dHV9Y/AaT7FEyDY61YUd9XAfx+uaiteE
bsmN/ScvN6oLhS0HHY7YdwGuwUnB04AZYURRgtXUq3aN1TLHBiyAMDcUazfMp91QNjdgjzC1jEl6
Z1gob8BVz/HjHaI+s42vanbwa4siXq7p+c3AbvFuQsDZoif5RPr8y99IMvU//pXrPwpsaRFpvL9d
/cf5tWt+lv86/86fj/n7b/xj/7M4v2Y/6//2QVf3u4ffH/C3J+UP/3phm9fm9W9XtnkTNeNt+7Ma
737WbPqXFwAba37k//TOf/q5PMv/BUwopYdp/7/mEjKW5T9/NNGPtvnnX884JwZ+/tovMKE0/uDc
hSBGJ0jQtzUgF/Q/6+bf/hnG0R/SdNh5QwewDcmE/CeY0Db/0B24DVLAvpDSmqk9v9INbf0PAAfC
cS3HkQapiP8rMKErf+fCsHKwPFOHb2ZIR/9PXBjHHIUniqgjsUE/EBcYrCn+X9ozWi6cmH6dpnlp
tI+ksu5cnQlMgZDf5u3A2jRmLZXPlOUIQcK6c/NnggGu9cZ9cDs3OQa58k9d+TG06WXnMvVITZyj
AnQ7DKBUR1wlY+aSsbWp1AUeVzt/WKWFvc9nIiLKa6jDE71yBmK6Hmcj1G6X3aiy5CuJjI8QHalc
WVidAiQVWoXe+UbfEh/TbEA+0DiQ1OoNXmRFLk6PgNkyXmMjV+uxSDb68OiDZEEead96410HlgwD
BjXf/KGawo+wEmfhxG9t713XIrzqyeYdGvLu2KsnxrxuREG0alv6nqqrXqZQPaDMuwOD9q1OIdXp
wxalQkuGh3yyaXK3MvnoKsZu4agX9p4fRdBYOAB4m6Uwb4VyTpWD8S/nfUpmDlYgqxe72Koo3FkZ
NW6/3sbA3BsPL6th712YXZ0Xv6QdakOjp1s61XDH83cWO9tqXrzrvG1+zSrG4ldiHxvvPC8FTcb+
LIVvKsYrgOQM5YJP1U7w69mrJMzKNboVyiUdy2ps8Qd9zsUFhDaEwt3O6yB7EN992fz4XBLOAKQ0
Jki8z07oXBxKLAz+YvmmkCa0EtN3g7SiGBTEDo8pSt8hQEXJ4px4jttJptNaWeZhfuLYRvS0fNp+
rb3b6jnAG7hSgMS25eA+xyQeUFdhGRsU6W0dYE2f6zeYTPEmTizwcufC6cmk74ZVjb8dZW5/bnOv
pJGfb9u5Om8pwQc/BY8sYIeVP6/xvSL/qK3J26ZxfiiiAPoVXx1+9izFnFUr56CQQj5XjdudvDT4
wc6U/TMLt1hWFDzwK1kFpUNMMyFK11pniQQcZ9rZ8DehSY83Wmf8MKsfGBS1O7P2N0bKJj9o0V9a
hNDMzB3HPyKJSnaVlNEB7WDvVuiNa15r78iLzpcXNBNwns4LL88baLYQelvizpz0D+ypCMdG6zbr
OGcq3Xsoh+CZtNFzEvH5stbLdKqOEcFCJlXRsskj1Od+ylqVXWeZ82+qXRBTmBt9NVyY6Y+h89cK
XfFGENrhNQ0BAWgl2gYVsDybtKXXLn1bMH4/oUeEUXanTGtr5OM+tfUPOr7DajLnE69M0I0hDMoc
5zyMyceyKTAJbsURUTw7/SGk4E3qDGeC/mzA7uQ7yjrS0HI8G5d2z1dEdoVaZxmfVUCFdUWEw4uB
oOZzW66X84Kkrl76WBgr5GEBi8FlF6Nx0q1dfV+q7NK3+DpE1oP0WEfhFD0ExoTA/S0pgx1F37VZ
8l4T5PCBapllCp3tfkcwz0MEZNtIjBs3DNXalZw0VYfnKlyEJ9lFadNeCjPqP5ZMtuAHsXq58Ztl
sK5mbHSxMvov6FHGQ8tHKG35YFLwmNdgGFB9cOVeBPObUBBoEYynoI6ISQ8JKnL6dOvJ+kUm/F0h
WZYy1uIlHS/BVZ3Z/SDDUTe5YgRCOEJRnwYg8PPsDd8Adt2mvMgUA0uOioz+M+6Q2tmqADuoqeOp
gEKxq1LjrnVpaMVwpA9ZzRoJD0i86it2G545n7OtKldjJM9DzGBZVNWrWXgfJpD0tVanGxCxw8ZH
RlYkyt8XtnaiIjnsm8C6meHPVYhTwir5h7zwqa4ZjhJZkD3RW2Rmxegm5rJYWVMkJotlR6RJzmSQ
XFnzxtDJ3KvAP+kRC3gvsu4B9sAmAbvpTtQ2jYSw7jj5sIrMR/qY48IKnfMCKaWdCYk7ELi881yu
QhKF2JUdCmQca8NZlXAq4LCxkyFBOiPS3ZOsePWMPi6p0tsg1PN9j7VlDVB72xm5Tk3ELdYIK28M
C9SYda1lfBSan1+ayv+RkNgZGOQfhip+b/P03ur5tBLnpW/Quk4ymXaFqrw9KTFvClo5QCbnoWPy
XQsr5NRLXcR3yM8se96GMZYEtXmLBzfeBF5zJ9PwnkLKO8HXj5VA4ec2DYOFCG5k8r58ywe2jklI
B4niXiP2vd1TV69HaJayuI4sdO0ZGrEkt6uL0sILt0xYyx4ExAufqFb7OFvLHI8hu2ICud6sTl0P
Y/Mq2/wjxEYTT+23ouRrYBjpu65xLmYWWwfor/vMxqAQdfYFAiAq+eBAaEqHp5ImKppAf+8Mzr5k
tB/99gLg4rjyTXGeennVE/Dox+Sf6bM2GD/rto0cONuw6v2JIpJontCURKswHW9ReAFYyctvUUtK
hAqYjCjCMJTT3l/JeU80dVXF5JSetZr98FInlHH2qvfJc6X0o4FbLRqYJ+mZK13/SY4mWyB/+E5k
EQ0abHwstl/tec/YqUun/4bXON1UFftE3yinVTUg4OsFg42XiAsPA9taNk2+M2qknFmkbyrQARD9
GKQosW1bxeDTS+2h7qaZxxBQ/2hNuj2I8wGk76Z5gBQDctauZibWLT3FR3Iq6alifoP8NhfE+pay
H5uuYD/acpUaePH5XFO9oT7Avn6ZDjl5qJiy4kjn1VccEZyjGfsumq0cgfYwjc0LsdQJWIDWXucV
g61j3+owDCNDD3dAQieEcFdOQ0kuiVk2aI6613r+l9C7smqoqEmRgvcp9fySJlNQaOF5XrpEyryS
Nb1YaRrncdJflm+OZxXsVLyKKtJ4DHNNbOWAtqBlitvZuUi2yWRXq0qrr/vOf45wkKS2gz4ZlYCV
8EWyQRsPwNuG0L8xpz7cNDG6u1D3MairEAsm7rko/+n2BpJ4RyjIcf4rzGtnS1kNAIFPdXfeET1l
BUulBHxRK5Kd4yHxKqiaCFwau8aw73jL8wPSzuZE9M+vi3IsmhNuUDBWY0WqT7UVQ+cdqbzuXQT+
aBvgRZcEdidBs6lrzOosjvtjhddv2xfpc6oPmxDxN095hxT1NZAOIHmF25MG02Rg6eTi87peT+km
7zBjmkQKHMMivY5jAoZaS7933bY+qtGqj0vAciF3qPPjLc5JJOR21R4XY4KaTRLL1eWine/wd2NQ
A/O233oDFbnUZH0U5GRQqCVxu4WTeEoy99oWo7MD59IcPbfyIADTVtOsGstK5e60Zifc3jxM4GKG
2j4bWUicbDR7yBIyL2y7JMoLwQ49B5MgG7tBG7p4M3AWNRCP0kenIu+uXO4gktxeN6gXWHkHzXFq
DFotc2B6N3+eQcCZ5E8XkIFwSVXJKczPqN/1LWwcooZGTCdSNJeqDQGRp2jNqgwvpN+k5HyYOnoH
SxxdLE5Hz7a2OGCHg9BoCOf5ve/8FEPu3xMIyALM634URdXNQJLuks52KM4Ud7AWzAp8/gpNp+/K
DSCX+USXBB0Mk4ZaQFnxhXFrfTg2na8BmpoPE2myxBHpx3ItUhSy2lZOK2OK7xfDQzwbGZajVKKR
lQEAB0noYhHBRTflt1yDQFXyZV1Dt36RCA/w1hsWEvTEOgqdSsXq6zpiHHMr8vB9MREQ/C0z8ufw
E+h2Yq9HQqoIRuHvaJUyj4AMkIGmoXcidCPasMwhnGiADVJk5mVZdNqpim11DADdLNfMPmI75QU0
Twa3U2gkUu20XNTzgz+v9urJinx/Jyjxb9mo0AXJmv7UeI2xNXuYDboU3SnTO/aGkkVAgtf2Uvih
xBjg2KuxCij964Sbup5zKrNcfB75eHA3NtlzWG+5bXlIW/rHvJ6OdJPt7XKLNf+SyHNO3gpBOuqn
K8Nyrvw+7n4qXqwadJQslY9f2NHFufdRqnRe2536shdXo6ZdxnOa5mT39xHGkzNJdae8N2frFyqT
UrbGg1bn3sYE/7JfrjpTeLYymiqyZ22met18SDGbXtazkaHvUsgpRkb0pDcjUiOr/64I+pGDTG4T
x0zWVTJ8y1qZPanWo5+Ys0BIcoflOdlNtAbx7Urx8Jf6ws0nPfBvlPjf+bTs1m0BKFIIviwuFtu/
82lTD06UXVQtXNw63wPDnfeqyGJoVuTuQ1uxqiEGahN1CF/siNnr/+Xv24armwJZr6X/xln00LaN
XqPaQy2HR2cqz5VkMckG0oqSdxb7JmasVSvCI1LF/X//t3/HBy//uhSkPNgGPIzfEY8s/jWy0/L2
kI7sE+cNI/VYGuG0mgJ7XE+2ftDD+hdZ8ld16ddb/lud67er/7+VvUwanlSp/uu613WSErCUvf61
6PXrl35VvTz7D9syKCiZxBRbluNRv/pV9TJ0Qjd0vr+OpOpk2C53/Ucch5zvkYYUruHOMR4wSH9V
vUjqEIbjOC6fvjn/rvu/ieMwDf036jA3WHPgh0cgBwMuf+7vJ1LF+j4f8GIftUieUvDLq35URykT
j+grYCDIitQwMSokg7lptXvkE3DbWoNJPwH7MQ+LhEIjzNZAjbC9bY5lQ1ZdbNvY0DQMvzbzum0f
8yqorG1L26jPo1Nr7ZXukAuGYHjdV83bUM65njWA/AziikXIjQ212IOCtrOF5x5ZB3vQRIJuE4cD
m7gCZ44SzpNyMgagmv5SxeqclPJBHpejrwt2TYMZDcdRjyiVe9phucsMWMF+/hKBbRIKVMCcpCVP
XspMo0Zk88tFUDPJ+KgBN2hfWXvOV1H5smqdakIW/3zwcsdyEc0PWY6+nmDMa9r3kAyNIYiJ0Pog
dxsvipsF1C7S7LRc6EabnarJF7iFmABH0yQyVzOPn0eU27OEdTAITJQ/hmwu/JbWBCCIk5uRWLDy
PO22RWhFWual7U60s2ugja4VwIL/8wJvA6U3kRATmmBihrTcORssZ83KdEhJjkR0WfokqNXnTOCo
KGsz3udzhGmMncXs3R9CzQavcoItoKcv6QQPJozUd3ce+7xR3jJNQTKjRkYjGp9aXeTYs+iOuq72
raWIsAKesutKDZCGRz5AIbJLy6XD01ftbMktzaugMY0rKLVgPZPG520LhL6Lq5hRbQQa5lK2M2s6
bWAQw0tt/LBIg73qvJQSwpRd9exLWmkz61vtpc+yK27MN6BfGI8HEa9yNp9XpcZVo2p8JHCFdQVi
Eolz11N0S7v7sVAzv3HEQkGSN/sgWF+aE16R4s63E5znDixyfeiJR6xVnp3x6cxkiqrbWxh4bAhb
SHidqh/3dqntB7uZKMGEzAhZf5lL3760RIMcZahP7lBAdEwjsZfu9LTc56medw+jT+YDy1oeIGLh
XpiVtjf410F9jNaVMb/qpg6fOs0cdwQV7pb7pvkBIsquR6rtJB1PjyKIq31jN3Q7k3y6rHr+LepJ
vB9OuvdM7YecmoBIztJAfTTFe2ckT6+tOOdrcmuPcWzJ3axG+uttffWtCpNz1MBiSqmTnjQEeYdR
q3Zmzmq3AnR3rPnjkB7mw+XGr4scJ7KWwfdhACTh3IvUHEQRkwQ5npZr5gArl1IB5rxJuhthBpQI
Ip916S3S2ccB2BcjlG2eKOguxlNn4GQpLXGTAsSydFrrrE81divd2ZoNyK1DZdZrUFmbZTR7U3Lb
uHAHSjRmA2TXNbedm30PY4jjPSG2h8ITa7JNXPCLvZEdPw8VPO2KsstBR/4/rX+kbtodF++v2Q50
sNJXZOTVhoUK3cd5S7BYuquOHVOSDoflJm+OajEMu4OSY1RbhgR6trOMNFLwBXqBjlQvcHlUpKti
Wy1xFC9G6FQAAxtQ9FBPKo/xfDHOltzlaLmNhew+TlJnX6PlQZxJfsFkiEPWCHA2nUearaKaJX3v
1Zp3KXWgsJvPr3LKAux+oFY/30ngdKvCheO22HpzG2mENfSHEU/BxnTQ+TGNVUSIlFBK+GKvS6iH
pPPMtO2AypbUZvOnPjuUrRwHaqOX4kLQsI/MCYJJrh+b2MoOM3lBJwEzyss9voNwl2li3HVx82gR
DnssXXeO9csfhM+bHnUl3kCNfbkO4AdtM8Zqpko+RoyUmz4S1cocISnJevIpjl7WXRnunAgjoNV5
iEPWCP2dg+Zo1Bv+xIwthwt06wvM1ZfuHDXLrr3Q9HDvZYSNLl+A0XF+HdVFcdfordr5RpYfI9cC
W+ZETFde0eVHHx4ZshMwU54f16sMgj/qRgz2mHT6o53bYB3TagCiY41HszN/0O+iSdP69s6a6ltJ
A+NY9rV1aFuMW9+c+meAdPVYZgj6yQhhFpVr0+FMzVHLrAcjtNahKz4il1Cg5ZE0jKwNETvUh+dH
JyIdMRAW1HHiFjVYjB28NyN0NLC+xouS3tJFlPV0URkOAVaMiLIm+9lM73raCSjp+fJ//e/LVcRI
wO6SCXNqHcImnt8G8kTWJhGmh+XacqHNb4cz4I8wxzdIMC0JpcI62p2Vbx1lIsabUQRmFhFyW1Ka
1fl2JPMXNHGKzTRS56pMr4U+Qnp7qFGLmM6DtAr2ubiamrzFMV9d9k6REFqHxb4VQ7ptkVdufEMD
Zo/Z4UiIqYzgByz7Ul3fqcGJjqPHKgAfxr3eMEC0GW1yL56rxgN2c50Y8hL3z3G5mIaKAazIdXwB
ThpuPRTZnqL9AFuBkwM7PMTBJPIR/zEXqEptlDlAGIjUXy+W26BJ3OpgASnHMNgtF9afR8tVfR7y
skhD3UOzC6R0wNzaqsNy9ge6wWiwHC4XbA4RX/jSWTl2c4miad4CEIcuBooyywWSrnpPg+VzDMom
hvQQIEhOcCm+kO5aU2LaNrb+ffm7y3j79TK+rk6+ru1zAZHacVkQoj9CI3jhJ7SOmP9HezW56TNt
d3oNTa8fl4uazKFNnfGOFHpgXxqyLPcIBT8y1l/bIdRCyFDaBiXQcDDzB3bumLmIaFKH0Iagv8D2
lnMTLBwkTltUGQrHiI7LfA72fqmhHkCvFxo7sw++ERy9jfnFyC1nKonJwEyB40RlMNkvIANgA/kR
DR7PtRxSb84xQ8LZ+7rbyA5121qwTP/jvuWhnyAE31YXsvtupTrvQB87h95nrJuvEfejjnGblsev
q59HlkguLLiNqMwDyFfzg4uETt1qeR+VIwriTsoCywWGQIvRIzfz4YgMQ7+MZz+X03oXndLcfYAp
lpRzIsayzqDOYRlHciCnneF5t0iiC7jrEDqWo3g++iRbLIfLjV+P+T/dJmuwVoUWwFean+vrIstl
dTAIYPm66bffX+5YYBrLUTuUKHU0i/b3fOoplQEeWw7LSoBNcgfYp/TLoM0woKN52ZW+nh4AsjIs
zrPnMoV+XV2OuskOsS7Ody/Xl8d8Xc0IoMm6aTw2A7lBuUGXeZlyzHnyAaOBYWi53s/nkWOje81q
QGwhApPjcuHqQ429sWndA1Q1dO+KZJP5YpCyAOZOpYrAP9TMBs0u35QwRTyG6OMI0oJkksKHTd0l
PjHUiEzKw0JGECrACr4cDgsHgQ5p8clh+Mtdfzkk5YhopmFGKCy/RXdWJ0aENF1iUZH/ZMd6nrSW
o+WizSihft6jEjFV1HV4ELuWEgnvfIgaOzsaoSiyw3I4WgOn69ez0AXDWieHLj0FRZhsipK9AC7B
inH988n/esvXUy6BLMszLrcNteletHK93Pzbo8IxdMfPez4Pl7/++UKWhy7Xo1LyqOX651/8eio9
zsu16YkmP0kJPPG35/96FZ8v++vur2f/H9xWIMmXpV6B60j8iwlDQc1+lISytSk25bZW1nTQ+/Fh
yGcwGnzozWCUZzvG+Nv0OYPelD/FkdttkO0+LaJKx5ucXV7p9t7wUYsng3phK/zBEv21kUS3TqEJ
+XXSckqfdJuMghiYzHSydVSHj4NDr62N8T4LD4hH2JJQ4TsWBXcxbtPIa3YzWssqImYat25XEzMK
lMXuYerdftOW+rMo7AmvjUGzWJ4QT+P3i6pVbCJdQasBa3NgF9C39S7VmPgE9fWeLLGS9el6aGJa
Fw2JYnE9s14rle5V3vz0RYg6eehpMurdN7MZYKmLFzdGhy9VTOwvzD+7qnbjYHy3IC2vOngMUObN
khb8BCzsQlKnzjhdDgnReHQq8W3W9glWOgDzKPpGUlB+DsP3fnxLPdhxtH+hUyNWDPLwueloGGIF
vbBLNqR5AR3SsvZWo66xFmFEC0qQR0H7LmjiK9JHqAJSkYhFvgsqdm5t1TxrUrw72qYScwEjG5lb
Z1dSm4x3yUCcLS2SivpgrTINniV+YIT2iZ/eepQmnrrsTW8B27Hkuh7b9DVDOQADPNlYkX5TEj2x
KiI4IhxV67TP2XHYwKsC8X2iZEc0g1ejT0+7lZ7awUVskQfBLns/VPSLszkbPIAYV8FV33suAGsC
Hzewpp/qwYtPiZbkawonDULlhn/d6PaanYjVkDnboSLRHc17vsYs/RrzTUcvoPP67W7a6WH0MA3G
oy9NnxWJdjUJFqAZy7TcEcZ+aPwjuHj8amqwDqBS7t2+svcWqA30LvZdZLv3rkrPvYdIHqwfiRlG
cA10Yd+UQ7+ZTLTCFDY2Pm/5PsJkpfWl2gYZUIso9t+1rr7kh2z1JMnWdV9Bho4Y4GrbqNdTyDAZ
scBalcWsKZ72Dgx4aBHXXgQCnuZSBdcovtRhIF17o5ZcZFpKx8JeDTXfV8Pwi7WtUA2W5YaYkXpr
9yNfznay5gZDs269/saMbfTVEPDrpnkz50UWtdvholfPmg1AFhXF7JuqEOG4a4ekFdZEjXPlTpiI
U+TpOMuS+GSjZt+XnbzLCVCGlqelhr/PneSltJw3p3bubAIyX1RdPCuGKCgGib4iEoEm6TBVe7p3
3ZWuo6+nFIvUnFWMWVQ8Cok3rUvfr4Yz1msbj+C6T4xbUbT1zYjJforui7EWJ0bWlQ7D/iQf5GWp
e8ldpYqLMhhsClja+2QYT3nk79IQV5pCQCNiF3R7gP83SRELjEmNYqyr3/0wdTaoQ+8dWdaH8tTG
tb23AWZBhivxcraDzfSPBk2QCRPkDlqQLGOZ5257DaE2aNlLwIoF2KP2J4tclFGD1eMInGiFdPUW
4+c+aiXk4No7Zm447IoZFOfTAhZB8r1IdOYAPJ/I2itSbBj5ZMkitKHuY6q8QgLlPyMajtcVgaFr
J0Xirt8rqfnHtEl2oXS8bVPap0SXJcEVNqJko092Mqnf+8ar9z5j1Fon9XGLQuKgkGKt6HWc87i/
CTpLkFyy7wv3oW9x4niC1G7X1N8jYZ6c0UIA1EevU5+ubTekE28G4ZyL4u9yr7vyzerJqmCUALDL
4bvzRptPXZd+KJKZV7R4JdDgVe5ofH3VK2UK/qdO590xkm+ePxwmUTwYIUSRukjesZwTcjeF6Z4u
58zfsKAiCHfned7GBR93k6LstTJg/EV6RzAdAjNb2FtAZymMrajYeaOFn0rRezMmhSXzFcfX98Et
1x7O8yZIj9SvYOXU6b0XdY8arbEVNkA6mOFp1Ibr3BRvpJg1KUNNJOOj1wlrW+ZUNuRsTtA/UGvo
8EO6D9fID0nYgerxZLeDTUKyn5IoxxRyw/kNIrs9IdcBusHgNSs3sVF2wyJYt8jNNsrK4WuzPtoM
bfSm+q2bFqCL227fz3LsWXK2Cth6ukxV6T712qvU0t2tNQMUVUSShp4b72OO+TWOXui1gsRHTYPJ
untr68ZAcKU4LxJMbyGo3roLNub3Tpbm2leJPFCHUlDga9Ha56COtr6OAVjHIAg1cy2aKpjBXMka
xcc327maMv88KJfydV/gnPXbbzaG6oLd8A7Z4wnzpDgbeXhV6aBNAs/udknqIvfiYyO4EQEWAs1N
S3kYLbK6LVMa5HB5t7OEh569tTXj6bkIY7UqY/CnHdSATciicdUj4VpFfXILrRr7LzV2KxxeQQ7o
m5hPBGH/UxUiKE8186dZ3ARkSmHpHvvNYI8MhU9QBE71qwpjYn2018aLyuMAIoEUgy65YLt6Hn2o
M1MAyr4jDCgE5u6o6yxHuTVVDV6M2S+rDdvJozMe4Ju+GG0G4xBWB0a5x6YM0SuEzMsUEO5szXqU
PgNkEin9VgV5u6+IvqbMo92B9p22WYu7poNPTroAPVDk66shxggVejqu+/pmAYJIwFlDi31Hz26G
YtbR85FlUl6MwcjoAFVta2Do1vIgvCgKvMR2le78eA1kM7lm5UcmnZSPKqlOYIhviJqsT8jo32xs
94aqjoUdRfBzR3M7oH8YwtjdijZLkK3o+SFq/B9Y8B7aifdRi8tynfoo55jHwOx5dYYjmBVsZ94Z
jnV0gvg80c42NSSWeijbrapjAspiOv9d/pYWPcQm2JIEMHdwSsgEtxz31Y+7iCIqS0DLq6/1Ednt
oIgbsyQkrm4bAN78OcOfzaMdtN5zpeV3ngKiadjRSElY3egRUZLFvs9lejTjiOWTrnvbhCxu1fZ3
7HKZqDnrsLExwjlI6UbIpIMdkPFljA9g0O8LEocv+wghBhSDTMsRsdreFXjaaT1ldw67zg3O3I3h
JtPVaKlbI9JJM2k6II4abnmML0ZFToguCdKeplLdel1FrRlD2hRY/XoiXXBdlcWJknhY+gmrW0Ai
tYZtkwpczd5rDVIMsxmZTFSb8psAJ9f1GO0GZDXfGY7QKbGY36nGQFfaDsa5Q+9Q6frR85jBIyMg
9qjLh22bRnRg+q0cHeuiMMc7ZY8QvywsabpmVNgxEV61EdG4HqzBA3awGILHwQwofeVZcRrr5EM6
U4QHhi6C3uY/CsABkcZaK5Ut/DeWVqsepcp1D90t6R9yloR7+KYCb3R7Qcc7RONOZIzF0MCA6Om3
UPAvw6Q0ryfXuRA2td209yDGsNd1ugQ1k8/c59TnZA6SzHnaVdFRoPSkKkixqaN91xDRHaE8640q
3luiIj8iVRF9c1y8FgIRMxK7gs4Nc8dbK+ivL+bRyKRZ7dT+ZVwAoUJT8BHVV3Fu7DLmV5aRhKVk
6s4S99IzjAdisjZ90Nc7z4UxawEJK9FddxTO28YEm8TiHonRbRY4z8qqQQTpt3iwM/Z9OYJCY8LI
iQN8oxfTXWFqeFAyS1vpvONjqDVUfALQVjS50+HUtQkBz1KnmDzcQfYikA+p80YOR4Jn4jVRVDcN
jc51ow8/nNwdEVb0WM9abtJ8DHl6NT25ct4X+Oa2t8jLsP2Qto9Wf28DOnOGmho4uSTZjfTFIlJm
2gG4I012gK7pw5hVaBqi7N3KCbrIMinYj7kQsCKNjMDSpGz30wyJMSgdf9iQXgB80jvANHE2laQ7
mISE+xl+idpTKsCbHuJwhWI/buMdvcWrVPCX08JRa6/Gnt5bpMszaQ12slURGDeAKMgMo/Z7y9iP
qiGa9mEiviGWaRnw3K1foFQzqvZVDM0DOqFbu6SqXk7UGAyM//60rWow4NY4vI4zayMzPdiJcUS5
nPx6hUkOXAPbtZBwTqMlBCm1T5KoJs5UUCU1BSBSPi6SSpv/S3MVODH+t70ErdzXWXcsTl0UvTmR
FLMBDQmO+dTH/Uc1MSuhQ9yJoPsJ/e5MOjgfoFAXfGZs29CdpVk17nqveCQ7geCazHsmGGWvIFe2
2fBohjijA1K5uvqVuFH42DgzVwSv3Ol1fhVqw0MCYlWkWnNsnHafF864wa/jzJw5x+WELAY72nTW
cFUEsFN9H3CZfDUnJCuQDrztBHAY8RGN5iBDh02dzLhsdRPFryiHU2OfaQ3N8XWIFyEGPOoJkW4T
2lk+MmszpuM1excqQY5Ggve2YRT2KNdgN3iaIHmd2aWYCc60euItU6MPgLmyd2PY/KBv+zGDgriL
wmMAb88R9iOjxHtJ82ynMmtvdOSf6aSt4g9k1PYdjG/TEFx2QChBP0POoLMOm5rWggfm2tNKXIB6
t9vEWuDecfb0jkrYpaB/gQyHuy1616dwAmvpfCOfox4ndIlJLTde9CYrkCy4GLa1xIgw0K6GXymp
j0zRRiNwCzdw8RFOZbIOUVJDH3wDl4B0FFKO788vQO/ygxHCCqlyrNLaSxsA0WByPbNGeLYa6x70
xo2Va7eu8e/snddy81CWnV/F5Xt0IYdbJIJJTKJI8YaliEjkyKf3B023PTM1tsv3ru5W81cgQQI4
Z++1V4h3VsJZeiQhUOpj+FKs56Jq2Z9o5CsE/g7OVefQIJOjLCxfIUNiFU0ziVCI6JCjcG/JhbSI
HuQV0IVSAWQdkYIWTnlxq4Iws6pNCP/H3AQptbCFwVXJ7oiBcPgogPTE1iU+uHXGkNlNNGHrIk64
tsVIgzYpCEOsEYqWGcOHUjXvZic4jydU+rhs8N8akrdJ+iAE6z3EkNZuZwppPrE7w1iOe6l5kVCi
ZgKDklHfyoqhrUsSFkcVc0ToFJBZxTXoExlPGIkEWSNWLz2CBbXrzjF2m9t6WGWmzj4sy5/QRrGA
6npcz2njeTQcp9LwpVYUvT5Nf62a+bRQiSus4UO/IbzPi+asDkvBf5neAe/IVgJJRKGeCUXhd9px
LAi5Hn6tCNRbl86DRpBeZpo3QTuTe8Aup/QPaj4juGd0i7MsxsDiHWI2r1/PwWUMv5ZRiXNmiWX9
swilTY6Q35hN+PAKpnJIMbUoMKGUiGkSxNZwHmazjwSGguhaWR6SvRVhH9aJGMPcEedwCOTAs/Jx
zJFiEozFzFyiHK0tETEptfudsRrZbhU3JG9pFMdL10Fs1EXJTwRZdpAIU37rUL5Kcx+3YjzHt7md
FZae9LTQl9S/7aP4nTkl2iPe9XmBafCZHYGSt4rfosEyydQynTTOqM6FqxJHlt012rQ14i+VvHpM
YLRl9axV+0HdCamYRNWKdJZGODeTxJQYppzbY0wnvT3unTPSCrAYP3NXaqMvgTgcQquIyiFanAR1
1A/SFgPkgxFyeT48ZT5PUppYuNMRWUeUMHKcCqv6Z8jVIkYi+vdYhhaPZki0jsogvRcJnF4L+oui
L8tER+SiGKcIANo21W2qQTHICDxFVLgHj8PgdUj3hsb4FJpF1Qyv+pS8xv3zOI7xAU74Mm7Llxb7
n7p+0VL5veAt3HucFKuvMqLZGIR9oz25vITNGJfwbZ6GPzemT/wUuHEpaENpp2CnLN+V81PuJDQ+
3aJLqt8kQmis0iX0j9bEb/RsWlNQauKWYAsJNnGPA8Sdt6tV+g0zg4PM2VLuKnk1yGrUk/l8vqLt
SALpnWgQJaNApCudtTcPv8VXAsNqfCpMrXZbNEOxWN+ehnHD9xEIQdqK0uO3a6yb0nWfef45NHfD
zhlw4Ld3Zox0qDCwfOj5r8zBZs/yN4zSU6YVr3mPtQqIJamoufFpcT0vmrR7zymw7WfMkpRgvWsr
bfGRJfWyro1THjMiUjOAgnGpTjk5LuVJ05J13YgXQ2pOg4Ej3MioGIeggzk+QZb7+jc104MVvg1q
t5MbYRO1ybITs68SC4v32hDWmdD5UEYIYg0jpBk9fjhag/GeLFUXId6Xz/g9bZufR/iiNDVUppL8
krA1twUsS5LwdncJwoKgbI1e+9WkR4ObzgxWycpL3xPDwQwNFIlKG8pla8QYnF8Uwi6j8FqPIQIe
ZJ/CrAA0RBho8fEZ/xuD8P9z+f77xzdGyZjLtTW+nv+elmchf/w/Ufn+9Tf/rfj9b0TKdY/P+D/Q
+v7t7/+lZdX/AfES2plq/klZZbSk/9KyGv+A7mdahqgoOm4TItS9f7H6zH/MofOIVmea3X9k9Zn/
MCHiQcMzdXh4MPD/n1h9/1nKaomiJsI71GRVU3TCt/8jpw8gKZUiXHsCwaLuwYAj/NWe6y4MfRE5
oPRAeKpiu2OaTMx/NDbWpj91hMCIz28ZNSphM2BNOFk/kmAY9kMZiLPlzFVSK7uN9//uY/4vmLyy
+V8draLrEvJbC8al9J8YiIWmk7FrYqgljMhVIowfmgfNscEKfFevk1VC6kg98iloPwLhIR4NUFVw
qQmv0EoA6KVw7FW4+w+RTDBKruy+jYlOHlihJ7Scw4AEkmYKEMG2doby05QwyzCEw3yPp6mw607v
uB/l5X5+ukl/OHhC//1GWiOCw2p4/h2IknZb4nvPyxWaFQwElIpPgac2/Tbs7FLZkOv19635V+an
rEoJBYtqm+Xgz09FRQiHsfPE8kvl9f91UBiTufMxzQf4d8CMswtRY0bDbIgDj3m6kFb2PujuHbit
KQQESxBfYjwgeFzxuGFIg24LllkKvydlJi7u5t8hkwAO24IIDXf+MT5/dljyJ/OvhnyPxIgJvM1s
d2qK6rF7UFTyvxr6BX+txlYgPu43valQBvAcMdh1FZXkOGDawN9WOAGEEwJDjKYe1nZ+Ohk7yb4J
VKX3599I44HlPiQ/d0rJyuF0tOKvbCKmxLdKUXdaQ5673/AXKfFyd17j77h48UqCfPbPtzq/Hto6
m81lMSdX5X0w/whB8d//j4EmfjZJh4qx8/7eAM+jlp19Jy9t/njm9z6/+PweVCGZQVB/fjx/hPf5
MT/DbsC2mE2kr5hIOJOSv6ns6nIdYUGU0d3Jobh4KIyPVG4NFnqdx32xT+RXFAiuGHM5YPSK5kbX
QJH45/zLjcSOQFjLJNa2KMC1ySjxkt7vkofTYco5f//+xBKEKLfkeYt5jfl5m7T3MZN1Up5ufgqZ
xxZjt7zD/4ej0mWJavDf/tSUYWIlYHUDcplYhe6DAoGfUTTZvVeqvDOeLVVxa8EF/SRmvf/gz+cj
mP9syHzdepcUwUv1O8NwqFgW4VpJX3w8ElKcdMVRdSpJzHjaciPj2Ewol/uB245Td+lxFO6vRCe2
TDfKG5kUZFrg8zop+/sjextKPXGxdwM+1hZhM5sEGtuqlkCWOgcDXLTC8rYb487NTWqXqVoMLWwX
tLGvaX6Vmwz3rpieMU0QCk7i8JWroUvnQTcScsMIUrRH9+6BCHOdke01tAf4FtSjDOVhSsSpsmMR
+/9U+Hb6vzhASKoxGzb876nwy2+Y8P9+w/3nX/xzx5Qk6R/sSPxHUhVI76r0P3dMtst/yAqbFWu/
/mfL8M/9UrVgwYuWOO+m7JuyBHX9nyx4VWIrBQEXZcwfLFAn5f9lv8QtYpaL/JvKZDaq0MT5KWYy
vmUqksrg9D/tmCnIEPrkO9D/lPSsREheozgk4vwJY5SoSOReDILa1d+XMm57EJXoSMQSgdxS3MDW
/lOdzV+SBligSTCC6CqtXv19YfbQrMb5y98/izEBGM6zyM9mRp6CCeHq70s3J6nEM8Pz331PyAnQ
ucP1+GMRpTPnKJ6//D0iup4JkEocChll3CnSzCUrSY2kr5kf3gmfoLkxDBrLy7OaW26hfnjVbAZo
aGagF9GeKeHIAKN6Ga0BRJv4JnuuX7AgL3kadZ6j6lY4IMh7bCOi+/JxhDNCqrWvtB2sBaLm0XEb
y2ZKP61cJ0wxr/oV0rRuNRETsUL4jz5bbvaCNlPzZgafKkCrY1Mrj1PIRiEYHBNUtnM3YagqM8yr
RGxuZCinxEtA25/ZVuPToi3+e9jUhN+wKsOtUmjFcBQAFJ6PE24bjJv5EZ64xvIOHpiFz9XfF+lZ
RZjUxbuxb4ogrqcgnEm/KSslXgyrKrzHAcZZXlbqvS/pS8bySYw8jywysW2MpUxCdXkn3ToMB5o9
BsvMmk+PR1y5aftYtXNqbjfzdaQBeFcY4ZOjtcshiP3rSzjH7vyvf04zE83Nh+QwmlIHYxkS198X
cWbP/j0ynoS4/D2STRmrQRXnpJl1+Xfkf1+M+Z9/38OfBx/rB4msSY9V/d/xtAl7TZguZCHITlAW
ab7nlDPc9RKnOigbxmlAJtVZ1k4zqfQb815MSCYk862fiz6Tgl7wURKwvPv3BYnB5LM4JoSWltIL
ayZobt2RRxb5G4rzeMMRk5i/BghI3LX9YINM35lpG7inbjFLyK/pr+SCw1yKbUT0AqpnxWnSJfzn
Ahuz5rlTxpNafheab6ZBjc1lnXZgKHYZ0c+vIqSgDuLqwSFyAcNx2ZGCqV8+P8UzHTpqCFJj4qOI
ZxJej3aUi7Bw1zrkAnzCdJ/ITaF2n+nGUDchmAFXYe7pP2Ailo3MEt9DyAbMqJnU5qf8pCS+/qZD
Zhnnjw0lNPQgILtudGN1lQ2LBMQLx4LIwrnOxhGgZUCDxs4g6e2ltD7Lb+yP+fh2/Wt80N8Ei9GF
127aU48JH0FJbkhL2y0YfsrzzGfO8MRMm2TIQ5k6zZHvl+/UO95HusRrZj2HvDps5eU7YaAYbWSA
h7NAwMULBNaDiMLYCblZV8QOjP1ioknFB4B68qfDY7z+YrM3MIPCkSRdFoBHXyKYS3uc886htBKe
Q0AqRokf1Ewg7lR7zcsYLepZOkOxs4JZ0B0VYkr38lm5zMkdGmuIjRUwc7LmgPUMdUF5wrlz2ePL
knuKCZjr69ybx9KEDmrDKQBIEHF9Fb3spG+gArWX/NM452/MhnYJRATmP93aqt/hqRoBYyUyni24
w1grYDCDgoQVqf8yEN2kZ3MRb7PJEfe4/j/m6aZrviob4YrikDfDZat+qD/jKyar4VpflUus1J5O
Dzglu73sZqTR+CG3A5Sjr0eFCt3GBOwBYshKEahvKVJKm4qzO6TFqd9Ub+NevpmPoL5CNsTicIaD
NiZujUBVv3qGaYljoL9pPC4oLfNlVMdUeriIlbaJd++tXnvxEk+04lUH2OVMOJi3YK0pPciVaA9q
5D5/rRWpSFSavtl4hpOu9F/rK3pV1s2P+s2E8iP+tg6sOxM+1afQo6nTGCI8z+TL490uDyDV63Lf
KHB8HOlydzM4AisiIAdMcS1b3eXBfdnvptwr2Q50zO/s5kP+eBReQUA918PDJ4cw+q4afyZEu9/9
FrvXfluOnn7B9h6H0offby1X94gCaDwmTUZm36+EiBBoux1miw67Wrdu/Vpt2+c6tlgzkHcE5i/j
gOmNqQMDJ6W9Nso7a8d9wvcW6O5bfbiZgWzc40G9EZOl/EFGT7GKuaXYcnm6seBgvfoduwMlSL7b
cKE7DFLSoDiSTMJn3nw8X5kGfhY/Fkso6R/BpPvDyOsHFVar1+msbXCfZ1kcFqGnLgestrGRdbRz
/A4cRKuFCsEebkjkn8tyj8M+ivP6Dj/XixoI9C+4fZev99XMAmqDbC98MUzm/A44+2cr7r38dUS+
wZ2Ic0loj5vuDXX3iIyHkhX7NME3eR/YbdCkZQRYrzXalBSD8SU35F1aZa8JF2XthoIXftDZgn+i
DmEar7QLMQnSu6cfuL0Pj23yyaDN+gqP0Li0nYE50VP5MeXUl5GpG3d7vBb9Oam2KQlQJ6FyR8Hn
ae6lQ2M0CRtDuDUT0cVQdUhj/pJO7fW+BQvEmod0XkgVAGJ0OMWbBiW0rBmeYQ/BhHLRSm8TbBvx
0Iw7UljQpXeZGzLUYrV9eHd1rWeMN35AC5g1k14tH8ZrCVkmcnjbxul5uvc3uflpWGS5ewnxkA1f
4RbCMKkhZYg4X/2x5znU0IL65KWdz2JBNgpfCYYaQhsTxsbizKBIvEX9RSVJMlkBkBW/iNaXcOxG
/z4irfNZ/8UFtdkq+gonR7JfBU89hNk1VbfyC7A2VPLndlg692u9etBYs/WtRcJK4JrkwRh+9fom
yZz0sYQxhHKdxpDoricRXYVHq1HUxK55UrvthwWHx6ilQeLxWErFluC4546Dlbpl61ZEC9jnKl9C
dZ4NxF21ORjpCGlhDUlopaySI/FNgfqi7J67+9lccUUDy6yFKybpFUsMNiU2dlpXDgG8pm52Qgxz
0c+VlxLbmYysAxq1+CWXT7LlqhqOCc79iI3fKzQFVyEc1c6WUg5L0Mvjt7h9SUdSU7cTwS3r3Ev9
N0wTOYPatxR9qZF/lwM8fBTcNAoMhxyTPLU5oJPR7zNe60drgAa0ZtpdfbaEIAm5I2BSLwQjRqRF
kCQLBp0m8jZ6t+SVaKtO20p90KsMzLd4OvH7MhzB7JCD4WDfK8AOtMsjC9F5fiokMzuyNkyqW9ta
lj9M8+qzsFcJOtKxkoXO6XCWGBcmP3F6IIeThwDjmIi0TGbltUwWBIm/nZvqcCTdFJdlmEfK2krf
jCFgQDGzeCSbWcKl3FrvD9POD3x3qhf3dbQehReTSsMxLxW+3V55lNc9yTKbcWF+qhdMdjbZcSIr
YF5O21/BcOuX0FpiHbRoSdlbQHpaKF5+aw/Coj88vXAvSKtu2eyGtfJeBQc9tPOf+ja+QOI0dyXP
8fSitRpgCU7aZucmxLW76VUMYtxm4SzBlV/zGeFHM2HuArR0grGIU5ZMuWrRKyxzk9nTm7JHEwWt
qZO9HGssVKwL8dN6Fy9dc+kHrz73qdsfHj6KyOY0ramVOIoFNbs2LSDGAfRlq2yb605yUNfZYboM
l/rM58+Lxd26PAgoNl/YODB3dIpl88rUAn0JgWMuYc4tbOjsJV8Zb9L5+RPBu4+DR759nmt8HOyh
ZPZui4xMvrp9+QF2DtWQbh22FG78MqgYKp8gOnbL8CS8Gt9cOPVCOovtBdsX7U1i7DrPbx2aCF28
mM8TXjsiR/Ih0c+8ZTwZxCpiOvrjEC20YqE5SrU2FDQRTpr6jHo3WPom9px9xcg2vyUHgJ3qjum6
lwWd6BeAb+kx1j24aTrTXzJ7mWfovvKRAVFhUP/hNdWu+GaftjKm4b7yBs4WLYrvpycscKJtGdM6
8v1MV1Xt2rP4STCWdTX9WMRmCKMs2yC6qdnCMr7jZjtQ3e77Y32s5a3EaOmoFAsrXabvuFPj+2Su
q/0kQ131q1P6xZuvFG/Y8QKTzh3jWPGq2uPk22Khp3tY5vX4jon426860252sLf41UL3MGnJj2q7
zIhbyjzIx1zwyW1qMKBOd/cLR9RNAzczvlC7vlj0OY7rPm2T9atRngsosZxSPaTDoo5PRvk5PoLu
u4KlPlzhbqa4vpMW4lNNSLthyWf+IPt2Mzyhk+StQs0ZIceya+WJ8qduTHxaEnPFELRald0yKSRz
9ffFiHJrJQh4i5j17a4gpegjq1s9O/QUf4/+vvf3JVT5qSWqVBgmvJ2sLZp12emO0t7J02tmDz4l
raj2aZdXiI/p+OZHg4QC6+8R4bgcF55AaGRU2MvQsNejJcai9/fjEQlcHvxv/1otSxx39YE6UguM
xMQzW7hWddh7ck6lqDWwoQg8Llbd/IKyOTebCh+1RX7YQ5pWeZ+1gfrEkPme1yvUkmz7fw+Vkj6f
hKXBkfc6y22Lf9sFQ8+fWF6n3P5bWrSG5RFqu9PWC61eIA8vehedHFwU8jigulA206UMP+YyX9eB
oi57A3MdO//E+s3c0PEkrS28IFsDCBTfNXYKRzY2hezDajHhKK3SbQ9hZoQT51v6gidV9ZduyxTZ
kU/6CYGx5BdoBxgZGox78Xv1Hj/5Bfc+r6UWZTLHa1B/XkzYSZvICbfdu/xOg/Rc8+5fEjSEtuC0
ARjgAUPZzielYFvd6DpDaKEqFAqX+fvDhIQCtcXuL4RB6O/hStxLN/3UfgqTG/60RNNgE/1eLIzB
JwaOcz9VdqZ5TCHln/472dOkltlR+4QqdRhptPBsjo7aS0b39pn7+ZLCQ8qcctNumNI/uQuRYTjt
NQ2mH8TSN6LSh3fjQEYcHx080Zfkm6KYTm/Qnft781PcyJgQGoe8m8hYzMEybvVDcUnm0Hs462Xm
Zkp+q0+gtvMgoXQLVteN8imz/x0wTiKwj3p4+/AYrCOQ9zndJfkg+wkFeqAd2lWIC5itvODZ0SQe
Rm0KDqLwBr7xn8OuEsKSumuTYFzzaoyUSYO1iCjOyRQBdrafx8ptrne/vGPJ6LayATLLUMtJJnvw
ww1XZZk4+WcCO3zwCHfk4xz4qAXva3RG1rF4c381nNhJl/ryiRPl9o4i1Gv8eKUEcEhIpegWzFU4
Bd88a6U4hFjnQbu20DB85ngMntrIg/eZBnzjKBwr+FUEqZOXw/5+pH9W1uAo0lpiYTklO3ikveRo
T7cYMMvmvDYwG7BSJFoFNgwvUgbZpcbUZ7YxwjUAtaOfsZGfC9T0rroK16pHjs0d1ho1fHXERKCM
AXcBYaB+8R4dZCHkZCqOtRWX6EvHoDsnO8SkxqVaSejsF9muuEWnFD4ilIxvw1EO997DQjA8t0x+
BhLtbMvrP8fZQ9iOLtNAa6nHnvyt0nzTUQlI3Rni4sVkPyipT/KyDsYLZ6NaWH65g1lkvmNonZ4J
5X5s6V66uQgM4pta+haNAHmxXeEjiJGOFOeH8uE1octpL7EVb5xKc+5kJYJtEUEcqBJ4F9wWf5yg
cx474Cc2TibQdA/SoYMgcCoiL/mYQ64gePxC5FeELZbLCEitL4o/2lN9US5nsIyoJjhBkafRoVR/
iAEYAUSSN/HXfCz6DX2kGDrDjRi5/mNOS4JHwz7B+IZku8phIkIzNDV+96F9PgLmUbjJPUEnE9+Q
SZA/5dmrdvHFt3FZ7mJgJkx/JDJqsS6DluhgjT1yj4ODXfJ3mCzhc9GlaHXcZ+WNn1LpSmt0pDPe
0jjNbb6KbuYPKALCjBMXBvoTbkMAIE54dwAVEK4039onF0l0fbYYvjnVTXm62mczHR7ZC5Q2BgbJ
tfthiYvey8rFObTIqNXW/b55EWRqKre/lKRK1SySHBfgxFI/MFYD5Ur2w82SHKAMPSSfmGC8S1qC
TOIm7ok/We01t6n0Oz60AT6m/WT7xjqPqf5vA/6V+Ri2EZe6gkmKbaAA7BNC791aNNOG23zeiUHm
Ut8qnf14e7rdItmRyJkg5Lo8btZx0qDmeUPnot/KskOWvt5ZmS4Q2aPU6esFvr7NOMMsLKF6AquL
vRdwCF8wwZdPosYkxyYSE0MuWwR0ACdACF1tnpd+X6z64H6a3JbTiTT8AKyF4Mvj7Nbf6YGbJFRO
hsbGuX0qASG8j2nxiFZWjO+Kjf7sLHt0LyBpQYV+7Pw4wIOstuXwBurFTnTX9pFFqeCx5dSfhme8
gKDFa+XCvcugbtqWO30/7QvLxvIP83UU+hQLhY3tmK+gBCYnxa4OMYzWp1sNy+k8rxSQak6c+dlm
84JWwDzEkL1YYTFIxEeSAfW0SGDYK8zAOlbedXFOt8PeuKEuJX8idMmQUIOOWy5dC59EYqUKyqhg
ilaQbE2QUAjKho1af7T2d6oYw2btAkcshJ+/z5sTo3rioWcRMN9dkXTxdoE/mbamz74vyl1T+pqE
nYjD4kNiikERUgRYldeyJ9F8qrh6TitxWgBhmT9stebgxNNCyK56smaHYhXlwoqHrSHRatrt63CU
f1pO84nbTdedx+ABiYPdJcSXyP5dc2VM/SXQP1cybAQ4cKdSmahXO3oplk96f91GEQj3Lv+I4FUy
CbiiVXlcp9uw5U5jwSb5Gg8ApWcAuM2SM85kmeJky3qJvIS0ujmroVjSofJZwfynWhgMDzL0JRcw
qlyowrGfF3qF/pZj5/NWT80QcF/oxYYwsnKt3LTRM2DfPLzyuYTWlpqLavTNx67javyOPdpjSKG+
FHrpw9MlaFAeKuOJPPTGqxmaI3NYlqf5PbOyVB5YJ5ejzSWGbpLw7M+MOkWdT/i930ZlEBr7FD1/
y6VAV8m2nc6FkXBnXO6oA2avpBY484WiAqegfzm0LDCz3cawZdsgiiemT747SAWtF5ZfGzObN0zx
I2ooeQ2/i/tu+IE9ZJlMpukuX8QzmyKgYEeX9F1gurwsFokfa3tOinJRz+EhPKvfGuX/S7/uW6BN
vJexbrPDwNpJM/brSl/JPlw3o9MXy0e64B6FF8mFVyzARYgjEUmod0byjbkkLgQnM+WGbsFwiEEp
Hz5i0XonfU69BzD5/Bz5KCjnDu0rUTnmG0Jx9Hmhez9g3AN9MnVSusVimZSuPxybMyrMj/QoevoN
9Z0e+TT39R+g3w1L6aL5sBJJL3g6pD46jHXypTB+lUXQLMLA/GD5Vbksz2yS8ImRaeGX2s33bvND
LY6Gq6WLw5+43AofbOnpqnHUlbktrxKsqF9mx1PtP81z2w42GhL8iEFs8B9GPrxKAcL4ljoDqyKQ
Jb7+v48Xev6bgfFnRLUnd25dulXnDufBC98e3AEUeAMbn0+YvKQ5jzW8Zf2XHHFqMmQQIuoaDxwY
HBMrdXk1buRfVl0y49DaC7twzVXWnvJv1UNsSjgETL67XW6mA1Z/9x8o6azgOjNkcKBk9WT4MfxA
NV4l++oYBlytXxwkopmm3QCWliXySLta3ZcqpdtCS7cybfvNfEMq7I3reJH5eQfJ2EYpOpPgne6X
bdnCPepVPlN6aRDXPMYJG2mnPfeoYvip6CguxfmRNapWAlnyGdgTPzJqc5lxl9ahuYGBEcU4ejpi
saG16z+tT25OAR/ACxeL/C1DpTdsu9kOb7gL7rh7m/N4mRKXG8rl4/u+Za/YAZ2aM4tiAn4CfvMa
UyZ48lJ9f35al2ezmM4pAuUb+5Km7rLuJZq+2Ggo/+8b5Xav3Ehfm19UJwI0/XxRJ8vo+KB8eNUO
JYDOKUUxjSMul9tGfkWYll36ACkhfc8q26Xb8SBetdoulkT/Pjb5WjWQ8TA7QVVrQwFoiUGn2F+W
nrUN9xjORMHoqbsipwLXvORN9hWPe2cTe0pg+fneWo/BeByu0sLcoIwuaZZepnauHNodkDiDisjn
bMCYkCmkPKqLCFdyEn/s/sQa2czrhp19SrNUM6B8D5FBzJizWaExdmhI4PIapVdXC65waPPxRltY
C2CC4XUWL4wuKSeA+gqpdGSGgPB2TjGuMWeCVoFpqLksMt88Ye0ym3HZmE/yAumc8e1mODHu8IgK
OrQ1yrlkYU3BokAbVh0lshxkkkeBWHrDl7SqV+1teCUXShtc+Urwq8tJp2LuyAimOdzR9VGYHgvC
PW4QiJbFmY5vzUBgSWNhnOFwWFtUtRFO0ygvyf6cW43mHQEjUU5DiLbR49ohqDsYruPvTAxGzbKt
rvijEob0dpeJ8A0y3NOdLkdTYWtv5lr8BLiCAa9ehFUNM/w44hrnaa0PdFF8Q1s2OSrQfJ2GTAxa
/D6fPvYpcNwB4sGHitgrkT9EHvq/hjEePsWjI2+wHcYyxxhvOBaIG3Cf6TSRpu4ZC/NUXWf9HSMo
inFj8h6AMcAkRzW99byjeDlc4+GkqegniTgAL3TlDUj6V9AQzH1oj5w2AnacPgN4s+GGm5I7AZGz
jARYzgjfrWP8KgR1O/fQe4S4YjEBDOK9Qs4xrt9cFgT7OpV5Ju64bPwnVz5tcEZAU4A1qAEvJXWF
hRoMKcJGO8tdmE8gil+lLTnhFe9UEcd6kGnkerUd126KndJRmtwInT1V7Z22kxZv2mUvLRni3DB7
82uoA36ZviAjZCfz0i2rdka3Q7/3PfkqNzWzxX31gvFqaJee7OMow81DqcxGEm7xPveLj+5N+8Qz
prcfyM8/RKBkpEuKg/M8mvTf9t0c542KWR+K1FWzjrbMWMNf5TVZWK/NanAwk3Wmm/o7kiqEkCee
Z6OR00WBZhLxZvfL9HgX9k/a/mqecWLxW4v75/OFZ4y61Xi95+tRthlIIi9nsU5Ii76vCMgono6m
blTgHqz/kOFgjvD0GWzG8551lj6RDuZmIFkLhpZKuLiTtUUcuLl4Nlc1hRzO0M1hTFTbIxKUcCHP
dQQzUZPoaAdrueqIq/8cWcOM7qr0K6amhM0WiJMFj22hGV3zg+L4/kKAEUbi2hJDL09nXkjj5xK2
JHzl7w+wNQFVFO5LB01bxNmbFtQnyfInkwLGTr4ivArYstw0eHyQbxQSVSS6KdPgbMeAA+lYMvus
BzQulTfbNb8kfk3ztQ1vMusY1b0nN0y4OHtUwOmBNJynNB/B07QfBxlSI0IK2Hw+25nXbaNdom2b
fml4NRui4WBXEi5Ysl94u1TGyZVq+VFu8pEZURFQo1kfxvmhOPlb+h3qHpf6Y5M6lme+gwQQWMZi
dANmehzGTfjC+LR9xdbJRJtiLfpXengGitZ7PXBl8OSXCvs3QKiCd+AJP8OX+c4mJ2vuvCH1gUWx
cUM2wPbNDvfQ4StS2w4v6s/jUFHiLI2vgvQ1L438SUa/skGGqC+0q+JyTeTssNxJSMCZ6kx+nHtt
7eaTz0U7r9WcfMreV7eqfabJzMsMxyCF4osNVHGS7+lcmOiSKfz5SB8YrL+Rgk1waO3JTKae1DbV
QBiyl+DfrbgFfRh3Gte1YEfn2G8wt7RF8lyx5suD6JaVTrUvz0URGELAcIGJg5SA2flWv5SS/TS8
odjB7wu20D2k2OBQ/O4zBedZ6MA7uHmDXNFKNNtpmy81WwiAjrgWqOzwHT6Dy06xW1IwnYy9xlq6
k1dsj+qb4td+c1EKvxSConH6syw5SAj7fBMDGqfAUr2HIOd5Ct+eJwlxjXKL4aBygIwhGGUFUGgZ
zGGKkGjO7GjGpMrQl2HkP2tvgJAS3fQX3cMibGYBOvU1hmyQnNGgqV78MWYOVFL+qwSTuugnElB5
z/bQ+brhAllSbsAO9EjVZmz8BnLhMca6dowpz9Ie8vques2ObOqwLvW14CJ9/GZglNCP1jY2S+ss
dliLT6K6S1bDTkdicneyn/tFvEz0vhTey+o9XyQr2X16oDrKB2B3ewP/x0dJIHfVkdf1jdgwT1i2
5/jE21GhMXtMOZRlhKOZC+TG+4624W7cYg2M9gVQaZ7QxRERWlzBFF/1K7fm+MpFxoInV752Uq5z
FsFulk0trdZR5E1fvGM+o7zpgDHtYsDAKvezkZmsg1M74+7yJ1fWdUrgt/1gVsYWzWdPuYOhFBot
+ivcPlLc/z20wtXgGqlfpKvEXBrllgDNyFh25QI3xE5dPEdmGT4ssgeW0xhjomH+mz+MZNgjEco9
K71kJaWMse6FF2nLxlLjIUfkPCDA3zwu0Vz8U1ODebStvNc/8enxOeZO/sNA+MDTc8XMJwFjRpvo
8YJG6dKs659a5BJhS7eNTXJGXWsSbTS/O4XIOCZLQFuVzQgQa88e1O+Vs8N7bOg/KMMu8rpzja2+
gybkiGvzyOxwrD3jW0s89w4OUTsGg0LVRo2hr/uP6SvFn5FG9Jc5x7J9qUe7rVCNL4bhLeyIafYU
irTUyw/hta/sAmTX2BoLkdmISG2rMuhcYCKudC7lBqav5kxntafP+EJTcX8sagxUmOj8D7rOY8lx
4NiiP/QqAt5sSdCzaZrtN4g2M/C+YL9eBxxJo1DobRh0zaYBqjJvXsPwZIVZPOcplJ4v54BGPbyW
zyl067XYsTooaz3e1MXRLdZTv63Qkq84DSoPCZP2ZFyCX+rjyLz520Gvu4QW8Zz+wrC7LIAlPO2V
/9et+exgVg/Nq7LVnxkpEvx7E+/W4/AeIJjZaeZGLrVvEu2jn9ZjpwCIexbBTi7dDbPFZ3tEKLls
blhRDQvjNbixKFjKTEQzjRVybJqUk/PQb5kzlHhRxtguLqt1dFE3/XdykQzfxKVVoOkvymf93WDI
E93wXSufna8R61HAn0P7xPBkItkzWdUbB03tE68hr/VV+cJU4+zyWWu447CWWSmWw8v0UW908vGY
KwE0gIveGDJjMeevYL9pb5qX3cIPDrvgpgA2L50zI58SEeHx85O2OgFh2A6bhBrsl41H6nMFKLTE
dv/Me4xuBgveLX6ebnADcqpaVvACJvMOvfHI2fk158K7x98pX6h7TDcBATAeou2Q2egt8z3Gygxu
4U2t0l/jzVqH1+YwV8gDGy9EgAUUkmcAy4M8ZWfrJOCnM/0qObEO0bp+RNO+My+JV12GjfGlMzDs
SROMD9rWvDiYjLxFr5y64T7y8ivONx7TxXEgeGUF7wVYnrLz6qm7fBNhc7gWUDrsLTw8YBaA+Ued
xYMULWKxX+VHd7L4tIxvf2bIluyKI1PKyQsPBIMQSRLRruOj8Wxs00crWB3N31V44PyytkYBVrfj
d/4Bi0FHKJpNay6gd0B04/CFeAPqwBDR3k9XXdtZeCMskurJ3SuHjOWTrac6clyW+/S5iDz70/ri
vhYp2C+WCA4U9R1rhpTK/rV+0DyCYNqIisirtEtPhDGTmhFdGXy6JUs2n9AINjqdbbUEdiaKgkNE
eaqv8D4FIzc66gy0/JPqvdSfOoqkaaVqG8RzrrlQvqsjrwRZ1tGXCvEFL/3NgvnCiUCgLsGTB+NA
moL52T5lT/GB45PhNdpPAbINEfMmH8Q+eWp3sKis+5SfrvFRO4aj1++o1EuWPt4iOyYNYrh1Xhlh
I4nNH9R3cN1fA1XVMXjJjzNFLPCc4cMfd+65+gzRTaOxhn0IJ4S5Tbns2gVxCmz30OdWpXv2YcTC
h3up3xpa8J5gGo91e3irmO6CTu2DFxgd4mhdQQUkAPwHO91TkuydK8SyKzTXq3yvXslCoY5O1+Un
K7ZYQFbodA4f/cwOwk5j7WENGRU0NIDwJYWmWj0E1XK8UmXbF3VcondHXN3W1/GpuZmX/lBv0mRH
mpFNZftSb1hgzq2xFgf3KSU77KRAIGFnnm0/vtE5BB6kmEM8LFn5cKNCfA8NjkMPE35nM25cj5Xg
jQCC4YVZd/0Sv7jPNKXSAfFfuM8BbRDl1yrw2v0bCpo89GzqWhBj7nUX1CeMVMffkbt03+InGgbJ
DxngwLmwVtWlPsXUHLQ11ZJ8tkKjUl5lP/KTTjXCm/bkfvg3sl5ZEsnolhnmxNuK5jJC03LIy1Os
bK1v6zvRFiw6IV/i0bY9M9kyRo/e6KnaN2NkHLKyGFwpZ0ywA6QRl/5HkdviRrz5SefEbJf2p7iw
02X6OQveKzgsOgeXQT/Vb5XxKPutmz9G6bXXt364rhi1Upj+wvd1RH7nReyvH2oBjOVVYCvPwfeQ
rLDRCuFJ0OZwBjmrrNj25apSl0OyaetXVOlsk2xNFXCaClt2y1FWF6DLzF0Br5g1kb4HIeqhOMjN
Mv3gtUbKKu5naelWlrW33zN1VW76L9KfmgYUwDqY1jIc5oZazxklzAvyJOaKBmvgjM0atRb6k9u4
lb+GjUbWHMYT82zBfGpeEyiqwTYsjg5haqAfhlfo2yJ9iGBmBAtWvtl8DhKfTdO2VL/JqjmWYBnT
XMLS3YBbBsumWiH65xjKrzGgef8yyLO9cxibdltdh4Z6ZJ9mLE2AOQ6U2358DCZPH/DtXUfWXmvX
VCS84Sx9U30oo+Wc4EvFumsLDFUAyLc+tbU2f/2VtkrOZY+7zaEbrrJ4JMFUyx6ycqsXENlnO4tJ
vIh+13eXfNw7TLuYQRYMJvZDR04WUq294UAWexkd4Jp8S1lCXUYtRJFAHGgNGELJTtmtrZxozVrJ
z4GXQz8cXbHxIdWNS23c+iS8WR60u/TNeHQv0JPw5krkUjKwLrZCLCiM8nKtFp+BsWuGoznA4Xhh
YY6sXfdsfSGsnwf77Tzt/zvnv99UdVZ1KyOH/O8DoRPM6EgNH44/GHDLwkik9vuNqYW7+32jbxlr
W9qXzs/cHbmz2O0AjMUNZ0IpAOXw3kRpFPSE3szX7BJGfT+q6KRr0tEMesX7XfcHtSmHsCmBtu/3
EQfFw+78F/fbyNjXTlW5uIRDsSeVu1kpQ/Sj9jPX/n5fPT9QJVDt7xdjg/Tgfu3vA/fn/fkTxyAG
DNFOJ73OYLx1f1KWOuh671fvT5VBQWMSa4Rtm2l9DrrdUNKN45jWjq2/1XmzqhU5m7pvirUfSFIk
CaiLJaYBvTWSx7eKnsmrfaiD8Tr4jfQCh1+tyHTzbOXROU3DT1fPHnVDfGpKJ9c4DRlLl/EGASG7
CPlXzfna+uchH/RNWKgxaO+bLxAZ23E6EGmOiULQDbOTUbDO4mJ29wiXbs6oMYUWO+qx4tlCpaVx
bNrkFp5oqscnESVvWVf0uy6iPkVxwtZnsW9abcTgqmmHbWYx2Y76z0IptAMZ5PCug+3oEJGbG7s4
5zsycZBoVIfARQk02l8yqakH12T6gGLix1GYxTv4A2EwhtOb59TjB6oQUionCo62IwnHh5ImAgqj
NGJkGcHvJEtu1XRVsBpbaI1Nz0aYNIDNPZLptAjfuljbF7BTZyGJz3igdUsUnyYm9VHcrvlCCKcq
AvwGTUxhM7fCKyOC5DUZMWS6rnsILO1Xo0BntrAnyht1PU3My0sM3ZbaZP/EmfmJ9TDu/JHpLwsT
jxobZsLgwH2pgW9IJFgac/ZZp6uqR6o9C55QSgfDiR6he33OQsh2EALH/McZ8niFF3g0RI8l/UMD
W6zuaAPiEScb9Pb438x/HrrpIQpforrLH/0igfAUaldVYeMwdXM82mFBGnw2gcQ1KSar5tcwbs1c
7CfBGjgWceTxla+aAYq7GqXTKsraN18Jy12Z/VZimA9+DWHdHrDPmxITj/hj1SF6iFQwh1pGGPXI
bNXKea1J88+IZLOleorLCpJC4UBamDAOtBP7I7RtiW2l9eWGGDRpKaCUo8I8Vsz1GEGvTfhEgQG2
qYXWcMpMYujSAgeg0KHo5VTb2Xq7Krph2Mpxgs0duuDBzBR1q3ipOBJXaq+CQ1Y7FFGQIxMWs9hJ
f9d9WB9KZzxPE5iIE40s0Dnnh9/jh2dOBkOelNrV/mAJLH8bWfATWzXQWsrelqhAVBqHrARD0ypB
tpQz7u1J5yyJqQaMuHkXDnsBLtPoPRkQ1YYlVlprsRho6adZZUBddfyGsQKFnA/X2S5vCv48SE0w
CWk7pqoKuGFAICLzIveG3hLYr0xw8mEpi8vMPCOvF1p/8TmQPEwEgVLxY6nKAHZuCvs7/92LpD2q
CSu3oeme21ZU5FEWbSyXUTeeYFD/8Z7CmBRNKqTbQjPgGZJ9OMgUA7Olb7KhFgQfrUfTOlh8AV0F
epjh/eN1GBhhzBAaW0eD4j/V8RFnqmBBDhHW+GVy7YPPqBmINYD3pUAyYIkNtvh3LUei9xZR0v9k
KULhJArewoKRcmGnKulXyWbUm3YZ1cm00VojXzfOyGkCUzXocsD/ejIiGmBS/abpxUguQ8loSjJD
HJIR8nPLERzWziIVgFgFg8/IFQSGjMrVNjJ5Logti5LhG7uh92Hgt0bCPK4EDrDQsr+agt5+74eY
8eCmf3YMIEdhvOQWtoDhnQI0MnCJFci2WQ4H16wfh0wY7wlwo6Yzq7TBgoMQt0RD7HuKCPxX2HAa
R+6TLvpIWwdpaqof9Ca0YUVOTK1JI22GAFmCD0skGqurq+Ir2MbpodAZE8cVlYNUdQIoq6Je52I8
a3JcEYkTeInj0/bU+i1t0xzyO5ihPRQ2JUM0rdupRn5jh+dcDbSTorVvtdY+kxS1KtqpWMlBoY23
wSfCoAlPWUkDajK0n0x8uJQEsJ1uzu7LktdlfdOE/yj8gDkFiSV7uIiVNA+hSX0RuwzJ3SPe+uvC
eVMSYEo/ixngo1BQ41Fu8ddeCSt9dodZrmC1H9IJ/Z1iUw731ldqZb9GiYWqOfTd0lLA4DMS1mzN
IxuO0lHLQg/5m3rGQxLKgEpQs2PQL7U9kBYK6Q0K2utsirNyQ/fFKJTZTBacgtMMplwzu5GQoRNw
lMP0WzYB+h4mzn0eW7vUWXcBfMMcC6clu9GL0j6OffPSkG7AW8TQJuSgCi2x0UfMX2Ld5DhJXyJX
D9dhbqp7LWJGU+O7wxgHjofqgow4klOR+CBJtCLFdM7go7NECwVaWTbqKPB/Dfx115nnxKcatU1y
Ct162pHhUq6sJr1mWTZuc8Y8vdNsbMx6CJGZIDbg08m4YvQh2qdgjDjErbOkQSDCiwx0OG3sqVl9
zgMOeTtuOm+cYeqGQtyI+E1dRWbIEuCuCDw6rBpwmchYhyAJsC/NVxhCSJMMQ0CDzDlOkigEo4I9
UfSNhLk0bcuyi/fFgJLSDNIVPpG02xnSvjgA5S9Nn6BV3wnWs/liIqKICRotDMSTHspC4IAa6uSZ
ru36qqulWIWmwpBwoLGPDVAPPCuZ2bLDLuw568DGomXQUmaYAi42zJFq7LpFZTXlJsih8NmWeRoH
MONi744ds9iW+X5kY1nN0r8Oa4QyiSBUdo5g3OIAAJkar2Afgnwdaq+qA7osOL5XEkCtiPHpQzj5
jBMfPhAkADOfx6NGGtlNy+MXUQVbdXZtCtqmB4enGVFw+WwDRC95E6NbYjPJavu1STAby4zTiG0q
G3m5FS0A5qgkKLZk8cM3TsvuuK+WY/ZvY+sQHJ3dBk1iRoZPwKEPdvrAPECzov5gagFMc5emvstA
oWrXObp59mn6Pq7UClP8Ir4MoWPvcbl5HjkCOVgpa6juyr7ZoGwFemXSiCEygnVqL3hcE9ob5k+Z
ZbxlGYMsAYkttn0a3wgMi/jRFDaa+qMn5ktRVyoBGjiy9+Mx8iF9YlxWemYnMZgmajxPoC6EzSNO
N7vIwoY4gtSAJczGIeYRD140Pzr+z3rTV3NaPLbdAyCWyE8lec5WPSEYY3hQZtraFao4t7x/T5pB
fSrG+uRjTzoOTri1etAYb4wz42pIZRtgOD+7xU2byiaSt4b/ozRMtg0l3QxDgwFYNO2Npr9UhKlv
cj3chBHolRrC4i/iChlS1CJWnFsgUaerkFqg6dimI/cU9OqIQzfoSx0XXkLSxlopGdKnYezlxgMm
1THZsIxXTQsho6L+Nnv57SiSpwUXaNDjgfqOL6x89rPJ2VVHd5DGbdIsdLe4h2VI0iaKk830EmKE
uEYBPm1ddU+GJ8AEuV+aOpnHPjQZpmDlrdpwhWytJrQFlB6HefyYpksZZAhuR6Skjbm0HTnCrc1I
kZxseFf9w+CyS/TMfprKUpfuCBuyb190XY93KeZREBEGrUZwCaG+UvmpIznoK0XUqxy176KzK8xI
7epgDEbwiKM5Ae/hEkcfuH3ED2L9IT9st+yPmeuScka74prlphs+cvNBKyMMkkt4+bbDCGiM6KPt
11A1bzLFGqHlvfI1xbAJMx87jix5GgPnKzI7c6sTWLNucvmokiVyzAyWsnxM3s1E/EokX6gJToql
3C40y/ea0FBquuaNCA3mGkpxwg/BhARMOjpnrpdZ2MtJybeAbxpNSYqkSb8pmeKVUXcOSrA9dVMF
jrJ28MglvxJjIpKgejP8sfvMR+X45ScgO34ymiuKsXUuy5G8XfWUhcJYCAlLYW2oJZTjElCtpetl
8XerK87UIMFR0WzKmdkbV+3OtSuxDHT4Xwg2zakDxAioPRsUIpU5vhjEpG4HJ5KIj4nUdc3qUGHw
iTvGe6GxD/ep2CQq2FGRJzCFGsA3QmkuNdKCJ4WhWR8179kQk9Cr9/Am+8TeYBhWJQer02ihte5g
6ewfMtQQmeQZ10a4c0qg154dwU8z9Rp/DKgadWSwwHwr0xQvBQb0WXiVFRroHklZqI6Y45uIQ/su
gqY4BvHax/8MEnlyw50k8tKWWS2/RrFszWTVpUqzwggZTLyqwPMdAoZpO3a6sC7En4B3NWu8sPcC
3sSQMR5yGFLodKlQmDNi1iCo0cjvOJPdx6Y8YoAbju2MuMEV5OSB41TiVRv2Ozy0N6FfM1bGv/AK
pvCMMTm6jUxsdZ8fEJtUMJCh/UjaPFlaBpaUfSiWjVRIQWNaq5gZLEjgxhGytGldLbqhvWpee4WB
WDy+xEG7xf4c6CBU03UWYBVscrJrziruX02VEL0QY13odLNetnlB3D0ctBK+1dkgWeZgFtO2So0W
RqwZbnRruHadSudNLOfC12Og0Mo56RbYayCCh8mfi2WVg5O6FEJO88BxnnlO4DLfdb+cusWBVMYH
VXSXONAe+OATobQ0bCRBoWHvqpOtxB+JniQbPAAzr81Y/IoclqCdPBLQXq06XUItGfl+lfl39+GT
6qp/0Hw3fVUsH5hRyEOMy/bCwet8mY5pvsDcdZNKk1mfwtxlcMGm+SkNyWDDTOr0gZBCCCulONXh
VzuY+3qUycF1Go4Ox2CsUweofKC0OrQVwagztJ5Q2/a6vQvjR+KkkWiH8jtU4FTUgAMYos+pfe81
WVqeYqPtz3u+3RJwZh20EHZkxMBbFDQXVoVqaxyHessugAC61uHpwke0Kqt/CAlLLl2zn6EMNN4a
pLhI89uVNegQVict3xHphoDbmHK6bfIWddjkBJk5mxaOSw3xEbttC1FV/Xtk6TXdcDxmLWk68Vhb
kBhhH/Wu6XuG7/enJgm3XTc9TIqWHHIH3t8wlQe3JTyirH24g360MmP/mtSQr8WkHfR5vGMSr7Mw
subFSm1GcIpn9a9TECh7DEFeOkOHzNU19oI3ZS34PcOtITC3GwZG7rmZHfS8RSgl4U6PI8d1Jta6
ia5hfNFTCymqQt5tXMKswqNtEXDU91OhrIc89D264FeoGaVSa99TdQs1zJLnVd/mB0VgumyikxZF
aIP16FpA7Cg1GIblWG3JxfAqwoVJoEchMjEX5oOlKnnXlr7upp3eoK0QenSgLLyCmEyQLfpNrmi/
WSh/8OqslnZOd5e3vcoZkHl+g6V5LXHTibV0iUVusbIil4bWcZ/yEePZ2OJAtRkW9vTwZ43FBnGW
/T1FEZwQiO9to9DtWP07CirMNPW6Po4mHzaEUV2V+bAWVcycQ8jwOlpfTvCIxKEEk8LFnDgMu9c+
FMkwpZ+nR+Ob3dO5pFbzoSm0deW6wWvLL9CWIsHaKxKeR9qGn1IBFIrxDCCxwYu0nrIqZkjZVNUb
pxwAk6+iF1GM91pv+4WqQzxVrFyD5q586VZ/m2pmGtI6JXUBFaBxoPOpEMj65Ce0o/wyQdXXCkZl
xdzHmrRwKjVc2QdHgXDC6YFAhlQ9+lPk3IhUPABcABECfgV6pJ7sQvUKExkV/mDxPimH/DbpypdT
quEXvc2P6XNKq9ZT7pqgmjqZCGr9ns2hDaYMqLLORdXWW+BMcwiGdVBF74ZiwMvatT0bamQg5m1a
YDWWhmMGw2WcI6OlRiheVm3MgCLGxquh1jH2SgWjCaPY233qLMnr+PK1uFxqMMULn+pkJEAU1XVH
zlWqrgdiv6kY1M/Ud5/zKUa/kt4XK4ZP/nCKhvTdwcFzM1lZc6wGw2HeJVTPihSy5dzqs+uNzdxm
LAuCK1ejZUwH1+2gclC3FFOdrzvVf2Chiw+O5hqLoCQCRnHUp9Kt6A2zQUD1RBRntm9sXtE1GeS4
NB335tg48mL4Ceu/ap4dfDWtsTK8oaiQpRb6zZCsfzkRgF4a4D0syAeDo6qVyJ98J83Y58B4Bta+
nIRqXEc6a53Vxr4mAnRrwzzQ8eLe+IIi1EHJqfs5q1CmoEegSlJIO3Ao3bMuZEVxpLETBl5XIiiX
SR67W53aYh8UxneUCfccxeVlUhB19po+rN2Mbm9yULxkOYW8gal3bK79Sll3I+mbhpvLk/6FRfoy
Y+HHpSubHaUSL7Mbpg7+K0lRK2fSIel3zDPC+JPEDfviAEfTNYwLq7NfXMh3GVI/NC/GuDJL8Zs8
v01vORadmzjbbf0TALytihquRF/q08aFiTGVgPWVT9k9o/aFkhXrwCaCvQ8Dmyix8eQMA5kgNjNS
0x8p5AjeQ6MCo9gXcBBGjRVDBb8KplqDyjqIpd2270EgXuLCNr3UoksOS4yyxinbamZy8H1CrcYe
+aHeziRLKb1sRMcvehbSQgVs1ptLLRysGPBbXthBaK7x3xYtfpkj06SpR9SBUzkqyxbTylBgGa6i
5VHyqfHMKGe2PwFH4LxdLGMVD91YU+xVpfGtYt73bWFyqzf4G7sCjpUTlx+xNXwqUpy02jqy1156
ftmX0jf3g6KnyzBvYKw0nINZilF1/jbQFW9xCX7pBGyG/Jj0CPmJeGMmy+IvkWWxkQx4NXfsz1b1
nQYYEEeqA724mJ13/vfVcKyv+IohqJrTsQbXLOLz/elBZRNCpQB4L6hnRo/Gn2i4+5Pmi783s3tM
1v32n6v3P/+fj//986mreV9/b9sOE8Z+o4r+N/8yRCNBgOQ9RfJ+7X5xj06s54TBvzfv1+733R/9
++T/uu+/bt6f5+M2U3bfau2vxgSp8D3W8k+G3z3b8c/V+73329M9L0xkuH1obnGjPyn29wuOLhS3
f2+LiXjGP7eNWWeLjiZ6s/Hq3SZkLblCIRzZAMrcp4mc+JRC7gw/W6Tl6Gz9Qcctx2F6mnWVuQ+V
kPSZ0Hc816Gkud+U1fTPB5L5KbZlMHkQ+vbvH9yfdr8pAIU2Vh8e7ndFJmHTg+agZGuVxEC/jG/P
/Xn3R+4XRVbzz2k6H+NIR7ht5Qi64vlt3B+WmmmSQvBNyqwJYdjtULeSmIyRna0cKBxw2ZrdiuyK
Yb6fshdXJdNfI5Y3GTOg6eqxXlqFJff3C22QECLCop7gN04wRHCdsQv5Mwi4FvjigX7GanRI2MCN
molZ2DSMC4VYJpiNbckwyPfxbBSV3w/w+eb9vizroW63dl1v60B6hdohb7g/0gUkGawwivyV9qDy
f/8uvacqjq219zFH2yT3V7i/dhmI2XlEdAc+TrT5+//+/Jf7y/55zv2hQTJJwZYcVei/31Ty73d2
f/b9gf947f/34b+vUDpxs3HbZvf3uf/xP4vI2UZEgaQqBTCeWSx/ToaRguli1x+4t96AuKip6Ozs
UR4ToGfspHDP6JycYZiIgC4/E0OttnblMxUowp2djPnOCuP6KDDc75uEOb4Mtl3YkRmd7kQAb6Uq
sPLCYoXgI/HZ1cpvi1jCPX7AJo7clPrEh6FzC026bJwKhGWBiTGz1HBl99xcH3CAwYOomxOLmH0I
Cyhg9q5dJ+4TBVhxSnqWNLdSoM4quJfKhNiuoKsQKzGs7/Ia4qdDL2KQGr5o8PDIs19YWguyC+BA
UQt4ZJldWiA6D7k87CKreJIWA4QqxBkED9hFB0pG3oTNvFuiV4zmMLJqUG+anZ8pb5vlkCoQEaJ4
m7IFbztLrRcyx4NHpS9T/Ag6lYOeqyCrSC3YzCK/PQ0qg6WWCaaqM6bDvhEntsDdd8VA4GyCaCsm
Sx4AoJw4tTDFseEq4/sxQpR0SlFfcH/HpPIc+lOKubsLhUaVPyZG86sprmwPi9hDEfYt9FMfMjpB
poGDAESxiSaAVimZg3hBEKEgamH05A3gvfhs2yRd13nzpdgE9qSSQaPJRD9JLk1Fsx2bJRzqEL2u
DxtUY7h2MMwP29Q/taRFPNsAps2B86YFdzwsIAYU5y6Bbmin1SsqA5xBHXxOahkEi8oBJ1UTsoVj
lTTGLmF9EEYx7Cqb3iFgBpvIqD7YvTgxJ6g7+VQp1MUqnanM8TAZSehiGHwi/uvYk30Of6yNV9Ip
HoTUK0xi/bPQjK+8mnFb3o7gEAYc0cRCxC2WgWSR4aOR/7bT6JD6PcLxoBIPYQ6GxnaGp1Ak+E5S
7RTgMqIrXb2sG+CACgrMWAYaoQPqmyL1X1YitkTvYPedVw/AAZww4XQhjPnWWfVwAXvUAoq1xIQB
hmuxu7Xxo6kAQ/bCUEZUU0myI0ykX+WuONj+LTE68ypT7bepoeKP0ueAAgVFfQ5v13jvGgW7FDm9
hlsRqLQJkxZvjWTm9Vrym2Hg3Pj1YkUMRXuRBSI+vU1XZcyqpuP8znCFmpUA4SaCAtvktuIxxtJW
RWJ/B10dvhTAW76PR3fYY/neY9zmg+uu/czfK0m0A8x81irD31V8Q8LVBVBnYT6rhTymmQsHzmER
NbIeWZ1hbjs9dLay9B+aMKr3xuya2xVkgQ8IzBFhDU33XqX1h1LyDrISEmzmX8tCvTThQOvH992J
VWdSCurt+KMmlnioI3QCWgOEJ0Lix0N4WEkEDTw2/bcwglQ95QqeOmFG0YkGWIb+QzFZYL2cH7hH
iG/aNRgVyi53EfgG7cGAYdcj7GlqLJVYztd6jxtfKbIATm1WfWUWsEGDQ6JHIK36YMBvU4H2IL8k
zdqejP6WyRqWYQxRhu8WArMMxYmaHgM/FdLtmB+wJg8udsueHDAWMowoWA+6+uHErgIbhtieWkue
RyNqMWmnDSf2zDx1of8tgdBa1cQSQ4PeNbS8r6qNL1jdz2EOOupZv+XsJtIcWsy4cDuQKTOANNX1
/tqcBm1V2rJ/Ik+bsWX/VDWNArc0/KXprY7jsK6vpQnnd1A1kmBsXpQpMRyXdlYi9q67rNFMp00m
8TshGl50Z96i5pGILGGMAn2QhFltcjwqGePDhB3G4pAHvcQ6DzYpRI7NJIS56mNEFbgBZQlMY6sx
s52mYyxkivCMsyhZUMPshMD0jsgqR+5koJyrCV4Yw6rndkoRNXXXvmnws3fAPsZSRV5IKPK+d9rv
GKdUgLb8Z4ixJOxr0hzLTnkRChFX0q7RIJk4ZVZyPCimg7CttclHb4HwCx2AR7fnPAqSdZVquA1S
gw9uRKDFJCtr5XSQkGtSM8geZpIZR65ddNExKSeS5bPsCE56FsqdgB4ZqyIm7mKs7HrTSvj/RBgm
+7Hmh3an5mQEuCO3ZecDIwzvdgIHJB2GcwJuv+9LBiuZg4xriHVEw4W7U4bkvYfwag/DO3E6+Uax
4od2EvCjR6QWloaESan1ZWBChR+78djWcbqv1mOfXdNSZU3N3c8ybwDzJRJfq35JHCWCM1PeLIZa
ZKHgImqxM2fC/rHmU5VwNTzKsmPdcwKB2VHtTcOXT6xHr4wlpjl8+hjFu6ogyXYyJMhV+KS6jalC
1XWrHbycrIKIgAsoL0fCtIW5HWNmZFDzffcHJgdvvMo2nopGBgc3NN+iFGfDuFbafTs72PTzBeGE
iCmC/JmM63AfZrW7H43hLRQYVTQ5ge8q1R70Ei5qYQYrM4NOEMODOiRVru4qd/K0GT30G20zzPHp
ik1zUNFHOg1pK+QpcNd8of372v3mn7c4/0ETRQzmVvc7OqlRzg3zO3d69UkkKSY/dq94DtpyeJGv
2SAPZT7mG8pHcs4JgpV7R3O4yiC9WBRWrnuqKzAgqd1NjidiVr/rAdx/1YXneS/p7xeGw6GgzRf3
m6FwQNBp2DxD1u0+8T8CIpunP29Kb5qe3PGxuZJMEWMtx36ABfS0sDhbaC5pIioN6xIyFP557b/u
6xyXfdNCYFQTsreM5/ZJiBKMKNBb2JeJeQra9l+pwvcI4L+JwG1kYlzNxHlpVAw7t+psynq3SA2S
gJ4lVzbDnIPdzRexbc5Ja/PVaDZlnSrQGDfVt5boyGIhSJQ48NmZNasfO+moO8vGsciZL6YUIq+Q
5Ez1Sj87VWEWu29LVGd1YT6ENqH1kMC0/dgW+v5+rVaEti97qwDMAIoNZo/YStfnWsyk5eDW/T3c
r1m0up5lQOEKo2NpVupeNo66h8fehZa/MyvcTLQE0m9QhojgU5XswFB/ZCxCPLjqVJswdjBla94n
QskW9HrZkrFBxU9YKJ4fCCQ7dqPvS03V940e117LHrqQFuwDW2OpnK2T8bp07Ry3ABxvUh83hRJC
acm0bmwMbal39DLMMS+l70cbNbM5nFxa3pWMBCkw9DH3i3a+pvY+ZPpJBxj6l0OunUeOV6cAInXt
5Ie8U5EvCTY0XL1KFyJuHMFw5gJ8dVdIkqqGOZB7mi/u3//9pg6kmGaAOXzdAQZ6829A5fbPC3fA
Q8WBK7CcXAEDN6Uh0kIdUmm/KVoYLxUFrzsbCf89AO83xxhNeTFOvtc2zk3X+/eSoCj2iJkrGU9x
sw6V4UtHHs+6b+/6oTz8X2Z0TWhIMZw0zAgndwe4g/km2UvESseYTyabIlklKxt1mPIx/YQ0EDEw
4Qp6NX6OK/ep+hJPxYHRlAJJFab2XAviuRxTEC9RNNnH8Hl6x17sZzgzsfCfw6cMrsfGHv/B3pks
t81s2fpVbtT44g80CWTiRtRE7EWKEtVbE4RsWej7Hk9/P9BVdWxZZUfNa3B0KPq3SYJAYufea30L
wukifQeiOF+Uw4a2JxPEAl8So4DxwhIrhiDQrcnvQiXQPGczcAwEyZpFfbqDJ131gF7Xrb6B6hh0
W/12um6+5fw6Ihu8EIghQBwxA/xicvkaS4Q5zTMv5TCLQ/4F7v4WMxpDwhQ3OMIb5xB+NdjFYE+F
JM8ZSPtpm2t7vFNNtKJyrgZixhamWAf2N8Qw4G0LQKP3xpcTAKtVeEPkDelms202vtfolGprbOfR
DJpSh/Gbf2MeUKcBLljhj4VIkDB6fSu4nSUL544Y6KN5p71Yl94d/XhqvRo7lgV798ILDtQMLCvm
l+hpvPbeBrzhTz0M7GbjH4xwJzDwt4ueRdthI7kW5VJjioWc/AB8dirYdF/kz5wHOOAnphNMjQ7J
PvqK47JYZN7KEORR4yjAEYveAmMvgIeWBIaQEdYCeRygqP6GSox1A0m8ezqgttgMX/3ywr79Pud+
j0jlDyM+b1VyM9yKcuvKOy35kQnzbfh/EMRufrDO/0/Wpjd5mDX1v/+bqeC5UxeOfp79YKArQkMo
J2ypkKYatk1ySfHt9TZEOvPv/2b834KI5yixDIya+mWhIVlZxe/anujur+2lfwvlNEG3sNa9m1Au
x3RDW1Ee1NX0jTOEuhaNXjKzXUZnaawrj7JppyUzJzXyN4HaedkNzM6+gKG6tLQNwSTM2KkbNiaS
v2eIJigDH6d36H7rdJ1+gcJxhQd0Wzx2p+g2vS8eGzoOC3NZfY8uIdY+J68Cg8umOyaX3PvRYeqc
sBjrt9ZmZCKxkScWM7QGW2Qz2KmRT+PbtzA2jRuzX4glV8cCzBvK0kngjmoe5RUY5oFu9sEhzK1d
f6+6N+c+PYDjDd4xJmBokO84oIi7cvbs0pYA075EXxFD6m/0rZG/9ncMFu5LvnSsNrCK+ROuangN
GrJ+pGQ7DLPewT5xyjaMH28Rm5VPSCzUMV8fMUrg1aU3nHD8LpFEfZEhRfY2+YpWf62drEcomGt3
5X+fvhI8tbI24X0ycxrNZ2WtwkO707fBRhzxhYqXulhgn1phvW9OYAARPKdPOWQRXC8om1bInTFH
cp1K3ABfo9Ui3GU2uNYLrrDxekYA3Fv64jtgslCuqA6WhK0vt8AsgX0ywQ4wEO7b2Xixx6cATn1l
3DKsNAIqnQMtcujiM72B0xYZ35E8wI1cauUWIsOOj+ivrRvjLU135XZ4ZQvOW+UGvrEvyy/j3v3C
vnJD5bamNt9qOIaWM2jh+MV+QUmIQnR1GW3U6qeggs/O/Bnu/9uJ75i6IRzpuK4pfj3xAdnXKLrM
/kiW6xHPEqmvrDGcXg/SfTZnhSkRhcvsBdsMyiaMRg84kuqZ+D1rlf/yZghC+O3NGEKgeNYF2Qcf
r0I7agancrv+GJr0Cvlfo++CbDVyiEC04bDh/rHEZxdBx2AOdl001z4DXGyWD/hHwuvz2/nfpKj/
PilKKYvv5L9Pulh+T1771+r7z2EXP/7Of6ZD2f/w1ZFo4Ti2brm6w0L7n+lQ9j+sro6tfkRDmUQh
/Wc4lPuPQv5AG8UStJEtg7/0H2EXlvpHCMOwdf49Vm3zfxZ2IaT89QzjrLIdw1BCNxRZVLrzMeuC
fW1ENl+57ZgILBW17GR05Vo56hJZkHcZEmu7YsxFWunFOUpB65xVH5bQdhB9LFME04DkAY7ZBnzK
iKt0jCg5c1qCkC5QU9kRy/4afUlDjjKbpi4LVjryIzyTeMn73IQkCUI+iYNDS4rPWvNflFPUaOEa
Z1E7DsZNBU7e0hp9aZTBK1FcalNL59jbY7oLCxPnjbD3sbPMAp0Tf1L+Khzz73GeThtR29Fa8REX
cUdZnIGIGOxjDqMzxSpftcmL0CoEj4zvhqFskBg5auEG8nG0dOhUgXdUZG8gqodXXJlMt7yKieTk
kSqQ2Rsvte07IgD3ul/hpmrJsey8YNqjE9pkk9gUpFRfVfQ+VqOigkiHnWr1aSv1plyLOr4xff/F
8RLjToUstrFCP5yCop6wvusjHQ/KPE0CTmiCqryg1i5RC5DdMZTsmCZf/8LQ80JlubuYSGzoe7NY
kVCLMMmXX8JijUTFqgh37Rt0wZUwvk8Zbu9IYpxMzFke5y6oj2sirOALV3X4QpZA6GvmKorP/hk8
V2OIcJGeHoqmYo0mlyIKHZujv8d9nqPCR8lYMego/IKbLf1jvmezeUxNHxnlgJDUnvx9AMSsU/4b
QZ60pGkucW8wT1VnnuyYsaLrxtAI24BVFbjG+jqIzWNFIxypVvw+EkyWYHRF7clqm6dXs3eGTIt7
dOJ412uwdXU17m1CeddEmr8Z9Hkv7JKUzZgYMTza6U3ACzkWorpQNldNjq+7Nc1TBjZrtCScw5Zt
NlU0/Zu7LmyIEPcghVRncxHFchJTeI4+Uwjln0yVHhDMHmz9a1UgJyxjUlxoIPsejfwomrexo//i
svUaC+dIJwpDwS6xrFM8xi/oynGk5vkdPaeVVFnyGCM0Gi4mYuQXhRVwY4n1ig6Wtm11gPQhEsLC
u/bb8nqwvBXmBoc+L5+8Q9JNphT5GPCDCtqD6xTVxIVWMvZudVA0Y7K1fK0Am2aSyZTjb6WzQDqA
i5ioG7Z534u1U8ptW1TYN7V+2HU6WkdEw2jmrYy2KqgLWQKLKSjuw8i/Z6M54NVu5nFc+h6pW7cJ
9nWvylXuGtceKv/G9zS8qtIhueKurer+2qnoLunORk40bDDSIJynYsTKn5GA/GgVCbra8N0waeWm
Gd4me+upSV0ouymva8fdRuMd4rR6lQxGsxKxum+DK5k41SqJ8Q0NVbghP5tCz8WLX6fRgWEKBEQr
RsOd6vhpcLEtHQR1dcxSE2ML2hVfq8T2buyjlQTNJU3fo2TRWRfz2qaFmBRzz4+AR8D7BNXu691t
GoKIpGGHNBQtfzuaaC8uaeDQva8Q+DtY8gUStFXvlKdyTIaDNc3jj4YmLd06ImCtDG0pQeVw9JEy
k0+KDjK5VaUrtmmoL/QYmKYXM9yR2IPWItCvXfaPa3YNPbLJhRcGwD0h2iRBdodrr6R4Td+TyCP2
bPIzsosNeuWXWjoZl/0dEuVtN8KVIa/L0ND5GDcSmevSHftjN57oV+6bzMhgu2M8LbDSK0//FoVd
uExNqm0zuwt9CtfOFHJhtwS1OCKT7K87DO8Q+jqFxYcIeMrGIQcMbtJP6nkDVtlUe1qq1d7soxgh
+PTWxQP4onFNvvVjZNiYtwwKlM5WUAXIexjb8CSHGuOkAc84RzDPqlQ5e9O0/V3R+kuZPlbzwm8a
Q7vXjaEgl4LMvVTH4Tvl4V6EiB1jj6BWzpb4YCcwYvwRjJXq2D/39qZFas+iwzo6uvhZ3Tyr2HyZ
SKet+t2UDAILbyLzfiy1fZjUpJF15o2W2TY9hhCNiQbqMEjKdB8krY46hJdjroy1uAdfFNEU0Kr8
yhpGQBdGCpFxgjPiD8yKSpdAmcx6csml3lhCIhTuShysrnOVR7DoomyMVgEeKLTHEDXP76Ka38r5
UTm9BzKSl+df0qYftpxoP95lFsTDPm4Zx7KTQOFiXnZjaaf/8bDEfKqaR9vNp0vfse5z3SLeBhTT
aOAxrAQZDBbtQjZGXRCD3JrbOudH2dzbEdpYs+u2dRg43Tu+MnBII+IgM3ruEp71nGSTlATqVKYA
UjSCxchEvBrd6SppRvPSRzKzM0g7bls5bHptuioRdFz8b+35t5g1g6/pT8XnOsmr8O2XZFLjx9/5
j+JT6f9QPCpHt2zDpp78r9JTyX/IKmUc7jIW0V1L/lR7GgStWRSD7IEc3RbOv4LWTPGPbVrEojFl
lo7puPb/JGjtvJP6aaclCAu05ww42+b8t3RjjmH7qcXgI6xFp5W3WztOmmWZVuG1hrJwXxfldcOy
w6Q6CDZIvGL8F2BeWrPEB1PGuP5uRDEFe7NtMVHEFEFF1S+kXWWH+cZIvhcmqTard43RXdV2qbaV
nsFmDjq1/Ol4f7Jb5Fj8vD+zdVPQCTcow5Gm0qn9kFZalv7Eij2QzcJXxR2ZWb6WznBHat7MNDsQ
CDAcXPkmcy35y2sbH3aqP17cVfRppBB8JR9evLKizmD5aTZVGVDk5psygahT0ZugviNSwGM/6NCm
Z6gAvyls/7I5/fT1+dpcy5GcY8L60CKajCEuSCgFh6vqG0v08RKDKWlcGelRkj5HBY0NEClWy3ql
bObufz72xrwT/+n8OX9+i08vOL1Ny1YfPv/QNYz5bQ6+bdMPiqru1p8n5NZoG0D1IDpaVsPNRIXf
qg5+Tz+i/07FBgd9xn3gwioq7S+H5PN3xLo+X1w43T4ckWYIPM8qmgaZNqu7EQ3BCoVkefjLB+fi
/PDBbfoTpiR3zzEttpD8+U8XTu0rCwu3x55lmkPlVY6HfXAipHT9IsZyeKn7mXecIK0pszO2ba/1
N7KqhkWCB+FQWCLYJIPj7PHhqL80Dudj/ut3YpsG64NpGSanpJiP0E9vDVO4iWG/YQhcvknPZ1ug
ESvDnHIcvftQ6GTde1HxlzPh98Num6bpmjYTJmH8tof1gjjqFXSPDbdYfHCI+mFLgsj/82H/7Kib
Yk5llrpLlPL85z99NF3VZmTEMR/Nh+05IWiE7uEwALOM8i/n0WdH8eeX+vAFO0L3Sx+6wEaNIali
Sbf02+gNS9JM1RdssclcDYPx6s8f0PrQC+CCoqUglWNbtCQ4gT8syGMQO4rdASZ0qSM9ww2zdVN9
34TEplNyAO53r4NobK+Kor9vpIhWYwkf1RFwzTVJzEyCT76PaOgyO93GCSRpHxZp57DuqhbX1jjE
h9JmM0bsfLcijve98plqap555aEAWGSV/14bzrQd45tK5ePCj216iaMZHvAy+83JaLUXUdrh9i+f
fD6gH05bdOlSN+jGSPO301bVvmPmDRduYjaAqYfwRCiIxfSST6UF3amBiFD26Dhk597XCdCMSIw3
fdZh0BqAszjZXVKzP9I1EAutxO+m8n5pjRH2y5DA246Txew6MF0Vu3jC7Y9K4ialZCyRexmTaR2I
746uhhpJM8Wnr3p96z2PTg3vK2oPmhk9/fkjG8bv9y7bQuhtzYuVzf8+XKqRm6ANs+HS5UiVVm07
7fsy+j7kMFLr/mGKkG5PrcI+YdvDlvEwdlH7fXTro96E62KKtIOfv2Ux/6/rX8wQeVFVGF/QcRmr
0MpDEFDGGg0wfQIidXzk3vcuOA9X/xppKnhg6Nxd9JL7pFa25ESzmjUdehfh6ei/m3SfunhuESOj
HI0gUXbq5ObFQzMb+elqZ2OJK09emY3O9gSr6bCPJt9dWIGEL9WXl33bnfyif1DdPh7capGnbbgE
Vc7Q40HZyV0V2TZwSoY3Ttaumg5GTk6FHGfklAlNridZwIQ0e+6jgtgslHdw2VQzrOkvPVgRAyjZ
XdNeoYnOxl6N/bexwM+kMUhfGX5JNgIbJRkzTL1hQOJgzOqK9l5A0lj0Gl3aHpFnLSB4Fg9lKImZ
EjMMuSM+UC+JAphgaox2ZULq0m6NXDJHIgGwYhYmqxtb3KOBsHEo2S8mlgYxCdS2AVMNd9jhcXBQ
kVvMFRT/SNW1D46vOrRF7JnzlE4N61UI67q5ToLxL2fV7wuXsmlzslMTlHdSflhBhtq3W3yhzaYV
Dd5WOLcdWj8jHO69gT6bH+hoZIGz//lc/vRVbe66tm7L+Ubw68rsVpwd7hRz29Ufa6s/tXny3lbO
cZi0B6AiT7HrPP/5FT+pfRiNcScw8KW5jjA/tE1r3+0yLWmpvQSA9wzKxjhEd5XWQCx9tSUcNFff
o3VH0AbK+88v/vuFq2zyXSnPXVe3LOfDheu3tJL6Lufjyvy5qMx1NJraTkyxti4aE7sOhNI3rYdq
/efXnbvOH1ZJXlg4ijoX0yyH+tfjnOqexq6U4yxaeXS5wlZWmnZkLIzDLs7CVxQMzgKDNPmwwXSs
WTyRHCWvTvcY2a3xt3fz+12fd6PoXdMnNyS3rl/fDW71yXAKxLTDQBWkz8uGX8Qr15/jDtTIlYk7
8FhLvbvwRQ5pAGxtAnoiDYjGQyy0sWHy/vkImZ99NdTD9DQMfLmG+HBalGUuprCT9ca0TEagibYq
HGGsu7B7LPzxvat7IAZlDkjBMTHzeclTauW3o/R07MPGl3gw/IttLQi3VejB49YAY+DQh+R7XTa6
f29E5lUT6iR/AcrZDBDgGy+9KqfgPRCEHqIP8f5ymM9lza+3RmW7Us47Qsv9fRDsC03TvMCaMQwT
8p9lM+M5JYy8rIPFmhiwI7oIZmxngSeDDxRvp1rM+UzzhZ+yW6t159WcKF0c+u8LOEXwNECmurW7
mlIwv32SrHU7g4/se9auFepeN3N6eQ7pUMhwWcJcvOSy2do5Hxjqlm9xWx2SZOtzjPIwSP9SfYkP
UzfqID6yaxiWJZm/sIP+9czCGOamo4Ih0IHXbYJgG6Cxk4E2bhHAHLqmRLUWiF3QzzPtLAOfErxH
iKPtgIK/a4W2pTyHH+sNDjgBpvocG2QUHeluyLyf06GEpTdvZhtcfU3yVVP9QxUk6jLJDLLq+7n+
caxlWjDDNm14j7aJUsPpQAz6KA8KjwiBIBxfUbTbtKhBrSZebS1Nvb7rc+ftz+f0uer77QT46Wh8
uM76JumFn4+kP4ByoLuMnwEWCdoXCRuxiFW6Yl0oFrM9zzFQXbombg8p7Ycuan4MIP9bWYL92UpP
Ac5NmlXIwOjx6zejxk70o93iDEhBp/RCjXthxk+t5xJhY8BpsDu5KEIo7sh8WBAS4zrFg3aNb3/n
imQLjKo6eDnjG7vApV1n4166KZOgCUFAOtc4UVYumKJ8tU3+kbDMXxuj7XauT+fLKx215GDc88/e
V9BplhPoiEXQkSppYGBZpSp8TzL8c540rxuazWs7dZ7TgmQD5TaobCYPLipiMqZLu8BkiVIW7CYo
IO56cIF/hPqTJbxXQ+YPThtxby+wajblU0tiiVWi8gpLHKOV/6YMxJJ//p5/397QJ2LqLaiBHZ2W
xq+Hdt4ZzC1V4spE/Op7RIlpEzbjfKKm//MrfbJIOmw1mIoKyb+qz1/yTxupOsFiU+E/2xR+9g4H
a4FsF5kVYPs+mOPTGBOlM6M9E/d/fuFPSl4+o6lcjI5M9/WPG+fS89tCejbLc2YT+oh6sVWD2MVN
/c20JMMY5SFtAwPuZDEKdB90Rjqyk/eo63Hg5MtCqjdht6CXigF6Y1BFqzwk1Jzcoj+/1U9OdEcX
AIwsi+KCje2vx6jxQ3x0IJY2GXYWpgH7vI5eOz25GTRCTsLwvZb535pZ56Llw5VOx890lWHSmmO+
/OuLup1WD2HI1WV0hNxAW2LtJzokXE4OLFU4SwsT+swawfyWLsOt6amdWWcdaGiSPK1c3AxWNads
NB2aHwrNKRzvQ6PfMxP4Swn0+36NL9Lm1in5XtCGfrjPhm3T2UHHmtQrHL96IR3WQSwvoJNIDg2i
9z9/G5+esWyRlGvQbvtNhuG4EcrBdqiZjV31SKyF4FXNzDmyOFuYaNGtuNOQLLW/nbC/78iVY9Al
5XTlCxHqw3oX1YafG6IgTHFqnvpRnAw5pzAFMkZxXl2zXWHywf4zHrB+OzOEKLJr9Hk4LnsPLKpK
a5IyoQjqBCtMEzPRPx8Y47NVw5BsHnUuZuxpH06ZfmztKahjrihNvLKqMC0VTbSOi/qKfSMBOlTH
HVhOx2S/Jse7QhBLJKaCwCeAb6xi79bIIfzzuxKffV9UyHxT7G6V+HgiN37nmVamV6i/IHboKbMh
pju7pIbBx8xbHusGlV8U+vra73QiwnxgfiZNxDZS6Q1yNrz64R1kpu9tFPR3reGfAq+uj362x3c4
7UsVHCdWmkPpkkWEjRicGoXmMeO+4EbGFSrgDORa4F5NBbeJrKOEC3WwM4Hjdk91eZUV7BCwdreb
Xd00r8lgP09tku80K5KPZum/TWUIbNsINn0WDFeJwW3Nghl0YORYl9QAfz5gnxwv5TqOw2IsqaWN
D/0mlNrhaGdOuel8kNhTGK3AQ3SkAwCGzVsbhzjsLq16jxCb/vmVjU9qLZe7jkTdZOgKWcmvaw5u
R9r9lSw3zpDIbaS3Apej58FBtKC6546x66vqsuvS/jKBOLGwrNkkOlp/WVA+OQLspWyhO/M04rc7
Q5EVU1PAVNvE4XhdiRTQVowHL+xh4cJAeR1UZhzHPDtEwqz/crp+tpnkxenmsomR9PI/XOXmxOA5
b3nxBqAZSZHBBgn216jw4QH5cHFDjTgJf5p2Ueevi6AM/nIVf7LKuDotP+EYjiFs98PXT6WUNXgZ
yk3SToR0ujvS0CJVw3COUkSW+l8/MVuhT/aS1JS666IPR2P1cS+pYpG3/gQuK+lS92tuEr/ZF41z
M9C0WYdNdZeQnEuUUunea7bSOQ29N0sGwV4OXrnxB48IeO01w6e7alMwbH2I/DnuLf+mNZtDbZSg
DvKW8FkZQOmRlvagPMgWI9pa6uT4oMWDfKxpMdVgRu7MIHmqcaEsZF1Fr83gMrsGQwcPtGeKkNvc
AXW2vdkQPoBE6ldhkfrb1Bysp1iIr50T4BAyh4wrvVVXvjH/Q8LwXmOclhH5NVA1CHWstHvhUUbK
3oafF0c72l/elRfOYdO50G6gvVanyfTQj/bWicFG+dC8W7lqL8Khc56U9dhORvS9o69f9SbqpfBe
soM45b2tXfWVh7k7zdhzg+1zbyPwcRe+P+6DNiR1ZzQe68yAag1t6hmlADIPCWetMYW4ztzkkUqm
3VWRPx0HU0dQ02ImaNwXNkHxVWEM0QE7CJkapsoehzG616sZKtujVQDUOH4JqNvSsRleRU6cVktJ
vmwmDdChnpCmirvhLgrlNzMopm96bJwylXxp0hDJtilCjElteNUOzVsx1hip2p64EJWSzZ0i62G/
h48izDN2YE0yVeQFg1WPjHRwViFMKZlY9eWUF1T1bfLU4IncGPNv56dkMCnEWiLF+CjDI3f28Njk
eUNWoHl5fspQhX3ZKHOTZGF/iOYfuS66H4/Oz3loGequ8jbhoNYR/vEDrUfncH70rx99SiA01DmE
swBrwLWiikOVE155/Rhe+WKg1+mP5cr34hydrI6PwQX/tsdr9TI4ObuXXyHOU5omqyRB8Bl3/nSt
4Re/JsbGzL3y+vwMk7/xOkwiuKNTvM1noEJG+ua/fmCcXITUKkeZ1rDZ63jYZLTft/WYDdS4hXgY
YivYNjLdQFOAvdp7IIditlSXqHRgaIOnAEjrYxuxvTuh8rUxZsaTFuT5vsZKbGmUyXpRaLdNYRDz
m5enLkFilUeZdmMQWz25YbPxBs0CDG97934QQ8SqiU87/5pS4l+NWH3gZ+2qTku1i0HG/Q1lQtWP
iYYeIWxvapwmOukMWNVPZUKmQK0Nya4rSm9hlE6+jjCVnUTeRScaTN1qGBF7TKND+93pgr2lh93e
m+D6NJZ0H5MxSjZFThZEk5neoxOR/5WJJqW2QlDoDNPjKAxaGD48o0zzpkczTjG3Gu4p1avqMX1J
5idFHSS7oSX4zirkpmT7AizfHe8AyVxU0igfyrEijxl7HD1yKyIUcxZCsiW+durQuj4/onTF4qkw
6NbIuvuGGikCmHiQ5SQJvIxfsMDYl1I1zmUaJA7nNx71xsuP3YDGkvFatbGNYJnyWR7mHuWFGSt5
EQChAZthGQDfMthYHR4JPBPuxMd2O+AyXZA5S31QcmPFvHAXtskS9zZBjaM57QfCy2pc3FVPtDWd
+lPTde2LP4jnru33kMKzawfAyhGarHeRm8RmaVXaXNVkwgmnCN4CJx0vTOGjRMz1cp37NkncNVKb
KGvSuyltT6ManC9ppLDtdsWAN0Orn+3h0bbR+1jYDwGn0zjOog5hZam+tMFlaY7OC/PfYT1UExBV
zY+fbYdB+/y8Y1HlJgVMl25gWbVUXj84aFkWZgXHHZjVRVFN0SMwvhcWkuQlQ0aXFPFdZObVjcKH
+0hEsOWH6ePQ9u3JUuEVDKlClMa9qtz8Gr3mg99W3oMdTjEMZ+3b+bdEhOFVVs+AMA88XZ9pfBv0
Xk/cZDCxON6dO/8YGwGGJJiIOGIEuiwiDI+Aq5rlRHNpi6dqfHAhu8OHKyzmbfn4kAgIconUvw49
yMAyj+q7dggIuRDhLR7i+q6ZfxjDbEbLlbnwfbD0eWfTds7c/rLPTGZU869ATKO7EPyZ0+svblp1
m1INIGYc9xl9X8x+zeFaNAlU1gCsGH4cfq2/80X3207rW24+Stx4jmQ/DmQZddSRsRxJ7wMxrqps
GFP0ZKay4DkHW4PhZDch7qTQH69x5o/X50ddQCGTx5CtJqLlx8FinjegeB3SIrh2kke39GGpd5jy
O8s39zq0bxRldGygcWEO1Rzz0jG497p4IbfumMq9RX8tLoKjHGW+xzJe7AVMyVVdR+6mHyNCvuxs
zYi2PpkhckZrEHJfmqrYQ+3hLJVTcH2+2eVwfZdB1LPR9/TpeP5hMzcwYhczU135B+GWK+UbZF96
3usUNnsngN8dld9zrfvmeAb3HPpsfIC929U7+JjVmh21u8zlsAoFCmdD9/2lnWFvyrCJg+PZVmwj
LmwRYj8GyG4Vb2Ec38axhxg1mZ1Z4XcItJsKiLmt9USR1oJ3Qd3XDcRnSLWdTHwpnRcd6qB+ahBb
e2b1FnUHwX2cDQwJzljqQ+dWB827pP11opxfZgOSFBljrYEO6y9LakgtFQfVNk/m2NxM/TxVLq4T
6c93XSZLnkBJAqpBxk/K9LZisr+ZJjaSGgeSeel1LssaqKMuPKKEfJuaAVEo2Qyaj3WsleQaV+jk
Bp30eUah6CB9zCMSAjN43fKSzVB0aeTTYzs6N6XTTUsjKXYx0F9rTE4kbBMVcBEi6dyB/YG/MhgE
z06bGrzF2Jmb2HfA7TNylON3dpynwmK+OspKkNAh6ECmo8Vho2S1+VhFRq2sx0Tvdv3BKR7iGHc3
FKjbSEDda2sBppg0haVl06/1oGPWofqmjASEf4g+eUqaU+Z6t8444e4aRmNTR1QmGnhKmoxygaCa
y1NdJ1ELpGLqsZa76a6ps8vUgo0qMu06HIbXcHLWgBCNpV6NfCC88lmhH2mVEBKgZjbcUsLpX7o1
Pr9+to115q7pOL+4JwEp1fDfVvge16NWXpkxoGoUITnufutGr2A713YCR5G0goREplYdxxrhT2dz
qsZpQuZjHNWrMsD8LIn50AdgnoyqOlhSHWLf3DzaGvuIrJotyZ2JTtFhSRDyu9Z0xTJX1ruWYftR
dm7BnXePcTed9BpOEVZ+k4BiZyVMLYfGBSMl9kDq0vgnCDOAkd+FWrsaJUMLZ7qSQUfWYwBZcCKr
sezzg2mED800EU2V2Zd0At9xbaOOJdqkTb+riECwOgeKNWXkK1NZXMiuWscp3zHeyUens15Ko0Bg
APvSvhXXocYw2ncJ7ehxIwx4erHJYLFSBXRKDWBPEZESonBW1sVS79vkqvP8NVTaV1QcPplj5FBX
Dom3Zdtx2zXwW0XwnEuoMVZE8E+kD882du2N7PvrquisZcjk88Io+32bc18qOrkD/1ltPIIuLNiD
u7psv2XcAKNiDE/NWF13ERL+NgzkMisLRJw9iVLnR3VIRhA4vl1Xc+sZKrHpJ7/YF4OV70PJNpc+
o20UxR64v4YUJNi7GeiTUseM54Zutsx1esYqypZd6ld71foVKoPaJ2jVpgV/fhIMXLkvGv9gDb3a
MLspwWhWdBQLvVxCbS33Jvub4iLtC3PT6i0x5LxgKcZiLx3J6mkMNlepukByTWM8FwDt5k8RpOTf
WTL6xmgAE64/hHuHvftFFtaQKVD3s1z5+jLRiU+0SzzgZTrLPir8312Ix42oZ9PHWVF76dcOJt1K
+nEJAarFTDYfhDhiuOBmOEk0DyBZYMtxm4/2JmDYjrC936UKsfbAPZMUmwhyZOWgbHaAJSkXmkSB
bKTvPcKTpVnvzz+YC65lbbpbLPeroU7DXdXYc2BomkAyCJj/l7PJGHDuU6V5/bqefzs/xRb8EGYy
Wk1Vug/zMttPaQBfcphelE2xBNaDnD3mdKvWAaCQexM5TKAc3AtgFeTcFFO25+1lO7IClrJJrV2k
5oQhPdk3fpXs4/mR0QebyQ6abZy1z6rzyKOb7TfnH/kkgadmxmOW+CnLiS0JGOQPo8RlqTw/7MnZ
o00ntyVM8v0Yx8H+/Igoia0WOuyCUP3XAtxiWHQY/UtixrqqfAqKesDcOf96zsnglGoXwsLXaAXs
8nBiJ1pIUP38Y9TscD/kT0nupz+eVgS4gBnCGt5PBfT9RliQ4WoPAWDbkv9bxl8NNqYrhhnq0mo7
MFN+d7Rid7gMZH1VhhuVVYoZmt4z8eS+ZkhOn6SxNLK8IVMWKWAfgx3cyuxRpU+JtgRkrq4SOlZX
yUDqGvSRYl1qhclFHiPYqCWsweD7pKC70uSb7QIVyBtQp0BTQY3YbK4tdTlq7rToYwWGlNmDVrJX
TWL9W99qPWAUFtZRd99gjEJnDIYVkHrOJizTlWsAdKlnuBXwBIhb54dTKPJ6z0WcXQKi4Fn3DNDq
Zlf7+dl2/gv486OV5dGq0EZjNel6sD0/bwUzoOv83+lOqzADnJ8+/zj/8+dHeg96KnJJczj/+uN1
fvw8/9VcI6YmbTVYY+e3cP6vivPbPT/88TsGjSUqfQwN//XehvObP//xj3dij8mTDcr7x1v6138Y
gCBdDcP/Z+9MluRWsiP6L9pDhnlYaJPzXJk1sriBcURgDCAABIav10G1ZC3JTAvtZd2WRvI91iMr
kUBcv+7H3Q9pL3Cxr/9qbniH1ht5TCd1d6qAm52+flQsP/rnT79+9PVr/+Pfw8pR7Pq+evv69a+X
IaEXBO/sf36pIGm9XTPS4LD80rz0r6hS/mw7Oov8MCbYEgUulUb89J8vUDR7eoQb3u2vH3JP709u
NHobqPcnaXEWFw0I8Who4o2SzUWbhnvFQ+nTwOrBaO6ycj+WFvytMaAFdtkFjtkELNft/o6ZRfVQ
snB1S/8XDyI88dyc97kSR1z2IE+S3rl3k9Xuirgarz6tnWnNkrssEWdUG9HpUtNZN2CwsvPhT2GO
tIyIkvUpYXtQZkbPtjcFXcro8iSQOpizX8qAkLwWG8WNfNWUM5Hikuot0+Xe4+fFn3akRNOj14ZQ
xToc02ITi/hDotivDJBYO3MOvkc0y0LzkWPzMx6T4hRPTb8NALjQvNK9FRkjXU+QLdN+SmIFiIya
/b0ZeS9Vh7mompsDo9V9hmWcRnoivB/HK6Kye8eCm6TAbIVEl9YRbj/HJyabu+PKGVgCp7SMKfhl
ax2Q9CuL5mf6MujmkbqUp9QORcRRcnfkeLcz+bdzvW1Zks/i+flHAy/di47BI3TokGrdUzZD0/Ay
tggjDgsGO8QiNBYUMcUJibZyZeitJWV4KZ36c+yfepPWn7wZ9ioJgQoGYXQPtPypq0xs87D5XSf9
K4gOekLNgfh+NZ6TTPwos51BnwHv7GJL7N2NrYTalk0PrQ/AdQK/b0w5G1nVQGDL/uNXsXUQ+k1g
33pOLI4zdRpfDPwpZ7D6k5a4kRwTtkBXUwFPFpvEX7oxm7La9GDIeTzTCPRbusm4bRmBd5YHWyz3
aFsBdAPowNTBPkoUIRgSTkuMf221JDRalSNrWfnNMFRyaOP5Dx7H/Ba4ID5cFZ5LTSBp8vTwcDCe
pWX9YRTA4gJALOw6ek47biOvRVofPA1OasrTA9LTu8Ef4ewhfZBQ0awB43DczvRm7WSQxYfWrn8w
3eoNOxy5TwIYQjCTzZ4jX2Wwlq97Ol+qMVAbzXoTQ3rDRrEMGAglszsSGOwh1AH+QfrKQDPtU9ZE
kCe89hzrBz6miJMJZwOsBmdf+W/apsI4p9PPKLC4mJusL43jjKGe5ieaskq/ots6BT4H5p1zMLh4
J3aoukZJxBUlPonO8YSfnXQDxERdOvShNsSZ5ZahWtdegjt9CL+NVl2cwp85lO+nJt5nlDqtZ8++
9QkKQzsa6SGHt29auD+0R/K7BcEKE1uXO99roz3e12gjcvf7AEJv3bq+WIuU837PApexYj1b6YcD
wZryjN7bZJLBSUgOqSoBtVFAgzCMgqZP/h4bqgwGZKxq2su6v3t2obaCLxKhcx17iCGu2Q5cNTQQ
TpVkggztGzw4b52bLkd7csPrWHJjLswfiwcMxh6HEb47zHUo+sX8t2KVbMj0E5b4334Y3VNvkX7j
JO9Do8GuRbxol3hRyceI30+NA9gsS/wSaQxF22u2HLnJ/adRcBWDEPif04ZWZeycnmInje53wecU
bsCheTw63RiSJY1aSsp5n3VUf8X28DtN5fTgDogRRpNjVM3Yn9I8W/hPGoryXPpHg2nOwvF9Lpnd
E7+RZ0tzAHNM+9016EYuybUcyRnTBD4b0WHS8bnpMyqyoky80OzwO/ausr61GXscQ3t0pcVudp+h
osNId2CPeZzNVMlHe/kUDU4zLCzEpyBRDHFgyNhRBnufeoaV5KB8bZYX8rPCRZqruuDUBZG7NyjZ
gzOeX//xYnNv7Jzob9wITlQsIbYmfcpU3IBDC/ZBIy6ywqbipdRGsw4MWAEiDpIh9Ya8P7cY588M
lCOhQ/YXZRIriYMuRVznTrWcJu29p5JjpFBW7LTEj2CAIwdfva0C4DlTZewU5bFd3FN1Uf1wrYxS
AKdOWZMLe/Pe6sqHGEixZDnGlD5S45hIlWBz5W5tTPST+RQTuGb/Y6pmkJix5mvR9BpHtBpElr3l
V7dhndb0EtvJGsB6ujaDjnY1BxxDJdKdnybtr6HUv2wTGARx2FVlApFXCx2NEOEfaTvHyYfKkU8+
Wmi4GpUBY6Olz5wT7N2icipjlgEjyRVp9wsVWM3fUjsBCJxWH3OXQf9nqZEMtLewywFyFhH0KHsJ
/5G9M84rNb3CdqvJTHbelnXzJ2IjQGIR4d2BkWCMM13ifqTOVb6HHQWCxF6S4HwyQT/sHW6PT4DA
IXw8cUwddjWZWjhIPnWTuRXsWpqxjWfCR9Gur5ynaA4jnLVBgaSeFlRcD7dhaeAzMVlsh3KZscJi
OkUFsGajH+8Cohu5a0Lv4VPOCTApDPVQTv0rzSMuOlfnV4h83/ImS/cT4stO9nrnoZptOScnm1Ri
jFNTHe4aKH7CZQqRSboe5JCfA5bp24KbNjhMd94NShPxg543odSvPdzPT23Ew8XRz9ac4J/LKDmq
l0iMrqHgT59EOspnzQJpk+UVLbNVVa0lktdOuhjY6C+5QEqaj5RF/R6spF5DPKBHIspZ8BTOz6KI
7L07KO6xaF0HS83xtguGhJC2osq0nY5er/JzqwLiyHV8JLMKRDscfxpe5JybLosuYxQltC0izqjZ
Ztk2RhIAWdDdkALMS14A2u3j7N64zLDxZD9ZEf14pO5pAXqY6Tivctarh8SDaMDd1qR0xB/tA8kt
dXfiZ62c8qUukk1BhcQdj0L1gjc+34XkmjdW/6n6uH71sqy/jiL95OPWvHZhz7HeozAgiv/aOiu/
pb1uzib8u7W5/BRnXLnpfJorHXCnR1GgMTRBshvGwfprpMU5rIEMRuMGanHwrZyIbmICRCWBWe9M
cnwivA+XZoJPZCAleXGWHWx7aYe3hvnJ4du88jK3PBYVR8iJL0RhUbGbGvHdG/WxyEL9qH2R3NiZ
3rqxLl/Toj8gQVGYSa8fAAW9dnqV7NySxH73RPi0ujTDTwSJ9ppnxLS6AmulqKJTVvYuoV+H8H86
Hk2r7fl0mcQ3jF6fM5ZZRHuTfYmph90Wx84JiCn3yIElCcPLUp9zcGoqHmKOKR4X7sm0f6Vhv/Um
TSC5SKytm8YMuHH33XbkDbKevHkWcmFM/P3otfNxyKrdmBJWyqd5Z9TCv+vM27uTA99mUgfdDc+e
63W3CdYeTxBL72o5Ub1X8nSNPYp7lrIjxzSjS9Fwhh0qmt4EBB/ES1yV0aGs7Z9BZzo0azvX0Vlo
nJT/+EOvQFjBCyvYN61opGOID91LOdL8XnoIokEwbPNs9rdFNewLU/rHTtBfnRQ0P8/0q62DxOWB
G08FesLoHhy5C4BArNijZE+au66VWt4jTQETmDFcq7LO3B2VWu7GYAWG0YQe4/QL39n2h1kV8REr
z3EG2AbSuMBWxZ1iUP7OQaraeNKsjyr3wNDH07toLO/skFgARo+VWYxltKODo1iPbVq/WEW5bX0k
ZYm7ZV8vNEsWVSm5cBqRI+Txld20EyVBqxEi4pE7Eh27s0/hKB0gz6ErVia26taL/lhurI/aQRlu
HW/VTSmHvoGuMZspe10D/N4lIY9Rs6QuwXYBKuTGtCt76gGW+fM8L4yEjAYLuozS7/RrlEc3jL4n
Q6yvyttaIhP3ZCQsQjEg5yTfpBCaGjP2a0x3TLTqYGLWdsamugzTCeM0g1/W5hhyPbV30nSPCRPH
uT8e43zBn7bAzoYqyjdDfs9ACN9U468xn4xvVFvEmTI+rJGtTKAe2dTEO8MZf02cFS+VZPBEXLuE
WUx1GnacPW9MfFDuRyxheBhpbHz3h99xUPkfVvarnsqY3qJxurihDo+KrnMbCzMP9VwA4CUBY7nV
W1mN7TXucutZD691TjdRjC3hCnovv5WQ4NZI+fscw8mjFHBJwfj6V13cIHPZjyTENU3sHqhv2XaP
mBPM36lQAd2yIKa1h3nVd3CNUhB3gpmZIf/GcLigql685aV1k26ngjlYcWyMbpH5YO11AfdxSJTM
D1RHvtaiyy6sKKZn5c50uhvMGj2AvcZzvzXtHD6+XpDtDpSG/anlwtw1iwATapCuObsTBkqm1znO
xivPA/3savMkbPF9QCZGtdZsaASutIA63evcxyVzAYxT3EB8W53qIR1AmQZUWaThnh37XDhrSafK
JqyHcMEO1KhysbpTbdB7uwjv4tYFoLkNIIruegH3wRHttsvD+VwhFG9BJIFwNdE8TUOzzgHz6DVU
EFlTPDxyfCMDS8omG8ML2dHxFCWYt9N6+JM2Q8POaHa3S3fKyWNglWlK34FoiNWWibXphZ3sLIpp
B+uc03jxUnkp36W1Q2jpMhXkP5xK7JRXxys79Ti/xyJad7RFXtKwuoOqTg8QBRYFdFr7Tv2N5Tt3
EbdKd2OWldR5dNOTQ2MijSZ+trMLGnso9FNrAUjxYnk/8aIaR09Q00OD5Am/gTp/vRiKMph65BtT
y7R8UPCwBTdkvWo+8adMtz0pAlOfpjT8rOLkj0F48w6TBKtkVR8xUwH5ip2BI2NVb+e8pGVrcPqN
VFQ/R42fHMuO0khVNgkkj745ePVS0+6j3NE/hPYqlh1/yu7Z23VZ3O67gdNhk4bf5hY6wFL9NTuD
Oo9BWrMUqb4RjO24JGALCsP6OdFbB3OnGE4dM/E+s8Jmk/nUjc69upU6HZ/iWJ6nCUzIVDreruIu
tK+GnB5QHwQOOKCPqTVgc3UFcEC6btZxmHEUygZqe1AknrzkR0QHT6BBMsgBX59ffEqDfOjojtkn
unq9jrnEBtc/MljDi5ME/gbhNFgGHEVf3/BaWpm6wkaZPRpje78Dp8h9FA5ggDqwzzudHsjYv1Zi
KT6JbGc9BANnjy6kATjv+mOWN1hXIjC0sCzK4E/Y25g3G5Dwtje9un5Jwwx1FqHZYlawMSGXNGit
665j7gjxCfQY3rDadN4qNXxaGJP5t+/iwpUsx5kea8kzbmr2kl519hMY3wmDAHypAREXMHZBqBcD
U1He5ZhyMOGha802734MUkj1FeBp60cTwy6zOekbrP26OtoXtU0BcCQPtUs/PWiYfl3jM90X8XzQ
VV3T84fpPa83A22XUVjvfVe6fwfz6HlgalD6vTh17oZl6VPcGAcKSbd5gXBlj+g/ftxfVWl8juX4
K7HRQkqY9etqhrRbz651lNS7zjqIrrWRqwtQ7nCDm6pkockStQF4Uzl2uuV5v3x0KeceAVM647dM
wheHntF0Jfd7wIzKbxoe9UD53CgDwsFxKp2GrRyq8dA5JOT92MZyiSTDWQJ/XT2sO8k2t5RZuMoz
8a3pDZRaNH6GVPw89cQoN4a3Qs3TqTbzfR5PwTnxdpZFxepstNUmqBC/bC/qDkaU2qtOVs6eth+A
4TyjTqDuf6OHm/vQoYKUoDRFAyzZilz+YE3m76fEQdYyiNZwCtrSPkgbhG+eS49+itHp4+cGcWka
2df2pBfOhu5oX6E5sMkFlIE8wQ7RG+5LV/0IbBcUYsK+rysna9OI2jv0y1xvIKzpLnUOE/HeNX1Q
1dZDCidzmyGjN5wcy+BDGFGIvFhXe4rGRqqUqVor4zHYcTc882aN5BoUs4nZOE+6sk7E74oVW1U6
nyZM4op4zYogFCVxonUu8HXmYzmU9yjo5KWqQOmoVqlbEHDm9Lvxwk14Xo1xHj0VKTpIiraWZtQa
gtx95QQFhrZyMMuI9uiEdrZxyfKz/EwoSIBHPJsldooRHKYELFg26tYH86vFpmxRpIKTZRflxu3l
xEzNN26oJ8Z/34iXsunXJp+7E3e4kzv5OaGb4Uc/2NY6yyRdeQ7ynti6cSS2dsPxLZHWT1F00FHd
6jeFlPRD11W8NuQfGtTFBYsdbRNe9nvwFqkLBtYhI3LvhYPcUGIQ7dww/mnb1VOcfem2CNmTzZ6s
FYR/e65qalL8o1UJb00pDbBWWVC609VgaryMgyzRwjXQH5f7LLUPEA8OpKviXTxDPzY0YlFoZAgL
9Xh1uu9oGDB10vwjGI5Tp4JTbnUWne0Z705IL2MtymZLgP8Uzc4PFWTmLjUFOCvo+xj5ra2d6v7Y
VBkNTopbCefIRxX/tQIlH6YLejBrQshGdZbt/YRPZkCFNJpjxECNQTUiNpLQdoFJMjrmxfDZFSo9
J930qKtgnaimvtAMDajdhzNczMzDYYsNa6D8JJGcB9ICMWjK3V+xhUTj5h3vMnwoGQx65XsjuHMd
OScvNH4WBIlNMq07JEeeB3oKz6PDX88dQ2oyKoBuZUxBVcLK8SmaxMEJsHSh0CYbuM/OPmDZkgv/
lJShBHttyWNIR/M+Q/bbaffTnIzw3IxUeVjpkB4D9yYRWRy6WGhreSSWB1PCjrgC7JYPcqE+nCAe
TgT75L6e6emQrJ9GlyZS12lqXCTUgwm3i85fLxCvftdoa2h/aUPBX5ce2cnc47B2L0I5PzlTmr8K
5T682BQ3MTXhzhLpNdBDxvNVW1skIb2Dp8bnuXd5g9u4YNb0D+gt6UcWyds89OOqQATL6mU91iWv
HXZWDkxFdrIrkJt5W5wS0HXHavQeTgW7x264ac15w3pvzSND0GpW4PP4RfsDJYzhB/02HM4HJ9+P
Oa2ZlPCMnAOctyyoDmXf/rBlm7/WSEJ71mU4PLTT0OurwKBW03E06cKYAZ9VnJEm0TlHHaluRRAc
ulnOmFYL6KTp4K51jmA6hQTsGxoBRGeLkzJ5ivZjzGzYeATM25xRYCaFYSXZqQFocMEyt1uM7Ntq
TMJHK2iAMMba3E1T9D3AuLY2fWpTXPoJtyHS97qQ3aGxpXMep8RbRcxiXYb8loNFQGgYwNY6zDRU
B16j2eI5GNT7MmEXM+UGIDcG3asf0TcpI0Yd8uW8x/HzrYgLf5dFwPndhk95W9soNKKKr6U5HszR
jU4FZ+mjLkiZ+3WL38kubkIXlD0kO/4czOVG9jzJoMJvM4lbRGRQZOQn7MQq9jRSIvZQWHCca5dR
2bhmEkC+Z4LJc6y5PnZVN+xCIl6b0IzhGjO3NaP/reCzci8tOsXsVhwrHFRPJb2V5aT0sffz9hYl
CegDKOHXgc+lcEbr5FFPum7GGBACXjiR30RHn2dbeLQHxDVvD1j5vaoK7laVma2/bvyhZpoMjLpY
yc62jzw7bnS5p3uzqe8yyZ4cG9F3dvWmMDJ95s2kQJDrcpvUtXmo8/6KKt+sVaP8l9hnOSGU/SIr
zijxgPlIgzLHPGD9rGh3BDvcbrVs3M8QoWVNFIg/EvmObdWUzrupD53+09Wd+9o4ZncPs+61avFP
MQ/blEAlxbtXiD/S9/UfKdH3PHpAZoUf1jMYhdN5umjDd46tPebX0Hb3czTWnzwGKzyIdrbNfSlO
vaNQxykgvIkcT0mcyHI96n6TWA19QTTXx6n92qbRsyhnLiKT6XySDlRCTUIQJ6dz6xTPjzjrvCdN
DTkFaNTSI+U9NcvLZJYFaVk13t1xoH1nMN23Gdf4SgxAaflizLhgNYbiPtXOeGjH+m9Z00YVZgHd
DZLqDulO432IrOSmTLNk3fBcxUy+SDfB2UPn3ISEGZDvoWPaJlROI+nhyWetd2xalRICINs2U+1H
bePZyTjU4oOTMBQ6hjp7MMjxJvl3y7OgztrGntim2NkKkxu3+++BNXucyGV3TOUACzxV+Xa2c58E
lWgPLlmnl7yE8Mz1nYa6enUpij80zNE0DNO8bmrzaRi5/WQBYE9zHsg/prm8lmoxtrghZZVUE55L
CkdFOqcXAo35zbYuCSUSXHxOiYEkon4mkU+w9NUp11x1JIbac+jH5lW7VXuz2+JoNvLF8QzkZ5I5
x1ApDjSdt7YDTlxWlDhv4xQ9I/Z3Jx0CAiYisJpkEr/gEX53hxD+YE7lcAPE82GDyF/RyJFuAgdK
5YSad40yifhnE9AdhV1e2NEyY9X6UEbWtOuzzn7QkrSEgqla7wv/MvpJe+tN82pxz9i0vYTavzxF
jALp1k9SnHd4mwYWWF4xS3TBvntODGk+InFq/T1hq+JXjjy19kezvbf6LruiuBSECxg8l6KfJCHA
bSkW6awZPpgX9XCNazf8dLJOsv3hoWgh/3A6DNgugV1Fs+x/VDD2t+wy3VNptd+ZCMyzrXgmRKmz
hTh5CwZKUzr85Lwr3JzyQov7MIKhCznruRRPXb5eQhZUIDf6R8bz+04M4mE5lAnBCDm5WYuLaGk+
01MUrLuGvFHr0coZJwNXLS9Jx7xtzAN9oX2/1zpfejK87DnGGOebzTbgvrguHQ19FQHjMPnJgCRD
i4dBLLCOnORdpUtVaNnGF971igRjgwDt5pCcITmyVA3SB72eNmxZt39nt41N74Gy57v5k11iuCu7
Ux0G9XvZL9MzdAGlDwaxoaubmG8xC82/0ml4BAbe3e9R+nRr8lXj0LmxFXrkA4ehsIun7QQlaiP7
8gZtL+X8xIgu89q8mmj9qyTvXzoMynxfq/RDNMg7TUhebJjUzrUmh4nWWnscQnWp62udFyBDcWWy
h4q4CdMfdFel/yOk7GkvfP1iG8mTEhhuexrl9rHfMrTF/GeUWzy8KQzP7Omprs6GDJ2kiA9VAfhH
u5N+DKRLBnIH33yF8Jnn6cMibciixKbkkoKfbR8fSf/t/Nb2f/fkFPx4m0u0qa+XzLMCGmNc8wqN
aZNsDPZB3wq3UWe/4IK38sr81indY1IT4dkZsPf1rQj2haHLK5XweLc9r38TXNyIvfk7Zqpsj3zI
SDUnwbFuE0rRh6j+ObEimlLLvIgM9EEdRt7JduaeQc7H39myqndK51eIVeitRcLhNOBRxRuEFBLU
w/gM71eejS7+MyIHPadxNu/qCqNC9KVXVXhMq5qWsS/5ylctAPjpbxAY47hxHJydQGWsNYS7ft90
S+ogzZw3b6aWNrU1nRmxdt4ay/yPn/o1zztocRNkXt0fTIktvKjG8jgNE2GBMvk+9U76VtTPUR3J
d23HyfPgDHgusuwRDcJ4Anywr0X8iqozXVonEtjzouCRV7F4t752Ef1Yn3RcrSNyn6+imC9d5AXI
Kfn0mkuUNkJmZ1VgwmDMcc5DQCQqiVTzbY5ZYREuqE9kM/VeKTSHCDcbYIE+2uU9I7SHCbta7OWz
RzfDwkgnX1JUN28iB1k5bHInrOZbDVhwx3YXR6XXypsty79IDeG+gZ68j+zBOXIi5yPBYWM1liz4
48ngNsNJd21247yjCxNV3/Kmq8+Bf13LQXO+M6xDZLndk6aXCnB0Yr9P7B66Puyf+YP9nZSKNjP2
kG2fi+FQYUNbKerzLti+uy1bTRassfKfchzFIah23cdnnXDgLdv+L28nAmECL31Ke2dXlRR848ly
7ky67p2xsify451Lg9b4bqSfw/2YvDJ/bRJDvXJ+S1amUYi9V3M+Gipm7GHu5psH3hatPPjoHbN/
w2LLiBuU04PVjnWjLYauviC7EuHw2EBO35XfWdevF0NbLHvIQKJf8GusyQ6qifQ+TOcz71Vxwq1n
PVOamtJy96jb2DnH5cg9zWKs8QPndbZeusiwP6xfRdtTKhsl78KwkyeIIh+jTyda4QWSfJsYnr5I
vfQ2XUjAxtEJ5E1GTy26wa6aOKLOBF9ZE1fmrm1U+0U0OJv5zFPZabs11GX73rvFjyzCezlmtfOB
T0pgsnvpNBNJ5luARB2trqKtngJXG08MDJiABERZOWfqbCXGqa1554GmfPiz1R9cTdFBHmg6Y0fr
SHDMOSPZJYdxtMpdNJKZUcVMWTw+UIQTyn1HRlURbO0kbqCX2jFpM/UuUMXXLLt/FK5NH0p/9zsB
dDn2hu3cUjJdd89TbYWb0ZXDFVIFZYWOBzwueUtoXzz3ZQdHfDLmDc+JcD/Yrv5H4PL/Qfr/O0h/
yTiSa/3fSfr7P1gN0v8OM/3H7/knzHTB1Edg2mx8H65DVPg/SPqh968+TD5uISw8Fhol/+g/Ufok
1lvZd+Lf/sUx/xVoEUBTD8gbiB77/0QvBVVBNPm/4BJcoqs+/wPFDzUDhNqSjf8vHIvI5uqIZVgc
kMr+yKwpsRxR0df8BQwJGdwGXxblb2nZXEy879Nigg8XO3wxW9fpa4FV6G0Ce44ZGPN8sdjoQ9uk
ddrI6nUZL7T5yF5Zi+2+HaxH2Bs3ApmLSsLFX+PRV9PS6Idrf8a9b/pGdM4cne4KwQpcZi6uMMz+
7WL7t5YAwLhEARSZAGcJB1CzXG+HJTAwL9EBhwxBaX8bSBR0S7SgzbgX+NK71wZGf+I1nLOc9mpA
xtmpJZzA79Q48TLOr3B7iPEaK+DtvxETkk02UxueH4SZkgqB6F5J97u1xCD8JRDBOnU3ZeYPtxD3
uMB70i7ZCTIU0xKmyJdYRU2+QqN4pbkfsLyjknsaQLwGnsVSDm03E+KFI9CjiSXVMZEkNkiGA1oh
6iuhDnOJd3RL0IPV+8yfkuzHEgLx6rd+CYXM+VkuIRGXtEi5xEbmJUBSLFESJGJ3HSX9sME79jAw
rbjkTjLyJ6nn7HMg2DZPkZR8yrAEVcQSWXHIrvB/myRL7iOCzw22cmoq+V7dTTIv4RJ+wW15ot1M
QWwgGKOWiMywhGUa1uC9wkwW+ALjNMYwkrTjCnvjb1YgwPANzAd0nxonaWJQIZHjkcyJSOhAUvuo
kpDrwQfO4/3KAxROo6ufMFFReKmoa+w+YjI/NdmftIt5PixxIKLditHeZ8XVP+YlMpSV4fPQuZ8G
tGtXyb3jXuyu/13j6GOFAV4nuxARxN1PFslvobI7S9Uliyl3iSuRB1hRWL43MGx25JnCQLhcCvmz
TdKJ2NCessitbkjWOGShJJmornKz1TjixsArkJyHaNpC+oo23RKmCklV6SVe5ZOz8pY8jDn9crw/
U499fhRmtIVQsLI4XOIu47tO2Vy6CyxCXrVbHyeCU6t4KK4QGNmj9TF8/Ao9r/V8Khjk9JyJrNzR
IyuuvZkd3XzqQTduQOVRBmyF5QPWSofVGOrl+DpqVFwjm9ZOi1qOPkOrWhR/mzv8POFEEGbE49vg
zQszwz2H9njV2sEXbAD1ydoEPhCeHCfBB8s20SCYTdTNgMu74s1soHjsYfhHW7Pn8p3i9rUNe3EU
oqElpx++Ay+Pk2qbd5R1ZvToBsKX1zY3v1NeEB1Zir1lo2Ot0sBHqkIEG+b5khnpRUqu3RFFH4zL
/Ck0Rj6h1aXq3GnXxuPaN4Zp3ZH7ljn+R3ItGNbH/kBDm7GNuUvt+qB96DA1D9ZvY4IG0OUJdYz2
6JNiaTShRtbeAKrOVbf8pevxHlZ0l1kT7eL8C4cEWfpgUNKBxBLtB8syNiYVaWtbDMnazRsqkSxn
fkWH5DISP+mnJZc/Ni/jFOb0EJkoflFxUoFXc1ii/Zg8TLvJWOuxAzNWHPObnR98yyFt3sipbwrW
pUzd3kV5ya+2y0mPSvsdJ5JP1QHfWNE3WOcSsil8KgBEuiwTQ/yJu5It31RKHPW6oXgrCeVmtOvP
og+8nWu4/blgzaWkvZ7HX+5cpq/emG/gR5HpHXSJa4IJ2B39ZgsMbnFjB5fBANiF2Zq/z5LNNPKz
EZzhv9NhNWMbUGrbWPRJ1Tq6Zp0O+N02Ub5lTYe4Q0MJk4LK/XdSFMGm5EajlxVfa+e7kQaQZ5lY
xwRP2tasi5bph5JVnoVnGo0LsJOioXLBOrS0TuJiiXeM0XvHH+UZctfRFel3HqBkqOb4OR3KFWyt
8QFociNmh6Yrf1SXwW2Jlcw4eY25Kt+7ii2SOV4zcqFPFhUq6zCKf5UZjWqmyjfkNgQqxU8jw06o
W0RV31PeOrSsN7vN3ksSaru2Ss8coTGdpbhwInMotqVZP4VcBjYsOMAeYHMglx+8VE9Aayp723qg
sOypJ1yTkAyI4w69l4rbVHwaYAnvEzkSMZnu0iTRr5Ccyn3Sjp8i6CVQuuRdT91piOibxuAwEboN
xdqzwnTT2cazN7cZC1MT41jzTOKOWj+/Hb65djvfsDM8a+lVp7Hjj2qJmJ1yQPWTFS4BxTad36Rh
3kNCTGdisLhsx6bc1/R0ymwWqFuads/auvJAa5nXnPQ01fdKzsWWNYZFviRuzz6zRbtYkvKZPTma
V/sk5NGOaZZhgoesR767yLwfvd2npJsYsJ1OfXrY2pdpxAQmy/tXTcOlT1rxhAnyZic1FZoekmPr
yZ88a/yPOXDfJvu16PRIeXtabSs7eqG8hiVxqD7yufilHQ76WHmDDdfSgT7TnU/QCisPyPTS2ysz
+N1Kuj9c3/+WCRrxrDq7DaRsTqw2ulnvhQNYYnKBsicUUMn639k7j+bW0TRL/5WO2qMC/gMmojck
6K0orw1CutKF9x6/vp+PmTNVlR1dMbOfDZOSbsqQMK855znTfCi7lTEo/Q3MLYuq1L04Ydl7hjvG
RDywTHC4GadZl5wZOJ7YPLlU/Sa5BCHyETnEROSjPKmc0FTv7TsRNwm5ekTGIlIB7uRMBi8slloM
qXSlOKRXwQzuSCQGQtESGa1V5q6X2TUz2ThEKt7uphj5yVgPG7sg65yjalfP3AN7JY3ONuTAqq93
1Sw1E9xOdAjbhzHyqU7e76vupCjfVTftzrp8mNTq02EwoCF/Bh/APC/B9MxJW6IpW9pmHeI4V4js
AavB1qJEclNkvDKuPi7nMiM7QYs/EqXnQmIX8r4E3WB0OjI4XJGsjCSsaZXsFXABrpZgLDf8DeFr
UL904e+m/ZhcUGyq29CVi+opEDpsDyyNocFyqYbeUBTSaxtqwapO5gbKedpuSztILma2mWyBiiYP
KORGA/IIpYiqMmHsgZJk06js0eGd4EsR7SBI8UgK8Ulga7fUQvkeJylOQJzkdXrwA2wHpo7GSg84
NIVaaiu7TH8oh1z2zBWbksQBH1HzYsyxxk1z1l9rney71rBkxp/SrduWU8WEJ1PD6G9La4dgZQ+X
v/+tm7mniW3f5OGbmY3axs4ik7CamRqrsNGb+D3GL6sfV9SV/jYyqbMJky7XnV7WXpI3v4h/DbZG
aZVbHZ0QIp9thASk6qzhlA5nR7OnA+o750EeMgzNLHjCt6Fi017NSe0pNhJ3G3/LCh3fHk4g96ku
sveuTu7SRGJLZ9gtGvyEYzYITqOg1NdHfzOUNgBIDcjLlBSIYByxLqc8v9Z57CVO88AirLlmel1c
WhJ46W+tLbKsJ8fonhKU0hggSna6WlUtzVCMpNBKjZ0bz4sibd0V21by7fndNraNXp2wW8EhUH4h
7kgONPKsLCP+GQ4fdWWGyaokcODi2h9Z2ArPL/V0KzLI/2EzviEHOU6Z/m5JnXY7EDAd9wkGHcTd
jkpWI440xeu7WVs6fm6uypJbAeu6Pbk/lyIDzdlP4oPJ7FIrs2Qzz/ElaFOv11hfWzUx3G6+Gyld
lCwm7sa9JXn/CaB4p4Q+xvzJP0FF/kEeuK2ql0pzv0TN4ivvNh1LomRwvvyh+AlbzO/Ru+t0lykC
tNnTbrzUroWZ9bOPrJ3ChmoMjF1kuUCfu4uimjvfJ1rKby/jOGzrUPUCgRqmTZSTQRHRkYXgMAeo
ydhh1rFpI2dZKc1Gmet1q7Sb1p5fLCIIlSLWPRU1FmJmFxT3vDUN62Y06GMcIb6sbvZIgz+OTQk5
wsN00pMZpJcPTmY/cadtMXf89BTeuHIaAtiNdd2FLYZ6nzDnYYOsUvCK4xLNO+1UeqVVvch/pDOQ
BEK6JW5838bDjTD6o5NZkZeb2mOh1YdGR4EZkTEAhJI7reEe0gnUz+TsObJ/dxbhj0GE54Pdtxyl
IQVZ9mq3Lsl0rGZz7dTlY1sEr0P9ELjscKrsqQ2uFot+FGCY1oNDZZg/tnltDGIm5Q+sjIZIN/oO
FxYIX7d69oVYoF8qE8AMP5eGepFocN0E93hlwjZgPtYT5M9ey9eDEhJIPtpoooaSlHHDXyiOv8oG
HD/It+UJwr40k+Ioz56ig4iiXUFymROSIz6V0RYkj0frsUM4QHqSyrByNt2Nhdxq1qNTZjakzZpI
HZGW5In70qNsJ83ofWyat6Fu0KavR636RLv6rODwT27C13QyuMr1ZI2/FHfazc4H6XivfhgyJ86e
8i66odv4aMzxrFBdR9nM3r3cmCM5o03xZUzqtdf1k11TsOAHcOwQFDsEu3x0nnBaGBsl0N9wLZ/s
ydjGWrfL+seslTay8kJBv3Lw3i0GY1qWZL1befpk9ek2vJQ1N9fZR4mTGRNuNWzjSr6jI0uXgcJm
OS5wtWJm4myI2zXSR0XPro3PkVLqlIdqSfMgrGrRjO4l21vUlKJg/E6ndzADjehazN+DslBufSlP
SP1adZKloS4A8Ky6IoFxMq9KLV2ggrgxxeXFaMdHeMlPBIQfRRPt7aRbs5paW511HvJWToQvKmCP
WhcZW3Nl2zrVuRLVQqMNs6MIXId1ZDTw2uNLhtzBgtJC8Gsa+6yJ3rtEfYjzhZikTMRu97Fl3myl
e2sShOVYffq++YEteDCV/OTa0TKexzN/6dHkLj1aUoScfUzCOCuTc7bM6icZn2otu1aICbDD7IP5
uVWbTc3MnfpuYToOhj6knIZ2de3gWRHNLhKx52buvug40tDGU7ut4wzKFoq7TZpl13p0tgHL/iBP
nKVvTu/kBd4vmTmOtyZt3htFvdkO0YNgi/1sC2voF7aLlWobjxnO32kovlTUiZPSeXXfPOGIDJP0
4iKNU4W/YGu4bIk4dczoocgT2TCyJGh+w1V6sDv/Q60WrjN+iLZ6CbjAzYm9Klr7qU7t7zbEfDLr
znOfmc+o8r/dVvlCSLPPBYtYn8Am1z3GyLTtASVdtlFjKLPyYMEF8V7E2PQcirfQRGnMIikL3wAx
5Q3mNQM2Yt2bu7EKTmYBc6AflOU4QE+YLU77KWuQ5jpk7k2/9YFTTlTqaz4yn0osWQFLEKr21rbO
c5ZYq0ZxzyPFRF5ab4NReVzTlkHZn7vEWJXpe6fEnznvie8mj11BEK2rHiezAEXh5ptOIeNQpUe3
ukcuGMEiUDRPKceVW5Lnbo9XO0ExmIWbxqi2ajttYhoLIwZ55PqPcRzuYlPbBPp06iwObcbBVncd
Gfdjwy2h6ouYlkiHi55GW9FXKyBUzBCU5qCYH4LIZf3i6FQjDMdwr0UDqBRY/xVmuTIFb5V04XeN
7LfqAU3gZKNtN6GQjNYCTdWhSvut5uCiMLvkVnF1zRBpLy1XX07K+J2l8UsJVW0TABVFTYjQGAny
BHZ/USXKU81tc+Fn5Wmq9X2lGutCEy9zyVE9lchUI3VNjg/uNvvcug9lXD0kFjuNpszf0aWtRUwc
sz1fZ9OU7Ce0S+ptcBk6GdU6sutXdyweKgNggxXndKYmuK4UmzJKvHihsEINlC0TOUIHZPIc0wk1
ZkQ4lgNI+bb50Ar7AdLzDPEwj9JL1mY7W1E3WjtccjnEt7Il5uaVltAajZVnJc/mUDzndnmYRH/s
jNib2BvETf7mTvNTnGmPZolTp5pO5Uxw9YDifWHgcCLbnJaosNiIApOThV7lz5uCNtC0ty0XEzv2
PZ1NJuMcTE1L8AbHKmvfQgPkO6qu0bxZxnCtRf4WZhclyg+xyR2X7k8FMDANKNwR5nTGmwZnE8Ie
QrqE0sBeVxbshLB+w8TzVC5CwBsB14h+FCdGj2c85pz2RfPSUp7XUUMcaXCiAKbSIvG5AazT2w9W
7bcr+b1ydTqGTCnyyR6XbaQ86OSCi+IbQN4qNu4HPjaoLYUT7wrb2sEyf1Q62sDvfje62OeAu5O5
WOnu9Jpow0PPX9dxo9Dyw6j3K0etfoKElJlJBylqza91laNpJRJw9ilx+qttC143pcQSAjUqDoOl
GMejfL9IEHzv7f7F1duPrEnPGEg22NA3xHzi2bjpJct5ZEI69+P6lE/fqRn8jsjpa9X00xca4eRk
J3iu0WGflinIcxx5PsIPWSOyaja8MOdfT3RRtklKR2uQVqmIx3zwHzS93YNyEWB8qpkKq3hs68fZ
Z3E9aYtUwdonUPXoY7NNzDzdatG6YZKNoRxVtwX/fJ2DV4Y9RdIlrhWM/GsGKlJu3518bVBXbj5Y
Hg36Y2x+IBO40LlSMJFDD2L2IZ13ws0fkaJxuernt7o3MJIV5Qb1w8qy84uq2O/s2JPF2PbeZGTf
STPtx+4ngJnHBfwl7eFyGamic8imm8HAmTdqzE2JwAPxG7NB9ZkrdA6expquHr+/65k2TmGMclrb
k7/e9KeCY3mfWjToycjGOeqdvYmgQSH38cTUmaqumFZDZW/FzHS7wI5RxNRHUEJ/p21+V71tGxcI
a6cQDjBz/bQ1KiMrb9amEbrXFo4VAxAudc2MQbSihYe6G/gL18JU3015wFVt2tEBEJvdt66gc24d
lgnN41jo9QrhdriymmDb2biVmjB4oiP4mkMzWVdNXO+6npF5gB1D1CxkDQftoR4C48fT+hTb7tXX
Kn0zmMbVHsxLUxfYwQzlpXJTIH1B8DQr6Jb8/MW3YCNbLdR/Y+wUL2wrcxuXwAhTKCKLe05ZmruA
RiX7A6WtrcEDSYYGwUKKDZz9KcxDeAM5lEDuW7Vpv1mKQflDq4ejLFz4daCszOpmKWqHAD5uPb3r
a3Qe6LgDNV3WDf2Uo2OUBqePVtJxN1XV8ApF05oxe3te+KVwPTesdhA0jeci/cWS4bMm+J7EQ5SV
z3VJKmYeOdtc8Bbi+VF1RHJITOmQ8R9Z9tEVFpWQ3OGwP+TfYotlaJAAjkWEEhTxZ1hmnMFZt7M0
eAytKGGOw1Vcxlm1M9KKYBRFXQH4m46kKwneDeKA3QZ5kR/7H9ZAeRpEaO6UpoaAI+g5Rw4lI0G9
Vdg9eskesIQ1BkQM2dnBKpLHtEt/4p6EodRt1q7Nr8cymZuafQ3r8XfmONzuXlH40QEU8zI1npXY
fClC3Enwbx4beSTXNWuR1pHIUA0vcwpyDmtcuxgDm+FGjr+yRhCecLDVqHMX0nGfdaFHp4oRTcph
MV8ZT0RzvIRo2c0r9OKDKPNLmTurROOQtXrwHI0/vCOc/p7Nje1kWxL/AOgo/kT1j8U//QFJhEQ4
XnSayytoEWSbjPlLOUBsUqxp1+kmdKPqi1vcSQWstNRUOlyzHoiWb7BtaFgCjF8awgPzStbgV6Y3
HplGFdJULkwghNDwNzf6axT6LSoZIUeHJUAMcGUI+Yxvaavi9ZEwQWiDEUUCxnqgd3kmPDVUNiYR
Z2y7UWsnqLr03cjSAW3zZhjFE5qzd7+BaB8Vi7lMdqZt7ZBLP/tkJaHnhmzsonLniDkPTqctWBhu
9bagTBi/aatkSBZm/ASHRoGUYEhhU6pJ/q65/c6ZB29QtdsQR9/qkC1Biz4GsfGl19MpBnbhwR35
pY7WNnGGFyOiKRFixXToWR24+7j1L6V4NXoz3PnceZvWbpYmZzIjabibDOzWHI0hYC/+WJykdBdV
Eu8t7oqxT6xQrCtfIlD3TVzeiFxcMgRZhP14Zsn1ajMtXMz2+BOG9UPE1G9wbuxQvEr116pSw6KY
68dgTJ/0rLto4EPUOHwouvRgtX55HFp1x4S5p0sEKcC8Omex3y5Lxd7jlmUVYtc7htPfdutvkzFA
jgXKNEKU5A4tZ4J+qvr0M6C+J0XKehiSYTMSZR6oA99M2402rBU7ebf89k1VrUur1N0qzNJHHNSJ
HX9P+U8QM9DIqRtNUohtYR1Epp0U117phrJA8RMsoIefayKB+EOmLVreT/zK46KZBBb/qPNKNU6X
xJ09NtCIkQx/IqXlyqjO1DHQjImKlAfnKRiwAaNlPLiqhgilLH9wPewndor1rJ/NInyIWvHu9u6z
zF4lpAv/RRHBmRkoRupmhUfk6ihmvcjq9iWoWCkCzayekSdfYtGTYF6HW3tOpWK6+EnzaqeN+RWP
wCrSWrayJrbsVsOl7qIeVhBbM+0FEuurAruOfAAwMPzx7P6hIj/8y+f+8uFf/rf7//HH94uaTTIZ
rJ4y6SmxH6O40KDR8BLWFVRzXyOYFrRFvs/ZFbBinm95jGHGTGFP6fLh/uwfD/8XnxtZnqQLn7GI
GKIEqF5Q7KdwJt5e8G5oeV7uHSQ4fzzcPyQAp92J+blWu74FZ6YXe7y+fAPAmbAcQzI9wUSnM2JV
g75E/rrmiHBmdX9aZoLwk/vTuZWB2M649p2Ii7Kbjdn+/oB79H8/a+Cn2j5ms9QlOLSsdo7V8fve
f80/nibyp9w/LqdWDuxwUJYwdSnh6v0IswFkx/Dnw/1z9w/vXxBO0PO+/58vN/IZQdfpkvvFsATg
VqjMLPlkmb/AJW7ZaEblng1auW9N0HnYeFAYJGG1Z51a7e/P/vFw/1wGMGvndl9O2V99ZfhOU2zJ
dg0UxHeSoxMwjkMD+zWzvjljuZgoAJBhRQPiU3ObgPNcZAzfUuSRvdMwq9KHn6R1BrpUHkApAeov
oNZp0+S5LhyYmcukYaGIzUZgXkmi+bvAyS9ENU/72pygDahcXKf+nNRkRQtLjEs0u++jVWIP4CZI
twy/znpV+ynd9zQBODyKM2oshM9NP63mAiV/AHEkTX6rotobo2Pu3W6YUE/NNycekr1u+u0hLIjW
nKqvOg6rbZ/7UEPYpjdDfm6qsju3ZuVyRbUPbBkKjDNiVVj9TlQy573R+DE6knol4c0sMvhCAZtL
alLBrcpRmjPJ8p6dITE0wT7vlEF9MAatOfdWfSImuwMCbJNRgOqXOnzxjOI4PakIpIO8Nc69bhhn
MAKc/ca49xX7Mhvlb5El0Yr/pTvjIPOy3DzVUWRLE/s1akdnJzTDPya6TwWE70wZPzRUhkun1H8a
vc1OeUH9Duzp1IWULPw3dkafacHEq5q4jH/Dmiu123wOY40t1ijyi9LM+WWOfpMZYKE4ntFcM12M
e5VccJt3BTQcJa7aYq9OsvwcCpGdVeWJ7dJ4suag9sIyZaXCuC0nXXbdazj56c/FCbW6ODEj3QVR
ftODSjDKqqajvSUr6LfBiGBmxbawK5esRX0OcA4QMTVxY6JUzWYPCyYlo868XytpN8NsOuMBX0y5
S2SQ/E3YPSls5yhvNBWVsC+cbnMXYxeAyZdumdXcidwUDKb+xv1O3TKme6IAWanyTWSjhNKEhUrG
To5/FZLyvUwq21jdP/fHl+9fQUSJDb4j9tw5zNE2L40U9GL2arjOd2fPxwID24IwgEeQOYzQ6jPQ
tX2s+M/jCHZu/LQr40ft4qcpC04JsRb00Ydh1J6iNsgWram9YKiuFopbfggd+IY2M5Wt5tsw990h
Sw3PVFQikqkUNRvSOQuYrSKWVZXuSyM6Njl1XlzhqwZYGRkQNgWOmUjtrWUh+lez0Lc9UTlAHfUS
+xwG4RBtrO1TpyKQvVVBOi6J4zKXudOzQdH6J5d7lTI6DwN0YIYN07Ui7YGB1p72Fv4C7mCntV4G
fzg5U/I+KCZlKo2najdXLUM6o9X7dMtqm7JkdFe+BbJkiBvEeUZ5ycSpZY0KkbN3wcbUSfQIcssD
IkCVL8hQBHXcQjsofw0VRZjI1I+uxMMjMnc1IEv0FO3gkNq08Gfjt0Vvt6g08hitYLz5EVf+aSyY
9AXNEm/BTrOvPoJRMi2jtaIX42FIZmc5Zv1bZxs3c77NkukR1sG1U/T0GLtoNlIYO7qeLMoeiXEU
YW5Vziq4Cy6EeKdm4r+qXnn1Szavepiz202KbW3Nnz7kKRrX+kbYLWmqN8s6c8V/ctuc6bDInyc8
WMpkHKtKQzVt2Q+OFu7KFhSndoUQNzEkZ2dROO1HjuIjKexpPQlav278ycvC3SGMVa7KCI+07Fip
qbp+0NCD2kG5nYFzeRZ9HhqQ+DLPqonzmJchnRBf60c1pqJs9F3HImzMtW7RtJBEi7xcauRjLAya
HCMiCsko0L+WoHbDaDgVwUFQxXlRo0LhyhKk+iMmHCOrfkBnfAlkmYuOXaWKn2ZTx+4jVp5xG1o6
NtHc0g5V8NmHmv7aWQxcrGafAaXfRd1oeDixXjXlXFGflQUKFLOuvtNK4zLd74sy/K2Ro7UQKkbl
Or26FGe93tMZB2jFlEjDwwVppqCBVsJkmdbcgcNm3stSsjHUw2SxstNFhJ2+RuRdk6+Me7j5jJ2W
ST0i8YVv0ZYRNbUIvp3Gzg8Qc5Cq0fwsAtsoLiPjhIU+OVthA86j281vdVM+o5j66s34J+6+yZ6z
1r0++Z49B1uuu+Y148UCO7LQgXmvRzp+9gHjM8ilyUvdSTA7a9v1J2l53bpivNzaJi7SyiVJrh0v
Wjh2q8pm+Vj56AITGVZgfYYE1qwtOkre7kuJsvrdt7SfKpwvdpTpMBZqZxWPzTJnQ7+oQ1ddzYPK
ud0yK7R1ymaGHuFUBmw0OwUThG96oVGSRxqaHb9PM3pkEzkLO6geyLVNVoqO6xWjkb6qxbRyFaK1
eijVSjo/KXMM2QQ3H4C8s1W00SZQtcfQombW4WQs0fb0SwFlAK8Z9Vua/4xKMiyaeKId5srGSNc+
xRYSnQITh2PiMChRvrmw2K2mNtmdof2yQmcl9PqjA+G5scv6gbGsuzUc7RKxlKqt8JZKnqfBpoKM
zuDGznrLZMg5BwJvdNOW6i4mqALgXJdtXfgYK8cCFlek2LuacdgbRvfbruaXjPRfvre9Jxf+2PlT
/JJ2l9BsvoOxf6rQHlCoQcAbVH9V++qmi/0rUxbITUHF9BkLGFcbk4RB+GJ+oH3VyjgsMk12C5X9
UzABXlCUDqtRQkiBkaqSStpLPmkCqBRTPX8C6FIzN51F1Eq/cMp4QvJNI0k6rfJdwl+2rFvsQ5Ok
oSrBT95AR+WaZ8ANwxIacd9dJ5KimoTwVENHdU5EL3iaZK2qkrpaSP4qmasTq2KYrKposLdJTmsr
ia1CsluBi1HCgPpg5Ep0wpnpS7qxJO9VleTXCgQshh1lb0oqbIMw3+vvqNhMUmOF5Mcmki2bSKbs
ULwSb0Yw7v0z8mGWBFo9fDIkkTZXYdOC1UgPdl1xqwpK2LUdENs/PkRzsqlNCLewPsw1TTbLRVn8
wcMdJQ/3/sxmiLzFxbCaJEA3ugN070/nmoFzJvm6hgTtzhB375+/P0D0IWwCMC8ftVsVVG8smb2N
pPeG8lkE0NeWZN+JeSqnYL5TJfW3lPzfSJKA8zsUuLXhA+sCUrAumcFC0oMFGOFJ8oRDSRbm4n4I
JWuYN+hYSgQxCHA4xJJIHIImvn8qkbRilCX5smolwnhooBlXYI0x47hbB9CxLrHH94deUpDHEh6y
AIyMA45Etxq9vi+pyYPkJ6eMQbxUMpWDHoIjkOWAdxw9INxlRxKY4ZMM5LlAZca3UhzQloDmlsxm
wAZfWgCpMQfn3IF17iTfuZSkZ1MynxNJf0buqHqdJEJnkg1tqSjxIsmLNiQ5mtyfX7St+TpDRXoY
aE8gxLC4iGuZLQp7mvk26ynJo2a2UB5aENXpUOob7Y6txhBZHfo7y1q+ypjVAFpL0nUB8rqV7OtO
klJyC9ugJsnY4g7Jvn9SAM7mkGIIHsHSxrVcrxzJ1xaAthNJ3DbvPzBi4gaLu5BU7l6+CMHIwqAD
2V1JdncNxPv+u8eS631/Rh6C8DpJ/W7Af2PRjh7qnjNNq3/pkhDusvNNJTO8AB7eSoq4Ck48NOGK
V5Iwrszdpc34BSJMUzoreA+3/bHMG2eBMRJELajySjLLmzu9PKCcmwCa80Kv8XynJ9bapefAPEcn
FCgw0IXDNMkeA0/zA0nIBzAYsIePajVamw/mzR+o9Sa3AsRpfxhg1mPJW1fUZk12JdZByWLXJZVd
gGe/a/z/vxPi3zghDNsiYet/dkJsP4fPKPrbf/zkLdSf3fd//k3743/50wihWebfHUwHlm6gBMV1
8KcLQrPVv+umbWqm5piWuOfW/umC0PW/6zJkC7OCMNlFOOSf/emK0Jy/uzB8HVU3oL/wFe3/xRah
GTKs7B+uCNMlspRoT256NnFupun8xRWh2i7zWivQH9UyVrbpBJJOSQsym3LtlESUbGk+5wvALQet
7cxnZ4YWobv1tE8yABK9Nr80IH080MkDeyqV+ITZHPctVDAk2spBRS1NsaHVm95taKxbimBgObuh
Y8OdVxaeOUfJjyTcPKGiWJNVvxUmcuuJvnuv+umA2ktbYpBiUKCzw8PipGyB3DarYGi2kzbaHw59
DRcfIZapK8kizmBso5b91JQPYmvkPgYkJK/XeUTKodpACIpwTNbURw8Vl9DlrKKeAD7LKq2JnVPb
Bau5sZ+rPPR0t3msinFr2j64JaW1DgEL9LELtnNskHQipwE57CJ5sdHMOKUst+qlGvkBXhDQRL7o
yTUw5cqlH341dblAoQ2lLi47xohDtxkU+6u1plcu3DUoSvGgm3WJk0JeTkFDDVWSPUz4R1GcSEpJ
7JrYpSPrNpSAVSrRvjaO/5thBqSNxCWd3rAVGNMYRSIEi3gavGRIkLhie1+hR8i3OIPXcT90aDOC
E1TRfof9nGgP29wXxfj7bmcfOuVNidRrU+jzLQOYhpukCR7zCCGWYGsaVmZ56mssnXqZmrs4V3+j
WRgOEPJ/xa1rn2uRMp0cQc4Fagu1AW5ZxVwOSFKYb8pCVNTNrAf/6Zy7/nHE/kfeZdciytvmP/9m
y+jKvxzIMhGRkwNqoKM5f0mBzliu03k39mNe0c2rfre1jM5ahWM60Yr2WAE08I78XGbI8Qc1uUf0
FyvI1GRYHurNpXdRiyos9pFnFJuBOMcHgTvGa+beuLLmsN3gSSPDaTFPTrAXZf8QJWoPCjyeViBQ
1mx8o83QaWdCtsmnBDNIZli2H1lzBEMlNmiTJWOWfFYDH/KxdweNs2ylIqg/F1mzCdEhrOy0i6Ds
sNUqk0/Rz81rQ93tzuKlTzvrhmp51c/DB/V34OErDchPtxFQ0cDE2nRrTKeFIYmWGoWbjiYFQT25
IOxl28x9/PcvuK7KnMF/ecVNVciLkOPgFTP/W+ht6digtdQyfxRV0tF0SMguyyOaWuNkBNnS9S38
LmFwSY8jNvpDPCnXsew/WpWc2gT0jVdNBuDwrv5ldcSKiLTPwT5l9RFnJ+I1/RRpUbyOoQhR9fAQ
VMz+tQBFVFMO2j4eB2tZ+x0+2di4anGx68IGwd34BXcnAbHXv+K1duiHo2sVoohVI8Y5s5O9kBhB
wBvpgHpZaAdepfyo6MbG6QIB8YPUyqAar5bjvyCH1zfs8JFZlRq1fD5Qk0SztphF+U7fdUxTsEtZ
N1N+OMcGe7k3FXW7qhBTL3unfI/UxpE7170r92XqbHzndnccal3bCi5uE2L1TdZr1RJ6T/EyBcPR
9Ilgy1Riz0ylRRkFVBE/9DqMS7E0YjwHRHiQ/zJly24gGykCjrxIsxDUOt0f96Fzqkq/zQTf2mjZ
P8rwjUgsNZjm61oSx4hgehNSEwWIAdCdfyRcLmuK6NEye5mtjLWtiYNlADYmLMJb6ygOqlf00MoQ
S/dLoLI66za4qdhF5ThViGHy4lQ592HDCp9h7aG0tWcEuhcWk9Wa+MbRm8YKdkUTDWsAwMkWWB8y
qlCQOTaj9Z0BQepRB4S6rLYVEelgvKl7p+GghCRutz2n9NyX06GizzJKxv0U5cA0gm5n4nbzXdKM
esD860oozh53M9xMrexQR5nWo+N027Lvpv00BRh+rGzDif7d4q1a1HqvLDqdBTCT8F+gLpptlqLw
oUhM21Y9cVwt4Yl5OpbsI8N8kqjU8tBxMdHpF06DdIJPsKB8mY8FejG5jNODEWYEcnVgHYj424wR
ooJusmCuuaJEVMmDyMtFWXUVwYZ9xUg4Kbd5hgjPtaATpP7kzYPzATQNQRoU3rVW2ltOAmr2PPPc
yWo2CrLfRU6E5TZWDXfZx0GyNwhIGPTA2EDyarxpFtyekuB4Z34TrHVlbfgL39qw/feXATbe/3IZ
sFTV0V0UiWj0DNfQdVdGh/6Tr1IPet8P2EXecMZYiyGEf6/nlUs/HEOBsebd7Jo1NEdiPCj1vVp0
LlblZagIGEoFI0eVHQOC/tlazDmnV5b3L6DzmVJxewdgPH7PgWo9Rtke5UPZdeOxsfxFalV7J1fs
jVIzI2Yn1+4VGK9ZaLTnyinfRhc1TDWP3W5ARo36c4LF00760Q3SaGWLTXhRW9asxNowTYJFgrsO
IEjTtKtM19AoGPkPfA2ybILOWYS6xsoSuv5h1nUbZFoOFxg6b4g4sahT1oShz/cfieK1SIqCE4Ph
7wtoDLGjqpkd6sb0umJMt0yO9wBd5O6Taz8uDPKvDWs6MtvtsGgqAKA5sY5GiTa0VRl8kA7HNMNO
4R0pIvOYb2frFkMo81LFOlST+gKT4QMo9JeNz2yjM8p1VTsANYB0vofk21m44Ru8+SES6nXOqHMl
TEtfulE+7OtmXsZlzJCXE/hguzpm/t7o15HfAs/TWvM05DgRnInstsydqMvogQ9RwNvbjmAKSQGO
uQAAVqp5R/VoQAQDXb0dbYwDBR1vEQxyxZR8F0KzN9V0ixQ3XJuCNkc1lOamEyEMAhhtdo6Ws8iO
GhbuoiqzYzcLxrPyYTv23R99zK/xfwU/CHZkokL+L9WCPCj/ce+SB61B8SxUx7Z1C3+xzNj9p4N2
YLKtBHPt37DYISfpA/fg26Q/zK3ebFVTfynrbKso83jrrV/x7E4nE3Ags2TANnP1qUJeUfKU8Zma
UgUjjfIivdARWOjjMRuYZCvzTZmaGIeSrZA14jwoVjq9OzmaQwfi2o0lJCZPV402Jij+iJn3CsU2
mbBW7S5dp+49M8/GU1VwLTNEPa9n4PNHPehctnGDj5Jl/rIj6Kbtf7F3ZsttI1sW/SJUYEhkAhEd
/cB5lkQNtvyCsGUb8zzj63uB9r0e6rYrop/7hUXKZZMCgcTJc/Ze244nApJQLtXWuRsAvynnNMAO
WcoMcYqG8uhqQwKjiOZLk5X+4gI0mdAx7XprQgEpfJIB+3XDlXMfMQBFqZqorSKYvAxbbfPn5ULM
+4nfDryY9zaGNHWCnOzfVotsgpFkBL66JnJq1kNkDJeyYPV8j37Hu8+Qs291EaBWhw/WNw25q8Ex
r8P2VNiGWGJkiq7AqMHuaWvCDemVYzkGzlC86J5u497ztWUlOveCrxZzNwa/3DHmSEQAS4wJjgaV
wd7L/YTBWdEsTRKIdoCE2RPYHQ2T0YqfDMQGSey8VlmQH6YuCJbkj2YniXATl2X92PhevZqgZMM+
ZPJHp+zw52NkuPp/OEhKKMMwTYXW5feD1KcVVEXR21dqRO6YsHzvQuOhnvT2UAWdvuU930szitEu
wN7T22lgu4JJqOwMAjY6ljrNJeQ8rltgbfYA8x2W9UoKkBOFKkoaQK6xaiKD5pA7nXU3g6XtpRXr
dib3tK+7Aybdsyqjd4jVxS6vT0HanXT8Gpu6CFDCmMwPHB+TkEyhCNbqE0M6e8eqOD0plD/VYLn7
grb8RGTqqevSlVE44E/1GdhCxQjcMR1w60XjJREscnHY6QxdapQs9NlyNxdgQTPnlOr4dNActfDC
Eb/CYI78MHivGba9g7fTkX9zCluxGeGInJW0/FU7BuJJNwARW/Ekj2ldkPJZjSwkBwwYHSHyKfsr
EzdN0PWoTwfkP3qzLGtDW7oYEBfM59/LnsuyZ6+zHvrMXlQOBmkyo3D6pxI7fCaNI1ZAA6a670pt
p1E03RuiB7rkVtiT4PaR70ywKQiBVZ3LE4qZ9hpOmDkaD5tTU8rLlGPpi0I9ODGjet9aNctGDdE7
jz+ZyNw+OjGkrYaAIcSvzi6lJgQ9qphqWZ87yCdDmkEr8ZIVUHJEPy0trtsdiIiBe8gjJbHI5SUs
tLukN5y7qtRoJAcJSlLCFLKkvqBt3Jc6Qp0cF1+ucuOAiSq36VKbkdIO8Nz3OjGiL1ac2gsMIOMD
tpZDNZsqwlF/x+TfeO6HGRdZ1SsY0SO7Tjx1oxmCecMruWk02qCRo+6b4jk10+gOFd+FHAWYY7bL
wKFm5fHT7QzeOdYD4awlI89ehO4SAuUXZYA2A94OnZKuF+0y+C24NINQC04MUvJNUWOcub2kfbpV
afRm5Wm+JzH5LeOSYttr4nN1XExBMYedGf2JagmETd88WtaYboIRK4VqfJRBg6+fObjOP8TEs5j9
fhW7lmA7aji2fWvY/LYjRXAKZDHuEDtKioMhdSP8RK061HRULtyUrpO8pbBk4k7F2qMZMFozy5os
jH4otyOhJAiFJBXFPJ6y7Aqqm2jXoXevpdmDMKPsadYxms30oJuEOIRYTmk2BCYhw1g9Q0daC6iU
2TY3i6cmcuytXnPfvq2zVtUAIk/qfh94QKx9v+3vnNj73DndVU8s9wny2Cbna750sYeRBqgy6FJo
wNwzST7AV7k0O4eMao+AH7ozLXIaI9nU/RwBrUlv5xlFAEVNIs3TPHDvvdpUeEKO2uQ4F6/MEbKm
2PIKWWa8sZ/d2a11hEjACMJ14TFnfvuqimmPkXx6kkbZrROf7PhyMO1lVhBASlrIpOXBszWV5S4G
MLlKtCF6Sr1H6c7/tz5p58Fzkr0rAMe1IaOm0mN105X/0BmpfvZmmVeqW6fIQ8reO1V8R6X4rpYG
KSajGZ8kSpB9FxBH7o96tHZb9ZbOY0G/BRZaByGzP4tJU5HvMtfqj8ZczvgR4v0EMzfTy6Fc2JRM
18aYljhxrS2BHtjPbO5chArtrZgN3WBMVPOhVm6SpNsCcAWwqVLvYpa5i9FC2ssAk8jWCWAXNo2G
cmWI6Wv02kvYQaXIvELfVqPBGgeqYt1SdOS5aR8z84nAuhJtaYfU00MZ6+WRTd5hsAotJJsTRi/0
igR4eChl0fhLuvFBWTI8K9p4lwBaX+AsfRdE6BTKQbeY09dMRXyDZMnEZQ8Llq2L5Ai4M5zTyt96
OzEec9nEWzu3/ENI+/sOIQVC7gZASV+mb4a4447rfdRyYgy8hivSN0h8wolpze6QoyfS+BI64SFH
DfuM3PYTDRvjXM6vmtI9uv50RfpgodKWWKazJl77gF7IsHlJoTze1XoNpS6w1BLpVUK2sM7URE8d
vkI3vjozqjvO2X6L+KtX9Z9k6ciH6AWloH8IajTsw44BRP4Qap/DJnCWDYOcY5DQtvcV7jEyeZ2V
oefOs5iSFJ9yQ7BSROYA4mcbHbF80VDLIZjmXgnZWSLpxAMecP8lu5Kg7RlIAEqtWDZDFu19O3su
/BxLpZ7ph0J/6qw51ye3wlenS3dldWZ+kyMjt51Nk0OhtiLnOKYMmVWDwmyKCVEFL4sduwkfeh9R
mNbJjY8pi+W1GF9ij9OO4igImul9OaDgArSQrVKb1MGRVfzEMCpmGPlaDCnhAJI0IjOyTx05ZPdq
1nlo3ZDcF6J6bBvm1olbapvcdhMyASBKuB7tSWjv1GQaUny/jd5lIeFRWOhASjguEe1Zr3O2dADA
TSN4nxqqXPZ9p+4ju6DnUH2mT2FeAr9wiWULYyyCwbRxVSK3ohM1vgxjE/qN8wQazLbw/bl7DYXR
yRHBc+Q12rrwd0nUVLty7DGC1HZ6lBjLVy37JyIohLdLNafeGBUTXcxHROgUxE/Z+Vpv0E0mJB9N
SDG9+8GmcSq6LNkTj92sWuIjDiJOYfTZ2H1BfyEOr0MkOQOAlqbsH/0cGZfpjMPW6sZDSjTe4lY2
j/bHJimqPZt3fBNjjDEeAF6mjeYFwx1SgG3RRm9J1CcbPXH0k1nqi0mDPQ7SDfRPDtZNjuTP9eV0
IVCL8LCitAD7CYpZ3SBQ2rBeVaZ22AFeQXWaOx2l0t41KBLIPpTLOFT9xYjKDxPN4rVupbNUr78y
Q3A5aO49Fwuudb3tL0mBdqDMrK9J6SPrwnPwTozZnT+7BkRRsqaJuGLILjeu+4KIO3sP32WC9GLr
iyFo6x0BNurbnfL/h0p/GCoxeGHL+b8PlfZ5/ytb69tf+D5ScvW/CFRVN6zWTxMlV/4lcfWztVKA
BM3b3Or7RElYf9nMoBwFh8uV4LiYA32fKAk4W1LNFYpkAqTmv/Xf//XLTrr+7fXPO2tsHr+OlGzd
ZbwvLMm4y9VNZVm/bfHGtGm6TIXOobTid0x8Fk0VYDvMcPrO2hfdi14ccwxPyChPsDrqY1CwcKjR
/KhFFkX0bOPxivzsR1N3KpwPAZf53loRIhM+h1MKRCL5Oo4tJuTR/TyoDw04h6Mg5aQdO20Hm9p8
snT2xCC3joXODqEbCfbrn71Kj/dpFlfztOcJmJn1MKripNW4zxhwHUKIrWyaNTAUYDAPWN1xwjnA
FhqF6Svd0ipyQNYqTCwdKUhwDTdWqxWwCkWz8SsLdbFKZ/9wuM9ihfAuke8gSel3uYkgObGSdRH5
SK0Uewjp4RYphPVQZvKLkolLRdF9CRn1EFtsn0K3GYjdqZ9LvN0bBRlw3qAF7EIs7SjQ0LZ989qH
lnYJ21m1gtfYpingZcbwHGvRsrDE2RRt+sly5bx93uHKGh8Gbkp7o232Di4WGm3xtAK+E2097OI4
ofQNbbwczY3aO2WRUFAhuTKKux5McyiiJU3tcNWhf7NGVB8Vhk1asHSMblCRKrZ2IoFe768GmisI
0Hb0d0FPhcHajYtw5QQjLSpu+2OLaEn1MWFJQ3YRXUvGBWAGpnMfRFXDQwlbaKViWydBujU8+3OZ
pTPKWtYHr0B71Jsoq1yySbd4BuU+j++bmp4tyr5+bUzXNjXKQ52vqU6AsdlOtE1CdbRIBTA7fenS
glwrtNqLQoivlpUdLa9vjplWnaJBc08epCH5EjeZP0OkCS1GcDklwSca2d2qMvWD6GIThIbNFipP
N6TKDLsw/6Lx8ZZ0xhkrDqm21aP2NQPVtAJNTYu76VcGlfLeNI1jDyllXys/wW6IG2MI6D1MNoiB
kGIPZ9DnLJ+zoYUJrNj3Phv0eHZMR+EN+YBx4nCEjmOEs8tCPdgZ3b6uRzxp+wQyObL7kEHx3iWi
Ocf+lB89dhRW3jf7VMv3NsY32pdyPY6QtXLSZkcEZrX/IKOdBbDbCKr8QImkbVFWMhxz3mPdmpC4
YEjTTG+fQlGocOedOyCf2Ji/InpNzgGALPzygb5kqJKv6qxeFEoAjjUYGXPFDauo0o+pKNp94Vbg
jJvwXSvZHIgYYxITAHnS8zdtqKstIY6v/kjjUTkJDgz43ofaXZrYtS666Z2IHoxWfkgEMAmyr5aT
OtukYSiDZOKuT4Xi0m4Y5y1GxD4QeVCxdOIRT3h2Tg2w+3QCQY26cgMYGVXFmMVLpmVqY/g0a+MY
Bu1Y2zu7KTeDSj5lGLW2lJ7+TE31t7Rg3jeJQGncXXzKhuX4AW6/u6kzTAOBc616Fi4E8OAPuLWb
TnhEO62x4+CsibIP0LXDXU/s+iJIrVVqmslaz+uHxJy+CmzhTpweaU6sW3dwAKfoX7Cw7kHhQLb2
Cm8FiY7BbfrG58Z6FsPTzcOR4Xk9K2CsBXjQ/DghuMqRtEAqroNtE74O7P4wSxHZnlJndJOzHvSA
rbgFXGYEJGInOQyMpsBqVhfj8lrlgn2B1yIoxRp30a5+2WzQSIaMOpI7UffdBvHqG+0wDGhGxICb
rRvQgQJ3ddya+7rBmUZVD2s5uq9quFluAnhH9P42a2RJSeUsezlP48QdcY7NMooNGBi5j73BixF4
acHGLTGdNun7YmLqwY2qXKbESC70gSqtnE61mfWrJJ+wcYyfbZ/8uiH2nIVJ9xBDmYOAvPogB84f
MfBblvj2lvWk3qVfBrcnyjyDDcW2F5kTJmLyTE/wsOdg1uwtH9yTTqjBJW7pZDRGAwJtDoXz2n2I
1G6Xd4izoV24+yw1aeBQY29a7cvkmrBzB/ZT+aBTaWKLUKQ7jQMdsDoEYc09F9NieD9VYMb1xmBM
NuIZBGm3TbL0k5Das6Z7R6OvMT7YEzoJGsCN1r0jXpXOsrusjMhjIAmRInNNdiOM4d20u5ZdZm+m
AaQQmtR43bWltRmCTs32l8fRQwjk5Fq0UjWGebSy3ctoOR6wpQbuGfugVT9K3LsYNmAtifQC9ybD
rc0YRdRM/9jv1Gvs5vfkszVse8uT4dWcPjZZXVOkxvvYSHNO9oprIwJZDM0TSaSCRyuwCcYVzW8E
bBbiCZrOqqQtJFzMpwF+OdgUOwYde3AkKZAkB2RrjfszC1oYznUEtp0YCsnM6GLJolx1MjVXRd4e
Q1qAuBkZg7pa8uyMRMpoXfkMfI7oBPhaazXvtutx6FatbnKGm3NizMRxqyZsqHaXJ9i0RhZfCGVs
ds9hW5xS6YsjsnmaGmZNqCmXiY0f8K5PQPj41mUq3P5gavWKPW58zMLUB16760AvL6TWGGu4BcmC
O3t5oEu4xTNfcUfPtY1jwPOLeskdmSYX0QMPISYFuJ5YA7WyPKoGoWoZ9ouBidPaqZS7NdpwqyWk
RbiZwZkbFezoAm7AZMaSLiM4ERx0zoHpnNtCmLvqUaO3twssRjNj6D95ijCr2Xe9RaeCySNAC1+1
mBaCmDmZNE62h7g5iCL7LIpO8NVvykKj42gnIM87G4U4tn7ZM3TgU6Z3dUgZ4MZEm5dbn8zTR2yl
/l5vYONohFot6DUkp5Yk6JG5J4SFUYdPWSoWICM9BNjBDk6SRO1jAz1T+YW58yd2LUxo0a35/miD
O5I1gecNplQ2HYe2cj6bzQjTyASZh5Xp9tPbM2gc5UGZ5DbqOAqTunscFE5tpx2HBaznnrOMLmZh
SnNpBzTEU04zZvXWhyieeThZNzAvJjCWRWynQwBEzzgebg9T0hprpFEf47RHTWR3b9rklaxhs/1M
x5K2JqURq11INndqTxAXbY15l1GsGE+QHRu6SMfhtB8jpqvbpnbmOELR4BCJFfeB2Ga0R2d4qfva
uDaa5lNDDY5Ti6yi24ccsr7icpTNkuQJcRham4ZZh0rBqp+rVBJQUesHmNXPXkzYbdQmzDttpziw
KTtF+ehvb6/8wjmZU6dtIosTEd1Eebg9Myvt+7Pby9tDKii5itDd/WY3u70c6YTsQ39ddV54DJwh
pzV8tTw9OpaeF+871pOsJUDSzuJomUXSxy0F/qKhft0Yori/fdxeWQ4wFR83I3695ObLmx+sviHo
4cdr6QOB9j35biBE53AzC3aFn2Q7ZnAASULwHhV7Ge6tRJ5EVVZta1Ipqb0QVS1uT6HkYgPVsbDc
zjfdeGegotg7sz2x6wxthG3I04TeFIAlLNu3r/Vm1Pvm2fv2ePsBfun7SWI+z8zh1S9lTp3Jw+3Z
j4eb5a4yOTACcZvE2gV+ETSnqTr8eLRODvb8cHtZjfEXvahhTf77RzFdKYLNWuqs2dB4Oxb27bDc
jlVtIv43iew2n2COTAfCMsXBmwTxdRPC1zY0g+PtgX5EcKydryWZ76B7kPrEuigWsc8eJYfORrrX
sHQodnbf/Jy/mkQZPeeb2J2eU62Y2/yBdkjI55t9INOM26Ir0daH24PTobDF2vOFVmqvLyd6E9uA
aZlG3YFnTf/+4Px4lokWSs9kCgyvzWuDDvdwe4AHzHLpSEblkDh3bluXrOp0eaOS31SG7cWrKn87
wIlLF15dXV3Vj5vbH3bzxW6VQ4CXEheK8Kcat2RCH5UcKQryefWQ8xJRze92e2bA9CPCen7dNf5L
iEoEfTXf0e27uH1RXWwRA5+px9qKUpwL+AMPpXQ3KmRGfftmfjt/657EhaKOoLH++8RWpP5RNu/N
tsym5e1E/mZkFWNZ7yoKAkR9HBDu4z8fL5JpMHymEfw1thPfDsHtt7z9viI0p8OP35xlO4MNFuzT
saOjXEWrQLc+5wk8gGDIxA5b8IPBjlgJVDK2WVF7z/gLJJivUB2WzJPluiFnexzzZw2E1jKaKRjm
hK/ZdZovOt+KAzZgSPrxfRUTLoe4nDZvxnAlrlxrVY1NfP7xMLiVAd05hMwykn6dtGuJohtXzk5X
+YCCx752pJSvWvdcaiXmOuItJHs3LeBGL9qDT2IIvnm5F7W45k3+WAqi/BgeFGIyiamgeDfSeAP6
8Tx05yjL3pgjv+i+Qa6VhiW278N3qf4SBTFNdjQefpe9NxVUucjiEjDS6FIF8ElyASy1Wtp5GZHt
nJ5C5HeLlGYYpYX1jpEMvhKqd0hPNcYpKEn6ZMf4O9td742UPqp7ikDGHf2qOTdWD20qCZ5LYwTT
R6GqCzLPdDpue6Ii4gUSx33rqAyFO5p1Enzc1HmK6MABvAyPDoHZRbweCb0bWzpyNhqnfnS6Qy3E
OaneBvPBma5gXsKNF2jZokzjU2APn9iQpHCJtYvW+viaxJwGLNitOyRuxmmKoM9TPj0HjW+seox8
+y5L7gHyfvZI71sUY8ACmvgf65ZiRRsJd9dbZBj2gAlOdTsbFIBT7SGAkPMw02EcmXO4mvsY8Q1n
Fig+kSZrr0/P+DaRUUXdWR9ePFzXgHfleaTIoD/OJWGMzGeRRVEzr1RRPDuILbGpxgs9oq5y4nA/
NXm6ArUj4o+13T3V0vnQcRAmpg0LBGyciNJ+rJL44KT6tUyaku4CHKpqeotN9tRdhOMr6usHweQU
7mbA78UoBw3Py+wpGzrzeSR0lEEsWSmp/aWqrGrVWiWoiUAtxrq9T4tuHeQbVMlHUku3XPBf67BB
bNW4waoAP2oO9qkE/AyVdZm3+CGNMlRrUuI5kHp9TQtCdkf645OPTRmbtBlfI3e0lkMsz8mIqwpX
4kl5A1Lj8UB+4zEW7Saeu7idGN7gCF6CtHqeKvUYG+4rgTr4DLmOpnyy9/pMeCxKMl5njJSeXKAg
zCwPrHWyfQ97+8qnJDvYHRG0Rc42C9h4wVpD6QsyayQ1jE5JC22AnTu6RGbPs/LzfkgEhWO8hgnd
TfRrOqk2YQ/GSQAyQBOHkjB178Ohfj+N3kHZADw8yHyVj9mZEd6+wXiyBDtCZnZFu5esoO5ohkSD
ZZOGLiJ2V55BuJ62b9n0KDQU+Oclm9uy+6ibLYufRpa46Q7U4CwHsgVeoJLmvq0diG1gZeIK955P
rYz1+igz46l2UH45JeCogHTdyMSpZFUdPuFKldTJ4bJKu/7YEky/ciBdkAqDW0M0RN32eomtFCR7
lNHTJnSok8V7RzBpgdu8zg3jSzO69QqT4aWgxMKSgfM4SciUJZSTeMOuXPUiGGmhX9GcjxhQOsSD
3daCWLEo0sDd6TH+G8VUPOpL7aSbaOqI31r4vR7dMy0bwTcw27PV1Q2gAua4FomUMhYiIYEzGuVX
Kgt/bUGtxrN3r0yfAM70BdfkA/vi6WQIEOAu+UOabL9arVsu3ZKGRGV9HOxK306V/prBYIABKY6t
Mkm7xF47OAFgFOuzIF16TaLksHZ8AgDjgqDcDC+wc0bbTEZnyoU8SXMjItSWuFyXhZ4R+eZlz2E4
3hO3ky/T2Oq2Ol7kAwUsOUo4TlqPRiDZ87WP8EJTOI9b/Qrn9JPUreyMnCpdTgx5LwwF7rAqhCzO
YHRClAJV0+E57vx9GszQtRSvnOd8jaIE0JsEoFNrQDcIukyWjKLWgV28r+lYn1jWVuHAt2n71Vfa
HkTuDHNQArpI3fNQ4JftAeHa1yAh8tUCBZim1ZeALsqi7L8iIslXWAgcPWkA1yQPYUCKQtzhJkdG
e2qq9k6UyWduMaeahQzMUE7N0bxvO+cLt/RuaQ1jgFNYHJgKM2/+HNsSEfPU9ifZc2+MqMmYDIEe
cGq6V5uoxuyYcEvjQqrhAMc4hVUUMFycKtqSjBNT8qIc997oWmajyN1WVLWIuHRi4RrhzMBPiCxt
Za+K0ZlzDlvWg/BaxXZ6kRmsKUmw17JteyZz3BATdZ+wsV42CJZWmugxUIt11Z5z2PDMPz9UgyIU
tmv7bY4ER5++VA6XPElDGzdPwQ4ZBKQ5fLS86ZhD0j9f9nV7KPPgFY1ItkSxDNZmiRomu7NIlnjw
bJx/fhpOawtlxBrZmbMQ1h2ygXDRlYpfGKtvrjPt70x5rZElMzyPo11p78in7k+g5D8Frn0mgIwb
rkiLRSaesngK2TXEimYpC5rfQqLorGVbFbueGCf8pMNl9Dtxtjirw6nfTvizTsKCVMQQrd0E2E2g
sQ013j1WiaVGMAWHhmHkBDU1RABKesSRhjde33YhbOPqc+onxsZK1MZW/VuMsCtvz3UGHbFjksBA
m8DvrjXZM7kt4gzSekJgmJnTbAmOD+/HbstwXj/QJssWne4WSx2ZByYs+RASpAOTANKReBfT317U
85bx9qA6bBcEPO2MrHgSLGyAfxR2WNWYdLzm6O/Wzxnb2+E2wm6JeI2bv/8VJ0ZxxAapb5WH6Rl2
8LwYDjvNSs7c5pZx0LqXEBfPIhmyx6j7FDaET5f2uqEkgjXiEXxmWc8VQTiqAGYACu+jS1QYkK6w
2o1J9zoZwyfqprXhJx90TLp9nDgPXpSvrI66pQofrITPg0z08xDg6fCHk5Y6Yp0qkkM88dG2R3gj
WSHZKO8nne1V2EB7EuqKdp7U4rpZ2Vb0CU/0J6jZ3FcbAhjIz9y1LWed42hnM+yidUMawBKeAjHv
imuLhLKUBgHVu9ZKvk5kVpqfw8RGZkDL9GqV6L6rEmVkaq0bA1qHzHvC1oEeEIhHK6lHym+Y+bpV
dUEz09qTJJTS8miP45DJQyBR1hhBuU4JfIDi4cpVHebFXZPEGz3GDcRuoFmojsjhoYrLUyDdRayn
BIOTXrwJ7Y8ZWqaVrr+VCBdQXs9QsgCvkDSGdaG7H3tMlVFEdFa6pOs0gcrosSfODfPWGE+qvPQT
TQu3yp9w+5LhoY2IZA2rPjRjgnis8BEt317rpd/QamLr9ZLUUFerWx8hDSPSZ+bXPx7Cgmxv02al
1+CbDaNRbAMDAgyEr2AF0bQ+aDpvEN72bA7nWxBGh2p+o2zIHpiJDBsKHt5h/tGPB7RwaESUE0GE
4E2jwU7qXScqxIUR+JWU2M64gQ7qtgcHmwZv3HaHrMng/mbOBBktREiv8hi5SOP7/aFl6nCAMdKz
xwxPk+Fn29vPdfkamWLch2hYD1aLP9uZ8x4YWxurHmzCYShruHAkbS5vL5UkzlfLCzk3y8pDODc5
Ar1Mi11BOeOXYbRn3FUvwgzElprbI+iq2IRDuPnpIWn0cDWZE9CueWMvZnjO4FlXo0mo1EJYvz3S
CnsgDvj2QP7tgPIz5tdC3ufNOKUoanpaWzzcnv34Wa73902PvblSBk35eQfueyNMJmm4ybfXP35I
CgNC08TY6VHPV4sAlgCJYqfZbI6mAWXlEnlDv6rsiJDBquGLn9tZZeaQkVJGEa22yAbrxnRLi/h7
El7uoSin+nB7JuaXt2fz/1GCR0FursSqbkBPNcG9YymsTk3bceLfHN8m2NBIEuhFwWYeUmmaaFF4
1kWlv1dMPrvaMQ7gJAX4t97VNgqR1O1nkc/KeXsGmAXYUitpcGbtF8OyhnVml1QTWmBgcCc7LC4/
3V7cfiyarNkTZwS2EuXL7aH697PfXlLw1uu4wCJ0+3wanl5O2ZVR8wtjK7S+Pdx+PDaNB8ztoa0n
O12wTYhhZ0YXQwS8TOYPe/vEMUUCuT2WgcyazyjGyTjI+eH28vYgywYgAxKIgjtxmvA1QQq5vf9P
H2I+SJL4NfCv8+e4/cnIiRB6lMxBj0fQc55EWd25HUrUNkCvgqM7h8qb+mxWJlXi+w8q4GwDG69R
SWYckPJBoVhVIS5T6hrU9LS0iSGgXes1J8O0o+XgRB/jIflEDQTkDkEswki5MvLwi42giBDfhReP
IORz/ERTrLdMeqDBobg+0DzNj5T57CU0hoddiNzcoFGxsUZxbNjRIEuyt3HHP1eRc/hVXw3sN7dA
BUKKE7J9+A74CfZp4zk3ui8E/9IFBwcF/QZG7KgA0FMpguNUBx9rDYuq/qhpRrQoZfXd6vf/epH/
XS9iSen8MY7tXVi/5YiRsp99yN//1r8C2eRsQzZtjMgYHjAZ4Of7bkV2zb8IbJKm6wrruwTkX4Fs
Qv2FV8IUjsGfmErNBuJ/CUfMv4RrKUp8VCe64/IJfxOK/FE48qslQziuayvb4kZp8c8Z0prthj9Z
MtBTBzE7NInSL692ygORIporkrVqZ6NhY6bVBRebrifAR2uf+QUyYh1GHh7FbSv6809ym//gEDF+
1eB/+zhoaMipM2xsIsascvnp49AZNmkCQaq1bJPZYhEUm8h8I1kBvHr20S08QKlOitGjQyHBgPEf
TAA4vH/ySXx/e5R3pBi4luOY88f76e3dSE61aypxrAbvNXe69pFb0042dXaEUZKseyydq65oMEMR
S/sPv/t8qH+YNG5vzqnCuWLbUleYO399c1xiuJ5iQxyZjdgfcxRtW7D5C2peh3E++hot8o/0HUkg
mQ4aeyaZJkgHovTI7qjZYmrk5hzgVWS0Mv2T4exXB8m3D2dIkoXwnSJzMn47T/BEo+fRKnFM6BWv
o7p8tZOSiVY5Z4fV5HYxAUe1KYixtTNnpYUpg3yglnFnPia5Nu6RKFBcO5s/HzTxa77g7XNxNRiu
yVYW6+t8vf78jQ15UqdqCMUx6FCv+KU3cOctdMxg7lc9jv1nccuDg9gS4e1Y1QzeDkmZwqqosPjG
uzpitGfV3UYm5YjBE20C02FCSsF63enGwXXxBA1t9WjleClHBcOMjGkUJXL4LLmZPACQliUdejcW
O4Qn5QqNcv6BCupZo+i6anFxz0UWn12Dohb3x4PUow3t7uLQuuND63tfQYpVD16u5Yuwdqx9EKlX
uDvvdDNzT38+WsYsfv/1FJOYsCTUAUNJ5Czz0fzp/I4IbUJd4YljmOcIjxhEr6RNFzHmMC7qBFPI
NFD9h5gAFqRXveVeUFJl/98+CGgp2yKq0uCC+u1Cg8OqJ8HIbdB2qO5aPTinuLuuUztsC7N5HCck
zcVYH4Un9g1sdfyww9OfD8bfzxygZGjybCgQyPDs2Ujw07EIm6JiQ9uKI6KDr5q5E2qeKLTjXrju
vcACzXf0T8vb31db3lOasE/5L7eE385WvYsEm9KECbhu78hNY9hbm4+579znXso4EXX8MbWji9nA
OIondQYrsKhKw3qpKvsfLh3z7+sNrSNEi6ZEsGBhKP/1ADieRZ9SM6wjCVKnPO6tk+U2Z1RASwCt
7pVMqTdbaSFQRBUukxAtytRlZwOl8h6EIYZ6fPHnFtk2GgDbPvTOmKxdmVwtPbP3+Ug1XVaxR553
fgLjOlPWWLyNDrhh3bX/4Psw/75yS11wH6MfwBPz9zPbMw2TpJtYHHtBzjoJw94d4y10OgN6tiEC
z4tfeZZOa8sSSu8+qe2WJD9QLnlRXutpWvSF3uN0jZn9TMpaWj0JbhDSun3bW8fONrULSpC1pwM9
lmib1jpdSDQxvtokimqZ+mtc2AXO8sitq92fz9XZGPn7dQtdGNHBfLoq/bfLBcw34Pq44LyJbWRJ
WsHeV+fj9hmsoRLAnj/k6z+/pfGrkWZeWSV3I0AlhqIMMX+/PhByVkSVl9aRNKHhmiIhuMcXdG8U
JRNi/JIbZi7BNkisWbHPg8OkUH6O0Q3+w03Z+PXew41eCPgSSF6pUNTfr1TwYnlSop04NF6sbUJD
fxS0krcKyBIc7XDYmn2kbwrmr4vU16yzWdfcCevK2jlm3W5dIjR9v/IfM6Or/uGmbf+6os6fTbGD
0yn6OFyEHv12XyziadYGo8MpAdOjtFRrw8Z8QVGPhct3RxKjIuSpjnPWFbgpcC6rIvWcu/m+4veJ
uTZLsMh+h8K0t0MPAtH/sHcey3ED25b9InQAyISbVhXK03tOEJJIwZtEwn/9W2Bf825H9IvoeU8Y
FCWKpqoyj9l77fToDLHYE8B3ySMnIOCNp3FVOd5xVVEGVGWgoXQA9IxPzOYVhDdHl4ngrOukivgm
yJR166euIi7IR+ovowfiq5h7+EFYaefctU28h7liHqYEuizGrvaYJyVEhBwrP7FsIeVRjpc9tUmU
RHNkDMERiJx5Px5TC9Xb//w84yH8z2eag/rZ4w7nhRvgZ3ep/v7zIKr8KQMULCRmQWxAhJC+mAvW
hJo5AAvj8k6sM4JC9eYuI3qDxZhvbmvXZWziDwnL63+NCtQqV0n9NREH8umZ8KD8lLFIKrCgn9Nu
zPaUXZ9wm+DD5nizybbeJHBkznPminPguQ/TakIscuy/IA6GHWkCoORsEih8nR1Gd7xVMZQGjAsQ
WNfGH0z0vG0DhqmsCnIGx1PbnLMSSyb6KwYeP3+eMqiiOqClNVs2SNvGAzwVIdMRy5o/VAxDODbA
bNJEEG6ctsGZKWS0onUrLDJR0ZcXQKXVlgVRB5LC4yk05hd282ILFYUoriB9cLt1rygyYgKqt6LJ
ByCC1SN+Xqg1ZnJcy6K2GD7ndApJLddPia2azZCY8P2UMcEnd6O73Fl74lLek4Ja340GmXoQ4Mkb
MInvpf4/qCzROCZ9LGRODCxdFDMkMB1cuxjKTh2MKY+ePZ1lxbpNLYXcehO+U7M0qrPQ6xbFfveQ
j/AE7mEtD9MvzSX8VBSfWZW9C6jxi4WiE/P9zsPqctVkpqCBMN/qIY5PvUXwY9cj6NYgyMnkBVhs
RfVBe0W1mzy8xoQti/MeQYbYyCaVJ2dAqS3cG80Kcpnq4VK1eluQ8/A0xgt0RjeCENl1kF4i6OnL
/JJV6XidMnG0HTM5maX7TZLVsNdJoMLC0zW63hQcmNWj8wP+fo/oBUI4onhR6OQzr+Y76VcYR9Ph
0WPzrUdBId/1jy6bySusRmb8DmQkFp8eZXzyLHPlPSRWxNY2pvBgw3IYJ7c7pb4qdmnF0tTV8aMx
RH8jxLjh6OQImxPM71PHxEo7xXJTxa85Gl+EQ/Mu7avktot+rE++/z42hDlk1Y3KRu8SJbI5UKj2
2zwCmWgVQNRiguCf+6FnWtqQMhSRrKHnR58kIQda063huKwsmfMv2Id3Lk/rkxXAEe48Aw1Dg1+O
mHmT/I4jzzWEMG1PPWPx2MBbyDeJDVQApva4U3FPiPb6DG8rIhzKiGdqwHuWiv4Gaasv9VJ/4TTD
thgs9f3o17ecZIgQE9IeY4HAzNEmmYOMgHda/zZ4abxE4iOrxscA38F1GaksBJ30oUlkdoE5eWP0
xX5UEP81qeKxHCNIHB1CUG1wfEBoCtzvlK0DM+623WumZqiRhxpH0nLRhYeYFb3o3l2y+GHO1C8p
SGFpgSwQHUvuCxGpHBjBLVYhdc8PCCwma71TZEe/ZBDNl66s/xpyAGHfk0kaERK1NXlUEbP26XPs
8AwDbaOtdH6V0VNrpzwr+t776q4OxvfH2tbmBuAtgH5PtHeInXeLW5aw1itAwgSnj5Zxg8Tql2Zv
fyc9Bmb98js2AUtUPUoKJxcY5NL2HZ98USjvjajSz9SKMEU7yR0pDhioIyjysx/kRPaMCDw8cXY0
X3BarRSd4ghcFAOAvC/Ia2nng2nwaJklxl4gCua28ozsWivjtaUdPjgjPrO2wB+tg/pPSUmxydF/
gels7nFr6NMA7xwyf0Q2CjMqe6mezInwXTcQCNyWz8RBepAp7AWW4RUnNcgdAu7PFmp4D6ApAMjJ
MHrTxh2ShC2/Uvea+tZx1tFNFkz6QQT7KvLtPbbefisd5Dp6rHXY6o42tLatZyxccefFz70lSPQo
ypdWZmxarDwitk9+x+bEsmSZc9povpOh6sVD0RBvxbQ8eCWdvr4VOCfZoBbDDsk9qyxhVMfUk5up
LViIReptokLbWDJuUYCCSimH4DmZ2dwjtD2ICROmkbjhJEt/pyaNOLJy5uf4OpkD1bU02dPH5i07
uvxziPHsIfTes6EGJAvbUWtlnIbOukfWzqfL/opowL8xlpsWt9n+pzmr6Iz3dtfxK2vbBFGOn9aH
tge1O9oLEXHG06JtaOuTVKeA0+kBMU5XV1MIQNq5zPmCVw0kDIAVNrVligIt088Mx7xLXPoMtfPg
Myrd+rFc82EzohiRraKYQLkn3gZpDfsmw7VvcDgJ5p7X0tbfy0y0dzWK4VRFiLoNuqHN6Kg+rKB8
0TPskkTOYe3mE08S+yHG07h1wdJuQLgkvHSZ5rKGkAR2Fs+eAYRD6Os8tMaRGPt+h5g2RjWwNHSL
ZGvDY1s1rTE5npFzbWzjBc0UvgEMletmBB5QT9YuHjvu/NZDvtOvFAfkDpNhwAoDuHVnj3mPhhQq
qBqDd6Xn96FgizeVsj/YgfpAQzy8xzP7psgq3dCM83JHZiMZGwtW7WZtLnw56q85s2MOyNSE1rog
tpmYGilZ/S21SHa+4YCkTrwHtPnlnQ/+AEFMM+3L3ofX0LUP1OELXy6AMBY5e8yNyaXQUpGygkvE
cPaNN5GskNC/iBnmzSL27P2wQ1eC1ZkvzHBMMOfgSKC7FN1OBsZwSBfL3IMC2xoTgfI2eT5XNG2s
BTMC0tyxZw091XT/CGwBpQHRVL7BRmZqLulgkw20DOOZc9hEEIFbdIbG2Q0waCD6FVbg3rW1UjgK
4O1nMiFUGGjRxR6K26Bvv5QtsGzEawEG0AvU2s2kZSjzrL+FdEtSFox8tK/BbaYEg76lqQ9TJfCT
dIy8bGapXP52hpq/IsF25liMh9w/RnU5hUNZj6GvbcgPAbsQtF8RYeVpBpyXgcNGKUivP18xU0l/
aIhgRBz8UeB+xnoemLgiOsl2Cv9tsqA94ea1CRU4i7KTW6KlnFOSkMET9W5+M3GDH4SLFXtqfXDY
BQoaplGoFYJvr/P/onIZT9qXn0PlfjVNRrsrTdbNWbcDQvI7NyJioXSZ7AAP3Q9l5+yDduL5bwf7
BuEU0MLlaorhFkYZjYrsPmyDPPnpYsw8v0ur+Waz/ikCm1cX7sMNjL+DNaXcHfJP3YxJKIfyndDK
BBFIyjFNZJS23MepnNaADcfdwVT8dN3LOgybEpEcUA2iF3P+ThVq2sEuf/te/4Zk9+QR1eamkHma
uowp4rA7AKXftAtxWLxkWVRX4JaaT+03+YEIYrDaJeEKaupOmNejfYvYvoUIDX+YmG/VRgjJ9I1h
+9PRrPZosrq9/zyMwM/bSbxCZCc1iYcNQNQnsfG4OpKJmA9F5JXTIb0a6l84bn/1VnbsZ+uPE6I1
RihnFk/DPMJU8TO5lY08lu2rgUoXUU0QEM1EXEvrfNmFQ6ofkqcws0gx6gFNTjwYtYSW5ge2wj9n
Q9icnNt5SNh+q66hMM6drWjYaleZwcOCLn2ca/xScfUwmGqbenMfWgK6iwC+6TdIoVHitSQvJW2a
h4hfr2oibieHH7HRIz7oqlBUv+6u1qDFCxNE2JjWt3Umu7Ab9giLfH4V3VPfLHgGlD2cyPKAz29K
ACEaFu9GjsV93A3IPhayj1dzHUQ2eo8YxqLDIjzt9BFsApcsydwGsR1hY5DDVMaANpZGy42FYxuf
QLSzUvhaNH2QLEdq2SLZZkHabdzlTmE8EvkHIaSfZVL6e+lO7rbrjS1xIneG1x76CFgLJNF4R6e2
o0b09wFwoJ0vrU2v0m863qOsgIC3pJnthla+cjHcU4t+oYOCp5lwc8feuuDHnMe+9MEH9X+wSTUR
raP2ZEo/FhUBb4KdbZj7yZ4Kndw5bKM1vFKkGHsm9sfGUN+zQ4sBruXAsfnWot1A+wPBC+Fn2MWG
taljkKoJp0VZgmxavPoisxJRncif6CrOy8iK1muqjuyj6lDFhMu6NfkYPU7JTIsK6SJK3KLH5Rjl
X37ifI+Tw50BBGav5+wwT95zGqk5zEHDb8kdC0ndRG8Tx1fTIlZSdIiLBx/RGT3+Q9msaIURrUle
cH4gE5FG8AdNP5KeljE9a594j1zP9Y0/k3IRhThPYiRx0hyjl7EVXwJU5kX0DM5Lr9i1Kh12ilCB
IA8jCz7rUtdUjjXXD+lUJTya36K6xzY5bdgaO7scsb/hbselYr7riHpXDgSi1fXvwpgJ0qliggXt
r3zAh0G0EIjrhS2tofAYVfpasxUdO+tjsEGrQsa8xhSCUGIGAt4CwsOcxuOknZK35dDBmPFhfW6j
MYi3hdQPts3/aUQNQRSBcXIifgptIucb4CAa/HfLsM9l096WbkG37j1UMAx3rmBpjMAJVPyH01rm
xpH1dDcPxwjE4kZk6N+yITE2o7cKuAOCqqMsv4W8VobtykmUDKtCWcqzTzfBUfE7/cRhRtrtNP0q
CJrCZ0ql7NvcLr0INgBNOk2d75TZ1mxXPany6LjiR7kmqzS56Dcsbu2QuMVr1nK7lhar2sJ7E1a7
BRQzxK0FegkVuDv8ap33wu6+jCCnPEH0wRVmI9bYxcijtEB4R5cjDjUwhbQFC5IAaN0ZfX6WY3L0
yvi1Mpu/Vszx3E8NRW5AO4xxr/MLQi3GMLLLZJsH7r3RzQ3aKnIxGE+vkQnx1jaDxzFtdoWuBtbV
0fgUB7UV0lsspGUyJYLU0oaOX9XcPuiowScdhWXlagu3BoSj/GTiaZ7bCPwc64JolxCodrRi32OE
NZkY7ipjV8xRTgCKN++JirIPU62+ncC3boiEuw4cw2crpdDeBd7eHFiv22bthr6cUALEROv+vIeC
KgM9Ud4LMqZO//44KokRattscerUKR0VRCDL5nXx88efNzQlkLk9lxu3EZqsdImrZdJDdxhICb5t
yOY2qWZBQ6hoPHXrx9qfj81d8kVmSHKspza+HW3jGJu4ezyVxLc/b9Cz/uM9F8/NdooxL02x/yJG
910WYjj27sTQCWBPcEpi48rOhz96o7rmjcNTKN82gcWeQEGraNKi+Sz2ddNj8jOKElLWgFQgm31Y
xaSN9UaOApl8FbpiAtmsBcJYU5GpxkNoxSGArC9dZQiZ8qzb6mh48MdjUNH/eDVpkw1xoECjqGES
07rMmvvbdD3ESyQsIad30MMy2r5pHQD4A1IKcJY5B2cpd55rfDlOe11kguo6Zj7mcM3kTk8wcHzX
FwlcszrZ89/eMZTBXIhMYhusKpoNW9p8n2aEd7TD/KyV+DWn2t3RnvztF2SgkM14Aa0zxkRQ/asE
uylT6i0jUQbprdeetFwSEloGTKQiuYf0mFtpcjPKCkAnE1GBYfW6npTjjLI7dZA6iCqDSBSDmMVh
aJ6cnG6wXnS5ZejhX6am766+Vsgr+uqOTM/lFgNTfeCSmg6p4MUTZamB3t86YuW2seIpPLJk/F2K
cvmaRZ2Q67nceHaXXBH1G8e2MagL5ii4c/sNAPz2wcy94NhSWoDrsbwny+EyIXqCJJwEvzDQkzvt
OFzWcTEes3Iuj3kOAMocu+ngVYgs54aXaKLIwEqtbE063BqGj5qkQx464Gk8QD+t701GZZvJq8EB
YCyLsiUkiuitTAyMfa7pkDJUPblK3Tlpll9rPExaee7N2KQJQWB8y1VsI0tfFNAEdQ8K1gtJFbMe
yO1AYajCMUrjt0GXt35jJb/rZt/5E0M3N/V2jcIkatjdEPJq+agNEsTLAktgMSkY+HPRHmvvJfM6
jvdxWm74WkVO8k2LLpreO22fiuxU2BJdS1L/aVWr72RBQtICdpdRILer7UyfcAJeQXZiFmyt8sKP
nhyakqDeaYrP9SjOFKr5ofWlS4ci3cuE38ajuc1lEN+M8729wBOa4jEOWUmCNG0Q66baIs5h5sjW
Tjs/NpT33RpkUMf1m11j/ADU6Bw9kF5XX1VPwZzjWq0V9nzu/w44HLFRzE9Aj4fEJMVvbQMUybdB
DNf+4zzKFiSc+2IVhOlYk40rmBnduVmMF3NO6kcUVifabX9X49Lf/jSfdo1cqxvcGyZFIDN1jPy3
giuTgzE+lMwPbxpzMG8AXVs32iR2l30s1nVtLtho1g/+/BtId8ON/7TS3g3p6odEmsnTCD58n7ID
ZmBFCYC1lMqkKruHIZDdiasQNukEPxm4qXSuSJLJ0HIF5qBSIgsFTuhcRT8yHYGn4PnPVmO0Z5kx
xljqmVRSMnUV7c9xHN3nIBLBUbUl7Oq63biMRQ/NCK/Mt9mB812y17JH89RktM9FZG8TJ/fW5/Fj
sljvJC9kY9QTA5wSjinyqzbNgccgqXkZTMbWiKNkJypKTw4skz40xIpKGOyl4LvlkLOBfGURlZ2/
+vRdfKR18pXClOOZtLNBCLDOx5ibOiRfyIB8jLuAhmwzTnMBICtP/gg3sQCSGfMZzSCKL5dgD6hU
Z2n3MMfi12YFEP+84XX0uEjinwyfk9Qn/dI2GbUsPjP6fmRm//NePa0z/CazdVgxN9hkXVxfgCMu
JDxHEy9Yd6Yud/itFD4jzWRBajkUxpZq7LxYOr0Mw7qUo+/HOOz0Nd5a30LEN1jsggj8IBIxo8Fg
fuKLKw6M8mJyNONVnQA0W6dSJNg+gqI4afAArHXcp3l0/+jYQ+vp/pyvaJvV5BwGq3kAdjhsJ45r
TOLTXZrFzKRwqEWaX7MgpKTGZE87yfmlxUj332fnRGhqPNHpMOm/SyWnkyc1dDgE34QkuTu3dE55
zjRaxfVfp80NbLaoieE5ol2UM0mph7Sh5ZtdMR6qvi3OfhO8NIuXPqRetPGdGHWygm848x1PjpGF
Az4QcofExiQ86sYCjoq9A1l3ZmRUWdC3UdxF4kgXGxceIn1Ozg0JZfM5UZOkrSpuGDRhqelQGJuM
IjZgi1/FYNiXEYf01BIKT04soURuGHgM9/0Yo8o0BnfIrccNXvjPgV7ylKUM1q2CI2rgyZ3NERlX
MuwnBxWshh/SFyjm7czcAjdRiFoYg832fKbtJA8+W+6FRdjgpA9M+clAlI8NK60t9mRwZFgrFtIW
nC4Nwj4zJWMQNzmUBnsMp5G7jJrEnI1ia3kLg01DfKSWbeI7hzYm2/JUTNaO5W10SJriwErBh5SP
4Nue/jCaM+jWGOkRwqSZL+Ixkgwq1ZfJkAhtMyNctY58prILk+aXl9vJbTI9LMksjwgR7y3UxgeU
M5o1sX+bllKcanCHu/4HHDj2ILBa1thWFjaoDUlezAYinMtdspikuLjAEHp8RKytuG8a91vJst97
Qf4g6LNpfIj8Neo3l4thH490PZbErB19lIE5hoqUxC3DgXgD7oYIBc6l7dJMaTh5u2mmr+Y/Y5mS
2wrkSf0A7jACuP1bMww/usF4rJMgYv76GMuh2HV29NW6xrcTA/MZoAtuKPw+U/Q8hPhRXMuCVZry
6IPIlDmbqgFNypQ3scon0/bjMHajDxiiyy4b/Go/tUwJRjwxTJRGUiEq9jRd6R0LUxCZLl6jOP7A
CDTiM0VFWkHb381zau3qAMpmRbcKxYI7MWKZKqJdZ+CG8KsJgBB9u9bCvvVIuepI/wpHmF5Z2/9Z
JugYwd8xpVpQrJ0ANuM7qFYLx7L3M4YisHcW831pU0b4KcrsIidoDXYrpswBNFPt4i8r8wsNvDuN
f4JmHXGwkd6tGXlZq8qDUceU6XCUMvPARpgbrwDbgHvyajGi2CMje3GmqtiNunh13LaBdwKMtXQo
moGerTYiYCF54T4shvycyc/hPPDtM6kQ4Uz6dRjYol3NauNujkCfumJ9eht/nWw2d22ritCdpXNg
OM3IgzQ6aPoHlq+c8bP6QiLGy8PXX3jA7B2Go3HTER5GBLlF3A9DoJF+PCBobov4W59Mf6/G5cUo
64dg8Q8BoNij7kbzTOyPChuJ2RNsLZ7W5IbhV8v1kLIjZarNIm6CyBpb2dNEC09O0k6sfpGZ0vss
goya1A2Ih7WKbMex6mBnUfLspNjH4Jx8eHHXvWRp4ty5yXDXD0H8YOvoGDhj/gy3mMVqG7XudSw4
EyKgOAcbMv9+hKu7hYMyXEZqO9uDktqXUGrd5qrVoQqcl8r3f7lF3Rz92TuqvPPuYGtgsW8T4NJt
BpqOxgI4zS6wdHGXLsOl7MX0VLIy3MBbfF5iIyL3CC6v7BPqKwmTNogOSy+DQ+Ot4MVSZ4ycBH2w
TXdUNjbPRRXW2mWdP1cpInbCJ4PeeilIzQ41hHbY92djkPGTs6TfvSEY5dSQ9RE/3zoYZg9gCVRo
NuWfCsjBkSGePgrD/4VkCxNoI8xXO16ZMStDkhylY4NVsM99xcJ9uq8ouM4Jwmcpg7d6XXZEdvxJ
juVbObbWhuVafKQq/WPX/DT10ONALLGs5cuiD12Gq6ruOpwVrnVvxnA2Kw9mMRVgdwS+sbdgjCZw
GKsAx50fEyleNYC7GTVto7Q2WQWzJRr4Qs9OXEE/7/9IBSe9i6wbp3b9q0iHY46a5NTi69rWotgW
JDkcbKsYQ+FwQ7ND8kGPAAn90Y9XfDqcRMgnBC+L7Wj6mpkV7Cx0Mb/ZR3db1oMPPmfxQfhkz82u
wrKkW/SHVUcSpTvfloUBXpdg45BEC0CkDRuuST7EFjxLQf9Zqhx3Q7tzUk63XlL8gI2m2pLKDuNA
wZyarQMk1Ue8a+Y5igVGrsl3Q4SpW61IoHWA/cxzfkarE4eDgTy+rnrWkuzDrTWTGawos4xk9vYi
tT+igUcOttu5sKcGnUF+Mjk5t37KUpSBbg4L7bTg/91EUG1Bz2qLGpqJ4E5n+kiiXnIWYQ1woGCf
mU0qeW16cIwmpUjN5mZrokslXSJnXuANM1eNK05gZa29bcKqJ1lljVVxm0uQEGfndadqaN9b/M+H
Yd0NEqvsb50o+wv7WG2aUfyenNw89v4CrmKmQ1/JJx0IFPIBi2ubk9HtT9LbeCspxTBy4ynCl5o7
u3ZlqTCOLgkoxwNUfXtGtY2nRl7rbkK87yHwrwz0n65jH+FrVzxKd0ZFqSpaLm/UM1uZtEej91K2
ZyPD1jEgEpdEV63VNsFkR7Qj1BzGoNnGNDr0FRZaM0V7reHwitrvT1lOQ2XQFsU2K3EDndKW2TgN
gpek+7Sk+Yw9GdptDsOHgfE9IqpnE1Xapk7t22KUMG06KrjMVtHBUlbovttTSRANtcpVsl8HvPtB
lw0bFiLgPmqdvwrOQJj5q38xPZYrOqddIToWNJ15xepwgd4OcHbkCtxxVvSOYemr3WIaL1YsTwKf
Z4DTM6zAHgG5R64IH7XCfPSK9UEDx94QLfmmnYH+uCv+x1tBQMuKBIpgA3krJMiHFtSYPekpK0DI
MvVl0YkNaLXitl8xQz2/OfQ03Vl6fOlmhREtK5YoWgFFFaQidDHHGHKRWBFG7gozYiDRsnqgd81W
1JG3Qo8IggpgzgFCSiAimSsaKVshSfOKSxodk6JzRSjhdbqiWujCCrqS4YJZEnRhpM6CXlpWCFOw
4pjaFcw0rIimdoU1dRnYpmkFOOXDa7Z1NVAnb8U7TSvoyYP4NCagn/oeCJS94qDmFQzVrIgoH1ZU
vEKjSuhRecvvTa1AqQiyVANhShvDW8qvD0QN8CmgW7sMQhxY7xdnyX5bfXKkLuy5enGE/fvNz8d+
rGH/x8eMwsRLjQFo45s5ARoNy2ioYGAVIcBkHkAjxDa8+/PBnzfKw3CmtTtiBIXxUiPRjFa6SGZn
7dlYsGdxY/Dnf3/QW2kjhFTyNz/v/vxLjSN+k3Qs2Qmbpf8eOS1wwrRghtfPLqvlEtVck/lPRPzP
V05+vp2fd82yKleUwwq/xzT2rzeK9HH4Tv/6M1Af4Ntu9sf4wYXw450Xx4T8hosGFqBzMGxQzuvf
/fsfmAovbWc3PnRHeCQ/3y0R5zBMft79eZOsP6zXD9cBNxtlPXa/cnXo/bj/Rl7+hPDOR2/ljrBW
fVI57BJn/VOQo91ziQv++bufD42+gNAfyyeAESUnKOyIOM/rU8qEtWMIv5SHWswrxIo1qyrjX+7i
fP18er4+Mo3024NVPWspmJ5MFMcGbP/tj8ru/7t3/u/uHbTdJpLm/4H2CuCjqlP93807//ikf5p3
PLw2rhA/vh0bWeo/nTvWynV1XD9ATB9YcjX1/BP5aq9/xcelxUDHNyVS3n84d4T7vwKuG2SowRou
aLri/8W54/jWf6rJHdxBticCh+Q1oluEF6yq4f+uYHfhgxaWTs6yf9F1EBCsistwxnC/fZ+hem6H
kugBN0Vao7wW/7rp6tBXVNgyT7/cqfm7qM44OglZolDgW+BQvI7T4H7Ww0oT08GhJwxkMAJQrbK8
oqYlfjdlM1jEl8bKnFeuZN/6E4vRe5qUc13IMafv95ZHHChcTCULQswP0b3TA2yYbK5WYCN7ZmvZ
pm3nEb0fa1CGEtSF74i41InZDgE69nUqclbobXGwxuwtmAObZOWYfGeUjThOpQpjs/hltEyhIXLH
B6NxGJpmxas/o+AyxQmGIpsysiM6Owsrd47fR/dssKxkkFa19yS5bWdHBFfPW07lGrvjjetGlL0B
1RUm2qK3r93KNu8qP7ptEiB8OLtxDa4xzVDk8iBr39Z+g0kc4zj0F+ZB0Jxsekekp2TVzJFP6+tI
3f686VwbvOu6OTRbvgd+G4U9kqBh1ccch/SWrSBDvAwNp1+1sPuYYpMfmd06fD0SDJeDY42XpsU9
nc5re71ESO1ha3uwRAFcEW01YfoOGxNpGtDuYy7nbw7JE9hgtr0aE6nPnNxloyYnYpVhYKIuQ3uD
JhTCy2gAQasJ5BgMscURc1hyQwBhEMF52WmGybQW0gubRj+XI8pFY6oushoZKbfELyZuFWzEWEfI
RO6wrtptJV4WU/dhWZP6JB2CtOBGwYZcfB5BZE1OVr5Rst35RTLs6ri5YGN8NyPrAtddPlBvseaX
ZCUMzIbuXZtpTeX5n5GTjPtKGFu7LxCnBF4aKia/PCO5KkUwwolyAejaM5sQbFGbDq0x+DTa+ykF
dNR35bWCefu/3/CjOXOClCAt2Obgitct4d9xcxfb1UdE1kwNyGPrIHHcGJjLCfFujqViUOmnhghF
AnKzsntSkYbO2cB8BGNodxjdsw05yuqGzO5Hz21JI1k6ohbyDcqe9Ia0cS4KYZFszIXdGeMzS7W1
BShPRp6zgqVw/J2zr3Wr7MoYSD/Oupl3SUApx+xesM0YKCa+XT+5qSLrt0wgCEYRhk8D0/wd0/Z7
g9ELDcBEnJnZJ1Rr9Ee9u2oKptt4dINzRdIuyoKMQE1XbRCW/fFLyi6DksjMneiGyfLRCAJyp41+
3iEthjsigeJfQJjXEuv5GBXDqSmzeptS6IdL1wsmxe0+n13n6ltUZ2WR+Lgs6v0cw49KYF8Ew3lk
krEs9h/GijAhOmMfmBWf3ZKTODf+G7MZzcPJojGR/snPEkgSanmrM6vayAopxQwl36TjZkYDrK5O
g22d0+EwAd/EOGEPcYm9HGr8DPY3LffRxDRE0v6wEbgjEUPD/RhfhhoSy9I2sCw0P6KbIry1ETPZ
omEnN/62Rf1qFw0+YNUdMSuvGAa6dddAEZHgkr8FDXgrygfkqeekMXluSzzzuTuCRRQsqfzfbfLh
0S7tv6Fo2sjvviqjzJk4blBVd9UdYxkCDbV6nyHMgZGCp1cseb1PpcXyCtEtw/VK7hMYleB9l3sT
DbCKxyflMvBmX1Kqut4AbN350YQxv58uuWqzUy+S38UkO355+e+2UKe4Ad9qd+Nf8pSgoOb1H1D5
9JKkrHPyTueeU5OYQ4dACsUQaUmrQx94+bYqs3skBdMmSxDQxdFTGRd/h0HwWRKEJKg2YD51e18t
ywFw/n2B0NHv4k3iLG+BRIHRFNFubu0jUvxbQFC3bqNfUsZ1FURWtjmknpCYhoceglmD13KDd/uz
hJ91bjKHAbI9Iwsnqh52ElcVDWVKhGk6oWSUjCV31XDulhn9Pcq6tvmqvpMxvi+SYjrb0MbdzuGF
PIlLVvo3VPEn2l+Qx7MgidxhG1jgPbIbk6UIKlZkF+LNjorPAtsbPIz5q0Ew24zzx9wgRlODeI/z
xoa1mL5NJjippHcO1jsmoTxUbWzvtIRgU6ZmxwgKJ4bj6re0zi5RHyGpjREFKXMF0OjliYC9vz2Y
MYTDWxFFD47FmNiwjW1i/60X1EfdGPjHpsvqO0Q2XugWy9ka2QXU/js4LrS2HssIXuvBflqDJ4Nk
BAF061N8b107He6MuQqHpv1afIk9d9X1datIuaN0tvMB47lPlnJ6MwBrQ646IY9p3Bej1U/2yM2K
UA2JWXvx28y4FZ6BwiS+ix0agDWovOLkzlKHGZSxHEfiiXaYr6J9wRBuMUjSyXh9NHnJTnnmm0z/
ptr5JaHGQvuVL8ruCEtAjVsGA5vYErhU8M6Q/HGOlbzpE4/qYq7Ps0EOZnTja/537ap8N3JvMMK8
VEATZ68mNw/Jmp7du2D0fxG78eqaNSos+Y1bIoNNkiONj7eyHLepPX+oURi7BhQpi07rRORZsdHC
+qSMqE/EZnhpxmPWcqtVirjg2bM/ymhobvn2SC9DE4QRxKbKyK+YnKdTatHDd+sZPvbzi+SFsRvV
tovLL16qy8lIRu5i4GMuDzFpIZQyxM4G7Uju7xps3xsXJ1gX+0P1PQqScdTcb/oUwU3kmu/oVR/B
2m2Bgsg/anqIlHCRe8O47UuHDHiqqFg7UCg9kgUX17s2/RJv2MVayd28YEbtYnBkxX9xdZ5LrWPr
ur4iVSla0l9FR2xjGyb+o8LAVM7Ruvr9iD5r9dm7qptJMFgaGuELb1DYuhLph+IfPfIVqCzTVqQI
UELExtPrFHzyB8rAx05TDmJTPOROu4ft2zQEKIxJFNlkV1OZsr1xDdJ1F2m3IXuukMZGdRTXRpws
bCa6t6i3zGl+0JsCXa7mcwaP1tao72Xqq1SHmHSU33K92rTUl6Awbg1UcXqtekcdUnFXTDGxRuqZ
vjuz0asg+fgDwEd/Jk7fAcd/FP3fLoKxVSI6bVHFy5GcK7+mYPtMv5QeJczUKBFt1v+0RXBoQ+17
pVM4nQL9J85eqnEQcHCh51Am06JHY34kBiV6XAlYPGA1mkpbj5oQ2k+jOD0zEnwh0O9xUe0KZdU7
BAiHsELpw0hNAPtNQXfelI+RMtstoR8TFvelx2xm3ryaz3oTPrAvua0SYVFTQc6wVrbFt6qEJwh1
OA61uVdH8XFCeop7okcCtH6GEWzjgbgp2cGR3ELYN6IU9Eeo0tM893sayK6wKF8/HQm/uACs4jTO
qJpnFz3REBYKxVuH3CGdXraWKRev/bPZ1MZqk44Jcn/T+5w3wJjNBFmLyaAxpsvrKZJVLlmTUA9C
9NjEDU42xwLFJKrhMZkAZkpg9mdIVYikjgt48z1rBNNHRsStTfULHTq/U+W7mXaHJERFC+l1TaLJ
WUgrQF850PxZczJF3QxV1lhtiXVKepFTAR2slXaVmqKyR8CwwdCCg00kv8t4/BSa1oVabJqUjU6N
i6cXw0FGJaRC74cOKT1zIMVt6DNlqGHTjwX6SdJOSRE1mnpsWCLLp5qBuiv0MbL75cdGKCCS8fuT
369pp4C77jPln+/9+wOZsUcFffkT/374/ZV/v9TlyAskUvf/8/3/7+1/X/x7Yf/nNWma7BS5xw+w
X4RYf1/HCUt39vdT9v1FVPW/b19r0tpQ6INmOBtqZX8p9ZQK2nJLvx9AEv+/z/793qqk0PLvl/2i
3V+LFFCDJwrixmf++x6/r1L/90v/+Z66FYlTIYkYBdKYabntlw9z3tOujmnda4EI/uP3m7+v+f2g
NVSXplWT2+3qWkZg0P7P7//75ZBK2Jh3emTXGXEEAoD/eSMJ4L9fM0K4ZBTbSdNQsK4nouQiBmOx
fE8fptRGFBwZrgmB3vbZniclpTgSLdLQUY6FAycMn/ZCCHshd/Ler8doLxxa9YXTatYO5BNJcjPw
pMCvxwpoIltUWu3pYzwrF5DPx9KucTDeEbkAmb4hBQnC5H1+JyLF9rr8QgLTLdgtnHkbX6U6QZ7z
YuwxFk1WW6RXWDxW/JMczRc6j/N7f5gq/ZxdjZMyzdaXgrwasBkacMTDdoaLlTVU8Pa8/of1S67S
Q4VBCPCOKH+8K1eWgErbJ+VvkZYsrQGA39uuhI3nd1+FZsMtzp92AhhquFP4F2YLUzGQF4/2EJR2
a7e+8s5Wgj2xl/VWa09W8FZdUwAJJMjOiJszJoOZI1xqWDUcaYfMNzpPuqoqWlhork2O6q6M4SUP
7VN2NE4zu0Vt0TnpPVHCLZlkNjrm2/I17LzydaHjZHs+anvsOlFkjjay/AcMy4R2t/FElebARwlp
fMFqfwaDk6v3DP7MMG3Ie1ZbyKY+KugtdA56ltZzhFViFU26ZR/tDBLMtSJTYiesQ0oHpmZsq9dg
4MP0mog34fPUlh7iYPNaa21ll13yOxt0dsKBe13a2aW41OfIFiwN8qRFahaudUsmyLV0K/80vT+6
eXzaE3yR4ClYAmL/MDCghKGMZMfgeFIsZQlBVbqSMWxdJ/mkW7Bu3Ocf3NTcLxLTcG8eIOA9/xSG
Ldyh6u9D2dLO78jxHim4on9oTdvKxa9TVRzSQysL7BNouWZtOKfUxllhYSguH8vEEWycq7+xTLMQ
zF6rH8HV2OCA5q9O8WG1WX0XD/7FGPineV9tskd8k2o/+BbwAX1XE4epGpzo3luzRfjFAChrE8Tz
PcLGYishy+T8iKfiHXLyiVMR+4nVRnAnqyQZdeJ78PFl3oyTcRIHiGN2DklpE4Rbs3RS2ZI1PCVs
gB26R782s3xgsjoiH255q3/SeyfYCLo5inMvX47h6x/NAstAN3WnS5ZEtdxaIEraejUhb2aVgQVN
w5AdyZ7szJp96fVJw/4W7LWXH+X1NR42gv0DCL95VNT3Syc50vnm3REZvV0TB2qhtKNeTkrLwjtP
kZ99NLh6sJZowAL1H23ThcJHdPETnovj0+321bEE37FOb0BBhh2Qs9qfd/HESJWHzIFgEXubEps7
N8QrxPnPdyloeMhJGmBXqKW89iUrwKsVaGUMb7idUVW+8Xcx1/RrQDQWc9mmOwmgGAcCu3pr92Qo
svmm+tRZqPXY8xeT7euQ7CcP1yBP1qz4pT80x+7SKWwhz6NxmFTm+Bu9pg3dJe8Hyac1HNYM5UOk
ZSnqLzPlJ7V9087IURd4VPP+BYRuLdjGlZoP5zc2LFCUczu3jc55qk56EF4C0PYWAHOqdstyXvAx
m2GHU1G4XQaz/dlI/Hi8pS54Bqs4VgWEwI1OjWMbgk3aal/ITE12upnPKJsG4GFZyeup3sQv0Qmv
NqRcy8NkhXeKJDCg32MXZJSX3mM33S409S15TnkmYGLkSr/Cvy4/w+2y9AfiEKB6DjM0m51XrrxG
dvKXe1md5HP/twDu9zw2gocSbo33mb2ieQqx+aU07fqzfUE0FkYHq9cZmzsQdkx7pDciXUpZmFBi
6kBO7UiVZLOQq5U/zZD9bFP9HL41fFO7Ax4rKk1l6z474mwbf2PxmCjWQ7JC0LiqI7xASkhvgTO9
QzUzYr6zeOoVmxno2zLO0RGeWmmzJvIfeHYCqha28hh/kL2YEYrD1dmwYhc004HJUvqMihsiAWc9
b9Gf/jz6g35kdOZdbZd2SjPtYTjIHpMbyTiCGF5GGg9fP7IixDiHj/Ig8YhaO/mTwj/U/BlRUyvf
sgoxj52A7e9ZI7ErFq/KuvX7mwSMfasa+052cYenXiPhSAidAnKEnftg4yce/fiTOIRXy4lxUR4c
lhyB8D93mROyOYzhprxjN0gnNXQZAwwpzjEHvTc9nkSq6JRVDuUfNmh7efaUasrPfDtb0xq0m/iN
b1fKRDlE3rBWl7lXtcDP3nJ/CJbHHhPiJfIrhcvsem85BT/Dc3ZBmP74yiWKP82FG15u+sDWMwW4
waxZb5vEsIJN68H8mV+6NfKXv/+H4wbyqyXtQtdrb5PoxLqFRrObvjh6Zgfn4lTeyhuy7BHwpNFi
JIrCglX+TN0J2fkvsQf6/zOrR6Rxaz/xuIJ0hl4CFc5tsU17ciQtmoQCfBUeQ/7DycA28k7XWxJs
zvMxtNGmAphVW8G2tiBguSGCsHbybfxdtZ4GFw2i/85jCrWsldrngPI4SbnBycrP0qPwoOmgEfqQ
f3JMNxKW/Zee2wjvB9TnstFKLp3pzdox3m5UDiLPA6OotVs+ble176CGldgBiFUdn2a3E0MrOM8b
1OnQM03wtS31lwpB8kF8i64m7U7mwEt6JfF+dO/ijYX6EzkCu/pW2dV3VPhsNk/2jNqKcPd4gKOZ
wY1bXrjrP/H82LAM/oSfwV3YKZt6hx23QwHAsGEzWQCG2lMNhZJQ7yR/YllPoEMFBI1L93djctic
YOp7TWRnbyeYGBYFulq2GnN44eG0N0PyGUL76S4PUeHIAE7nXJdpCuOCqpFV7QzFihOX3bH1Js0C
25d9FoRo7HUhY9P6Bn6/km2cqh2WHzZJgyBRrCAcmss7MmYEPHwUUYbPT4DLdirnlwBmPXNWmKvi
TY7yRr7W+4tugIS9RJR+Y1BGorhBlldcJRtN3SWxJ72mtm7/+MbKFtY7R/Q1i9jzYprWs8HC1+2g
A3tAvrEYCxurvzfHCHWfU7XWXT/wqGY5gQf5ymaWvyro21rQpM7TMRiPYf3AVC//qoUrYvL29K2Q
TWIpeRB2FeKNUWFj2Q0e7CT1oFaRaRXekrl8oWP5xV0ZnyEyj1M2+cK60z8zg8nRbyqnQ6cgmK9q
hQfWpkZpCu3aEVn6CyVOLdjjt626qeALxZd8bZ52h5IKaWINOAd53jE4AIQa7rAJbBYQGO6JOCPz
imPizOpaebC3cZ4QSEugT9jaWP49Ty4/F/DbTI9wpb6lHL8ThbENgSoL78jOE1ljtO1/aru+YT6M
PGTFxuEQghJQVwObxyv6VNprvYLyzM63RQwtHNyvGcUm2jHWAqtPHWg5eHOnlJLlGwwuIuvURVgf
2GBxhorb2s0FNEHlqT/qjwCB3179jIB1CCM+qiPrXH9P3W4DB3vYUDGRDfvJ9cwW1RUrf5XQ2Yb/
1bkUiZtuS6kEH0O08SdK0KGzQsAcAzCw2uxirHiYLPbq0gOsJNgedxq9CCpBmOIVG5nVKk/bST1S
UpmzQxN7wmuQYGtm06y4638CFTrdyzR4DN/wDb3wn/Fg70Mjpk/dBWCEvAG5+obRzo4CiceuTTbV
hdCF8qOItbhq0f7DJUBZniW+w+QYbwu4yGM9Q/mi8cTZe1XHtRbuNSy8bEwFtiKIEreaEYA6TbvS
RlObJ9aB5cp2kfgjqPskdvPCuceijeqDSFgku6BVoaJYnNPzH9Rt+pfm9LzBVBplTyxfgenVqY+n
GUUV8YYNotDBRQE0TJC2UVbQPi5P4S2YPozYhqzK5pIlVn7vsBxPrPeOCjMheGThzyq/zscptvAI
Mb2sdgkwnn7YHwlQkcnyS+a8dqTQqAPhRh+ZECNxgMvXh2AZPaZSecsuQnqlqbMFT2SMG+3RchKM
p8x7YjsArIUkrEfQz5HWQ7Vu8vMq2k7VWgmuWeIBSyRDQ1qEpptVooNkQRvFw6AtH9h0AIHa6WRb
EB2lI+EM52OHJU1rjz8GtEGEWd1hsR6DMw0w0ktxWcnKK1RSdiSv0mz05kWc2hiaI01atO8Tnb3N
RkxCabwi3aaoMea7OnRyQCf9X/KEkX32Qi0EQyFKjbDg6NEpmj1qFL+dInHECrkNoJDuU9iDcplU
t9UdKADHZfqtzWNBN8z0acdAXde+qug12Szuth7g9SrZ40+4BGGcI5pDp+d5DrHHjvaUowsIweMe
xV5sYnCuer7maej0JCRCba/EwSZG5L8kO3c0M288gPlBNIjnyGqbppzLdXrKUx8kZgYFRqBdgvXo
Wlc/Df3UiF4tbjmyJdmu1Md4V6ltPSrBJhyJfziVMB7/kRdAlfvs1+JJc1c0v/ZqyFlOEAuCjcr3
E9A5IiwOleARNA40J3bqzFfjNQCMTLhpXof1vLkG21O8N5KbR98BLoE/HEmTnYDTmK5cNHtOZlhK
tQ2phXAUETCx183ZeQLFf+V44HyyuiPrxtgCOq+9I9BV4teaerhH3NFd8jX1K7u26pfwM/3s9vdq
U1r36ltZT+9fM5nYhynY3XelsoNboL7J92M2pueBh/CuE9MwRd8oC7RWcyKXXceH/JxUsHot2uU9
6d2ngOmIM10wfTA/FWc4Tis3+SLswlmCY0zfXyuYYg4EwfpmbJrH8M5eWjj1GbAULXYqhlg6DaRG
dJPoIhOl8rE45od0yw1Z3QUBHooHfjN6y8FL1f2RCB7bDZleui2OBbrxr9N3D9q6odAO9VtcI14C
jImgaBH8bu9AKIXKDUrPlKl74F8HqouZibzAjf7h8hXoX3UTG/uUfu4pcurxsBwk04W1xTuRufv1
jW0MVWGfBZdyfTWeOuxZ++LC4mVFZthuudQL2NMn9iBLJnwa15GNBNG0kfZRssyy50/sVt84UGIE
oLt64ORbdMtIZO36r3iTzix33iUnaTjhQZ1+4wiS/8Tn/KzvSl93Ce9Wh9/rCYdj8oUi/970OPZK
8Jabqlpnx6A/FsnHrG9b2eOmFqEdVAQcCI8lJQTC4qVh2t8UAirzPflDTo7rJfoja/mHApPwgMSb
f0GK7s+yS6TDBonwHHsmZdXpxNTqjmSq0jvhJWTsD0V0oA8r3hGzhK9Z95sjtZLUMqg8gYYFrEtE
y+DENKRs6YvCUdyCh8YN0qOjn+HiQvhJalGqdISt+L76aDFTpMHH/idY6YGgSTOvP/rgha58m0aP
pH0A6Fk4xkfpw3WHhrghzRBTV0mPzeoY538ly3znzTuIjMxojuN6gYUkOGEPDoYp4hX3cvx4OKq1
fXcKAcu94oQdefImQNuFaFZVUD1cix8rah+rExjl9ocJtAl87kG229hmy0J2fd4MTvrZ7BvZqq5a
5AtfAfwRxc4BLgxu6JknnCeeqh1QeUEpA16N915/af64H6/RLnhvbiMHJkknzBwsvw0rOtthZ18a
/b0U0XG2P6ctZBTKiVbuOVh7YeUFRNrO8LNoEESz0s/g73ApzX3J9KrWlLnS+DLicAZhhhmxusam
o3dU7ffV8Gf85Dzjbe4I4xALdR/v1V/4GcDN2axCVxX+Vi1NVTu9Z5draSvhHgUbgwhxxXFdgkrc
dRRec6so1yAuKDN2xLFUB9qfZ2thyGWgouIsPJgfZeebr8Tmu9wlw6Qv6vTUMOUP+QOZs4HKzEv4
goVzL3tPcIh0dLHioAYDud7jeC4uxAL5XX76V51uGDMVNtSS0BGELfu0FVN9RvDfqX+Sxs+8zGkP
CNLyXVHeCcyhaSPQ0GgPeD6bvZvs2xR/13Wu36rAHdUTThHV+8Ji0EHDWBNxqNHu8jejO07NK0/9
INIA7nfo5FF3MFGrLrNHyUFQU4NLwsqqeLUOqPMPFTpMBUR9H2B8Oj/4j4qMCQRn+Qdlnl2uoCxT
3Uz9PLUY4BKHruLTYCngetdXiM5G9I3VwCDseI+eir8f/C2OzPovaiOm6k/rdtgYutsEDhvanhx/
qY8gs70OPHCAihMgh7FuX/VgZ6AOQXaFv8oHdTpCeIw83ol4yZYoWAKpD+wNA40MT30L8GYAIv/e
vfPPUnFba+/ma40kGxVnnCNWHz1ektQamPcdwQqULpvs7X1g+5krlzCMXeNIpmEUn+IIVwN/uYIb
cKbswI7K21C+JmtjMUfs6oS/sdesEy9ZuB2OOb7xxx4klxAegPD0x5B8nYKuvEPRPCfbtKZ3bKzB
TzhsqkhjAQeFqcQ7y+E6p2rjy4gXpEiLexhiMCB3rqgd2UhphMGyXbJoTkTQYTE1DIRSlh0wP7Dd
XsjVq0tOVrNKXqYHozW8E2uxrUXLdhUts49Nj7g0+Ohv0RepC3ExtVw2yNhjW9LXcrIjsdj9ZEhG
fMTqhRATvZ6YnlBL//HB7jb9ySV/4DXQducdpgTtoXqSKFPUYGm9LO44mzY8PJ9UY9YSp/Q7nL3p
IdHEhn9HaQbV4tTfkNpjcQBWxBdVZ3gXR1baGUiFDkfsKtKmTF0hPoIhFl4Y5LhGwA6zG8ukh3MY
b6oL5by2iKs9Fpny6C5gyfYUPGqqNQSgxgfRfUZdGPgyLAJjqcEgw4VHab3iGbyF5IqgOlyCEUlZ
S8mxBzVl5Vb7NzM9Iiq44ZTc1e04ulpADYawBGQEJK2BqtLPqL3D7QBpFW6TzR/hQk2ULcNPoy0l
JS6LB6T6w/gTUs75q3Io1k+fjgR+wYRVI5ZcVHtTJgTjtSVJCj6e40F5L46py9n2wbCJyXtAnEX+
bVChSR3KXYL4AGf8Ed/TcMPWwNXkt+nBX2Jb0UjYRYsTfuyPGeip64qk1jZKFMT3ykOVdzIb3B1y
6wtAeGZg+hYkJAkuKl7pUdfw5gWDdWHXkhkZcouLsh4u+RudZO25RxTrLWIS8voq3FdM6kca2uZl
2rGQKVaDBHsxDkxwKk0Ghw+U50Z2GRD2rpwQK8UI0V7SEbAbo2saCEjQUvLF9E1r3vOnT6uNZij5
a3rltRR2kLZWU1fWPJ47T2OA3DS6EyUh0uoaLNYpIuJDrKTyRgiAzrQueXXvjAxT4/OnzGITUhzV
3unOGJvChGn9twMd8wyWMly8pdY+re6F6a1gwyBxzA6joPz7LrD1c81C4ADNfobrrPEn8blMnsU9
rWXLJrUG/AJEgllZ0Pt1eQ6qLXZHVDW4okhwBE4CpsqFwEQNbYViRbnm6rlW/jKfKBLzmXo6Txc5
kapexob77ZQbb8hOxnhUbCnTlZ/mMEA0p5Bdqol8TspV3sTJVqUrLGRbHdY01kuWd/RdTd8Maj9+
8Ou8z5KuOAx0R3qO8wUiY8A5l/uCnoTWxDN1BGXNJUn062mB8eMZeM3Sz9GHE2chI854qQLm4V6C
Wfe8hEFIK2iOjjMS0hoWeXHFU6REeWd28jdX05lzLxDWpfiHu84oNtbpG2V/vuDyqax3Szii8SOZ
ujU7JScfKTXmshrdTA2mGFVNZgnPjHslGwzSJXLkoXLOM6oyF01BAzUSVjwdb6AtlcdT7wabu2Ju
NYTMgcPVc408InYFplKgscOdhfaSObQo72Zuc0dfkQc+YSjXovBXpWx/MEJc45ZzmzoJpcrecJdJ
a7gr6Q9zhS8pucra8rf/eWfewUR2adHcpcaxUvEXoz/ukJ5UGO8yUUdkUZZ7fYIIWkRM/anaMPy8
PQd/gcL2lmHl9+mMLw80xPLH5d4TlHDQpUIW1CMA5KoWV2PiS9AF1KqQjKU1vNw2dytjHYbRNVbN
2jIEXGOsWdz/jFlvaHPn/BLXyyRYHlIFbNMpQLZZywMkB7WwvKB9Iz4RQACkT/+Os4coiUKLbUDb
O4x33ni40CWASg6JMba5Hf5Djoo/uKLMo73weKgLp2TNqnrRtSOrQlM3LPlc2XXapqcroImWShNY
xB6JvqnDH1sWRowSnF9rDuSQrrnqO5X8x/B4sCwQ3oMX8ti5Q24TKYjKGVZ+fQ7ltcDeMLtzfq6B
SS79A2CgRL/OsCxlaCrrvLLnwEM3lqhQuq6yHcUTIaWYcGHO8+YBqGcBKKf71E9IfWSiU+on7mdk
KhEPwjnY8xh4rYkpN3MRYArlZ3mZUgv0lYr7IqTnkNr2t/FHa3xwo4wyV8HreAySseUxzJQUdKvR
DxGISeXGL0TifsRwPXWYHzxKCChB7teSzzvRc4/Q3Y23icBSpwkIH2VZfTppH1fFZc97Ghssi7Sy
u37HJOtO/SsN0rCxl7WI99UVfyKqHhVU5JqwBZSOT4vNoJjthYWjRJ8iZkSUEzFwi1wix6lHg9gV
4cTkuJsWm9fZdNhOzP48dB8JMDHEVuHp5eoBSJsoo+NgtfKh48/P3rPwSxF1Vt9UXBBjqYQ/lidq
7zxjLnMIrqw9vb3wJbe7ILgqGwwHcXkgrXU8OgVHGpi3tLmWgQ13JhAdhJhjIOFM3s3v8Fu5SwWn
gOFI9lnfoMr/M8LspdC9wFQyPikWwYgiQUwqXONtwsCRWoj9FOCALGuR8dHQr8ztYuk62c1JfaOG
x2i0s1uma0l2mIVgCnTZkQU8wvyiXUe5x6NjoOhaK5ELVicD8MnAsgPxdaO5SyJVwNi2GXV+Py22
jCmiFCzlfxYkdrSV5VGT++b+eK5My4C+nbrUJ8dsZz7qc8A9kTgxGeMtA0uaxyVx/wsgSAdcBMPN
DSjmoy615KbgI/HKbvLbjF8bwAcmAWZUqj3wPCfstkGc+CpVTrIyi86FXLiT6esNJTWrx4hsNGvb
Z/e065Z6P1ig13j1h8Vo7qIvUKr56zJfBZu/PBjoB3pJcSd7YJKR4JIDq2Rt5XhNTVud9uIUuLXw
LoLx/F12huqthmWkFUZAsajy5WfOTEILpQUK51TMsWITaz5sXMhzy4AjOkJHyrS1t4jcgb0ceBcd
RtBTDixG5FsH5Qykv75SZwPJgeyMBHlQKqgQnfUs8FkGy/pRbRRLBERqgd+dFsJWj3Ciw6Ou611T
k1Q4UNhZkuNL8MaIivIBZFdC5V52WAElewjUzHa90uA/IDjzWOa1cuZZUmhFh6+h7VnHcGypFBKy
ZR4rq289AJdUctmBCsqkwLlycxm359PYsg/LssnuT4pfv+jg+6EUI/FEjxzvWdXPUQFbZCWdUt0y
DbmLIfRJoAUCdRYonh4kJXfS3TrZmNFLFwIA90KRxeN2iQ+VgpUGItNINuX4KXyBWGEbU38gXpnr
yXiFd9cypoQ35h+9OVc4ZZr2MpN6BHhsSKsaQcrBFJyW4Zl3SvhCZy+sd0O0exbQAv8M3XXpelFK
iNwoJkaws2bLXiVTcuqWg4a1mIq2+kkZwaRN41f1monJo2DKgvinJFXE/vOFFahR6yPI0rFJsovw
xmFklDaznSbeaOCqRAlyOWSe0aY9Cw++NqINfyqMrituodrw1DjJC5HTfiukaNPZ+XO5C16J0PDy
5cqpenZXnGF3EWBr1OrM9RJJs+4FsJ8fVER4e73FhHJZPXScOLczjlO7lJmNNP2fywaynNkZlbQN
OwkA5TmGNuwxbXrtzLIEnB60bzUbfetVw1bmT81uF7tt98WEpwcSKGeWbhez2SGS5EbJ68QNAXZg
VcD5nGtnJfpSBzUOeB+cfraIucdZZx2Oa+HpYQMcIaMonHk6I6raw06d1xRyGG6hOAdEXGwsv5sR
i7U6ZR/MGZYUV8ZONA/Lw+ZFTGY2I3YOHlEo+mK24aGx8+SAVlY25yMvY7tsPwGEsEFx3gnahpf3
KF1bK+JlbEnBrOV2KR3Zxvr40BjgjInNnVDEWJK5s8Q+nH0Uy/iSMSQ4Y7WIEznqiQ6OZlK2X5oM
PFZ+Kw8h5oAZx3GFww5KTjIhVau+CWDJtMcS7/GnCEFSny0km1v4HQCEk5TqMERUwPa22G9YM9TT
MuXzFUwALRkiMe5e/2KTP1EbJVknX12Ob5AnlD9BFmW2tsAMuhbU3wakBcVkDmeY4KR8AgIVnSAZ
njGZOXBSFfa6KbJ5aItGfFhjj6fU3cRgLl8LeP3Sr9UQuM8QC0N5Deu1vqlxjFzE5ydU6GfI5jCF
On27iD0gkT04+SJa/1zk66uVeo4XVXupxybNrCVgZIvcfYHuPYS1e7II4eeLJH6KNn4g1nDAx4hG
twCpJV41hSs0mO/9OtmHfRDm1iijLICYr2gPIpv4ZFI4a1bSuH1iTVctMv3SItjfjuoNjfzMxlhG
h1ixcBk7WI1DdK0XkmO20B2NhUWpw4BsYEKOCyUSoY14HcGS7DGAJq4JQ6NAocxMUNExMzfVpcu0
UCx/XeB/fz1YCJgBTMzfbzUp5EwTlubvz/KFuDlRuUGvFgNbeSF1LvTOcSF6GjA+44X6mf73A1IG
ADF/v+4Wumi/EEdRJl/BeIBtGqbRfz4ora9pUE7bhXwqLizU/74A/vaXsVBVkbCkCbR8QDMNJuu/
X/9+NrRMv4X6+vzl6P7yYX8/zX5ZsnguJn4Bc1ZYKLTCQqadFlptoS8M2xi8v9MttNvfqzUWVm7z
y8r9/fT3m//84vLbIDvh6/77zQqe77AQfruF+gtvHLWC5SJ+PyTLk0l/L+f3099vanCJzYVUPC30
4jCHaIwIZL+tloH9/YBsVg9o9H997/cHv9+T4TIrySr2FX3co2ApeQXy1kBdarRREhK5KBTYAeq3
RpRbC51eHdo19IIQmRFx0DRbXoEyN/e4JiJ3kOko/QvVbaQyMwMW04ylvJ1QGSimv20mNmR+wSPU
0oyIoN6Wgdm54yJ2psxg2hJKaIk+ACAYivBYCABlFJQ2pWoh0kUtNU90DAnJW5hN+DQ8a5xC02dv
YIQ7nqqOA3kQNbsvkBBSVk9SouylmRY2oYGcBkz6eW1OxiNvL41GQVBr4PPirYELFqbscT56oVEn
viZXNEIokqjN6vyUkfQWn6WvqABf6xFm/UR48gRz6GsNokYmBC1SAupz5RNJuSxxY5UjDcmM1xZc
ZUXVykiz4FDlPUYHG/TmFJpwTe0EEzrCOVI3GAIP6zYbqUNVqotLMhTDiZEOn15bIEGJQjiAPX2f
Ii9NRl5/T73AAR0SBq2otoUVzfRESOnWcwjBPdRRYWsjR0rICgW6MnNWtV69uEEMaAmMA/VRHD68
agQRkktkGKi+v5VitwFPH69GGrQJ+XOp6/FGQux/LKky40JEITENaBP196Fk0Jp6VKm8vikmuUOx
CFeL5opIanKGHEbbdIcf2APNxFp8VCwEjf/Uz0AgsYxCW0cRzc/K5GFSAdKkdJHBxhMXC1X4QwUN
mF/hbyj8JEikDHgeg2nDS3Yue+RPavkiL1kXVIiNQQkRqBcMWh3kkXmczJFVg7yGL0bo5vVcMYIT
gAIFY993yAiLnF16H+H4Gs4E9oA9qyj90DuiUVF74AOuoaHKAZdrEE0r9PmkFZkhOGbcvmW0zKNh
cmqxKHamMkCUEBvgbBqiwdIS3ktl4IZjkR2gg43liKBiMyiHQq7O89iDkKLRCwVl3uG49aeWFaAE
g+BXfYwEwIhoPD4MchieMZtulZX5jkzYMGuuOSrGLp8K1LHKbtNXmpUGFcJ+QnPQdW1cp3V3R2hY
8saxBqvC4sVMVz/3El6WWfyMnSw04mUSkefEOsIqlf5dVPNozSPctkRVv2uBcC7MFa9bEY8IQ1Eg
NKIDZsjbYtOjkR7pkrYZQdIm8zMHqYQ+sJT0H2ks0AWau9RLJM7fp/qth/q4HhuIfdA+XpQhlbdK
Om/DEk3+4Rl8agqCXEI6HjCERg7lmte6N6iSuW+qeg+fptvBW8G7TvqrPFsINBWFM44Aeg0Akjpt
p2lSgo7AgKsqzKNcqrfi/Nohc0bNuZG3BeAIaH4bY0AaeJCfJElVgjZ6tmq3MKR6Wwy0bzEvcz8v
V34gZZwETXsbm+I+rhanEyRjZiV7WWY6TF1TdDUhk/d69HwYKeLDchy5RgTlbYSiUkutPxF/Y+Qs
KBJW3RWU5kX6uTDBejRocuNUQH+gwz1gDiB7j2TFC2gRGIhew4CtNX2DdAnwbBmXNznUt3k1cLDo
wdNJ+wh14rBFfEGYN6NSPM9qFK2TStsxRfIHIn8HA5U6uSunm5STx/XQ3FYjnTVEs176qPlQ22mt
Gp2wm2NgGsJCkKymOfQQhr49cXfZKKKyR0GOo7sC/R1GJsInyo82kt/AuBqpCRAVSdLzZaK/O4YJ
iVCszUdNVd4bVJCofMwxpqcKMWFJIap54v9eQMJaVSl4s2aYNqWEzGwZ0UUWMH+Q8B5RoOmINYJ5
8F+3Txw/MBQ3I/uJlMR21octEkz7Pq6Uc18n1wBzJY/NON3IyW0VliKmKdUeBxJlJ9PPWmEqcu2e
A00doFhtI2D3p9+np/mNqC/KKmP89xnlFhD16FY6IZTTTWncBbSb9mZVHhCIzvwE0jHsAfEzWyAS
YkA/y6jQ+quqeJ9K0VuxGsjz6GQ8M+kgCTPbpjGMnoA6jCvl1f+wd17LraNZln6XuUcFvLklCYAG
9LK8QejIwHuPp+8Pyq7Oipqejpn7icg4KVESDcxv9l7rWy9cpeuyEsqjnrVsz/uBdbOlwUsmrGTd
BtpdFWo7nTXdxlL6HY++Fzcy4YFhlkJaY9lZDFHrpex204S2S6UuzJVE0g+d3z+1EA53AQ4dGg9L
iQTvcFDH0TECfqca2U9jSPgDpE8fkzom0AG8vRIltqbLry1ocTtUtdEd+lJ3MqPfVdrEVKvKuqMN
bI+MWnUyMX2ReiBqQTNdBSOgKab0M4ng2caCA4Px0Wo9IOGsbRlaOrWXnUGUO08uswuh2O8g9891
1lAjSEZlO4u9p0Zl4LZRCGdIH+4qVcNzbKw5eNBf5QzieRsYG0MH+g6QFYmLoOCMlv2dPPYpWwsI
mK2GIanRKSpURPA9Yf85E5TgCT34c9JcbGOGNKWyoK/KqmJGRTsvxVRQYiH/AlRokwJts35XP3wR
7zMX+y1XJUrlhrmLWKFviR6LVnrYecJk3SRsyEFeW7RMzBwBN0kkTbwt++aZiGqGdoGqoqSz2ZoD
8zMifgivZ4dURqdOVcvBThcpaSa5oe3awZ4sJxnZHEo9UhNA/MDrW2pzZsU9I0qdqxpwPeeY1JtN
OSb5D8b9Vcex+Cjntwps6TqIoMPnPZ9fx/Eyz1Z0nMKzqWVoG7r3SR0Rs07sBuTDNMcES9WjVwvQ
n8PwK9B0FuZB3b6Ewo2EMqoIVlM5ftx/RRPxNYCcCNuKgIUCvjgGQf8ZNIbvCjtFK7dEeusYAUfK
AHOxqzKW9AnQy7DO1KuWNJ9S28PDZblRmRTBa3N+i3yEGECvgnKauI0fRtPYajAT1CP1tJthwFbC
nJyk8TgpUeh1JS1UM1acQQL9PxhsctiGt4XGhjcJFQJtihCrpPFeR9ZukLt3JpybbsrJCl51Ypbu
wH1ql/6SGmKlhKjNpPTkS41JLO6jFRW7GB0coHM+pIzBV6NAv6T0YUxT8D/rlV1XnhbJ89mIuuoI
mICy/sSChQqBGfaNLY3lWZFa3UuAAWkjRpwkjHGSxlC44Pb/McG3e7XfoQ6KiXvVNUquowbhYRCL
7WBs4CaxR9Jg0gpghybpVdGT89wN+lFK6xds68yTJurNGEM6wF0AixPFvSm3LgnpRQdAEaiaZNBU
E9ApXxyIcZKuVMzaFCxu1FYZmID8mKtNTAWc0IVBh4qUBs0+7vvqpUG26JT016E73HS9pnyhlpwy
WMzsBOnSV1JOaRjQFua94t7GHdthqNobHF27qJPl3yxNeM3RtoubZZ2YUzkzmv6JrWnpNtiwkQPz
bWamrU36wmOykLuFan0YMBlTtJQetVqdyQGwUEDN7Xq5eQhatNk8cnA1XV00uSxJhczJ9XFy1LbW
8GOzjBAYmVJ4hAMxLCwu1QepIY1NUsB3VoNtH8UBzOxAwEpUbQ2Lm7SUA4YxUlMSn3YtGeTSzu8z
k7gBImJ0hsl8wGmhmHhl/eZJEVPzWPVUdgu52ILswoaA4DOXAAiP/nwSxR4+PHCILftpZZiXVQHS
9SQgi0WdkTMiCGNDvZeSOrmCd4vdsKO5niy2yKIAhToDbfREP3GlrNepmkX+2tLGnT5gPzKNLoX3
NMT7NO3JZ0sSalI+/DRpVlieuCbBbFi/p+DF1Hr0pgSTIXST3oK3lITndcyifqMbM8Bei3JKNeTM
ebLonyYjWfwCtE98LX0WReoiuipJlxJ+PJVqan5qkM322Jg45RVYEKoRACpma1P6c74lp/GAj/G7
moxoT5JXROWkeXR6uZsFMOVZmw7OXJBtD016ZRlNvq8po+UBH1Y0g3MLWh/QGOOzOLMx1BaUriki
I5vQZgixqJHs1rwJQjQx9ZJJGJdxvasn5OjsIig5Raj+25mUB/wvTXsSyAY4mmJ8ltVBeGK7qzB3
fs41ADegt70OOVQz6TV2wq3ISe/K2SgYHV1Ngp7dOG3poufGic0QuETlc0hCHV1zRPaAmuW0HWb0
W+1b748vlB00tk8mo5zWgM+uKwwUVun5nTLQkEh3CZv7vVHWjC1VuG/o9Au16LsJmcp4IjmdWJpd
Yc7yVTtoyy5U7NmWKwgnCVDuOpbOeYoyVFJwn0hDtjOyVrmoQ7/rKY/0AfEyROsgbbeq6sT1yXAa
K9BONZGx02xZbsOAl3EWHEwpehsjplUx5G7kauGGZgmLfWjMnRrMd4PstZEYRied1J4yUE1+oX4v
lEGx26l+iINW01SMuEXhJ2rh/CZF4nMY0yqce9rypjX4yP9p9fsTCQRCXj3CCHadMgY0KdGaNyXy
/7Ci+xGGPduuLDmNkXInxb53RWsy6HvMK/PPECC/hreHVEMg2qJVyHGpw2s6Ty8zYQHr0aIA3BXZ
KW+aZ8LntkIaBPdUe236/nOMSagAyEOKGmUOwIoRbF9qt+Sq7Zsxwx2CgkQqRvQK5p5wsmNYe4ok
PuoZJEOmWAcD2gARpzpos7i/NVbWXxNx+FYGbCSmhiukjyxt1RhJctei9E0fXsqi0L5m9Z5HyTUb
62rX5TNtIACJNJ3pBDUW5dZEPY5MSBAC25++svpta9HLg1vTM9OTsARBKaGyiKIRfsuHQIQtS4TB
7ie8ZwIaPltKXhmweqeLfZSSOeN72UefUZF+lUZQUdWtLrXkd16OlrJnVjVm88tqRNCBCxokaueX
j86UxpPYCbaVcZDgVhRupfjoAOw6jeSLVMPvTjL2NEPrQOKT151EXFQfKDs5UFjwh8c5K3pqCQat
i3LejtA11uM0YTvoAEdE+g6sOTWXxZg41BQxprakIN4Riz3MLKbk8ozHl9ZFxb0bVupbblnfSiYU
Ttw1f3KdMy5HfulOs35WUomKdEz0isCqyGBvV5pYaVQofF2Xk0tdIxgfVUggFr4tzjq3jxpuGjDd
az0hBHTs4ZUq3J4rIZn8U2+VXxFtyrbNfjQfunyn40GtETAz0pAJ9SFkyIkgxU0kAdFHjmjGAWWn
S1P/ySVcUL7pTE1V7GoVhDrOeerfffjaNc3b2M/zOdUuVobTOOmE1IX5kaNdBKokEGfAOZ9JVeg4
j821TWC/hkPznxnI/5/x9j8y3kzSZP8Hxlv+FX3kH/+GeFv+5p+IN/UfBAsrmkGqGsVvEuT/1z8p
b6b5jyV2mPBhydS0v370T8qb9A9DswxRpBAiqbpqEuT9T8qb8Y8loJn0ZFIuiaU3zP8XyhuLxyUT
/O/sZw3KmyItYcyWRryX+b8lW3cyqRFzOArQ3exZ7Vzg+YtGMcrOBNQkK1h0QGw749TELP/0mHKx
OtF7IFrrSs6AvFFG1WVbM6AAIMxLaFmSd0PqZhS+2Nt+tE0GEimR/+gGqCk1l67wxtUlouGjMsKQ
4k+IcJJ55FAU1BXTrENKmiFiGnQkBdya9lzQH60YiQkte2s7uCkiFrqyU/oDOV37yCSkLckqgN4G
Y5uSFZ6V5twBE/TFiYgRsUDAl5riUYObR0sVzWJVxX8muQVLp6KibkZ/BQyDugVRqkJN1p+lkpkY
sS7yM9R1HYz5lvzPtS93E6p9CESa8SiEMXQmsLZBWacHSlErfgX7XTC4BBOgqO8lTHiNXdcF/gc1
/9J07T1OszW19tJO5vKnp/wtOXRY0kNXUCjilrc2ckjlLM4MlykXMKhAx5Q0TQ7xSMe2l6jfYDFI
qa3ZZCKhYSizndh/hJ31naDBrmTDy1LUnrl0FoNUdisGhlkdqhetyjdlmWy7tA1BF4ztSY07ryad
dR1F4SWrVfQxhfonIGXvHKo61LGEjOciEO/CPQslFmINMCoFkH3d5t3eJBqB6od1svxRvFbdT9ye
LVkOXgfAIJtswB6jGPJnpxrGfiBggwYUI6ZFpAqcd4pvxm2KaOxNmaqfq/SagGcyeilGdwMruZkx
oDUgVHZZK9wEJZfWVZF86USrU1pEFGFpNP1jATRxZGS3osfnE0rSjHCCvWkMCQkGr3JtyKkEPYtQ
A3LIp19YKcjS0gV/I66kYYCxZAjNNjKF5wgyipXXyjUMsSh0fQYuZApylnG86Zx+ePNSjIW+k7Gn
UGqQNkoxNDvfoJokw+Imhtm2Gp9yvlJ1hAdpaKmm4TCJQ3Ciqga53yfajTL/fSCl/pWZccJaZqZB
tynTQmXnBAijD0h/zNu03cwhIh/W4NRZJ7Sy3bBtheglKYt7M5N37I+4UuWmcYgDx8QkAsDTrUle
Swn8eCY/UVNRPStCB8dCxc0QziddexiDOhLGGyChYuKcA5nYAqIdzU4QN5MsuA3zO0S96mxQ3V2P
OXbqLqPrLRuGJxWJAyVGgx5B3u4gZqEXic1HNOtMTxPOrSEGZtM95Jgd/4Skw4zwlCRteRPMQPPS
6moMsXlKYuRZcUxWntaL8aY3vpMgincDPGp/Zl8hqQZuyTb4I6DjT5opBOacfYKuO4WKMLn5WG9l
zjdKSLIkieXAnsR2TKT6T4ZAkpQQDiS6r4oUk4a6xGro5OsdtE6/TDkh1eDlCFctWt0h5W1oadLC
p3yLp+oQk0SwTZEEgYL+zFNTBX6hH4O4RCc5krgzBO2107rvRAysNek2iEEiIk00kq19g811S+ck
hdd5q44Kh0ttwRH0BFisZiWAk+XJcnMKyOrNg+nUVj3JpQntgQx2gOEjjirg3BnlsnHQAtOmIr8l
ZOkoKNDFFL2E2dJ3e0nEBFxKBVq1TAQfPngSV8duzMctenbcUIFOmTsHTJEb07o3WfcTiDTCizzC
tvbtyFIIsGYv20vKTSyNdw2SGF237DAIr6ncRTAqkldBpXDEyqQnqWJCfp6AS7TIzGgVEJcJtk1r
pMcktjljhI7dTLTeQjLs7FzC5DbLvemyOv0IKvnURyFry6QAmVkayFU0YRMmUC6G6JuQ9+FqWUDV
1dl8ynrBd1ShNe8FqvuAbparFMHFn7vbGOEXC3RYXFLdDnuLcVxiZYY6PWZZRi3FMn8CKUJKJHfP
ZbtUfaJvsx1bV8/oj5AHa8cCcSax2r3NGcrnWX+jsH4sxPRG/enWitWXapKuEfVZS/iYSYY2U140
keU3jWfQ0o4piXTQy5HlvVD2KCZHjPmdG8ykesR0QkrxNDRRee4k4zkPpfloSs2EoA+dhlK956JK
MV0SPDItBIfE1o+xikt3lsJvwnJGLzZ+2CRB3bB2uTBVaB+U3VRKdh5L3dVQUsyG81khv+mm+oyh
cuITKtLJHIV42tYzXMyqiSAADNo5tiZtpRlYMcUUU/dcwztsqKwEarceMeIG0DplQRTPeuuvlFGj
UpR21A07oURMNldeY84fvprH+6RMXghEHE5WqQH6o/iplWN5y0ZWyaDqXVVlNNBBuZpRoB3rKr8O
cojivGGZ21GgXuW1kMJXKr9LKxfBqMuM/pHss0nC4l3r9X7CJGBmcnykDQ5exJQ7V+soOaTgcGLQ
co6uKdNa8i3iCcXhz6zQ/orJg1b02iaX4E9PxdduK1NzjVimEZcRPJsX+UXQ9L0UMN9G1kzyYPcn
njoVXTuW5YrQ1QOD0j4OFObxLDzkpnafSHjeCL6IopRm1rqbJaArbfUkJixxWK4DLVFg1ElIakaa
9xs5n5+qcjG/tumlzJgLhalZuqgi9nDpKSwtpCrkkmzacoyP9YKv0wV9N9YZQpQ4nNZl0qiUUuEJ
jdKPPNala5b60WjFbUBFdTPRY4XoWa6SjAm62lqzNG0TJaDuSMSsrRMU6cYdE2kQJnjcW5NWc07/
bnpraiCbLYz7OAqSI2nbm4z104G9/iWglIl/uFdPBH1OO6OXP/yKJpVudMYx6MVwpTaC5GoGEjhR
bb+kQBu9ii7EhjBrhFV8kvipqEjVkYr6a6QH6hRS8ayr1aMtFfpy5NGtAlXRcaXvp6JN71FbYxdU
iWajO1gK2SubdBXxMfi7KcX30+dkW4u0pRNinGxZmP9EDZhCKc5PdUEovKVhWZEi9UVuJZlGCv51
Ekqt+qW8iIS7F2aGegnq2QYIh+qYLRycuCfdIABTIBbzZzjQ85FZ6WGJ7VDy4SctDYL60jLfD2VS
ueWEPSibpXehaxsWcTUDWxIgbErxU0yUeK2IuOjWr0hjZlyTMDQWAoEOXS+C2MS4Sub6iimi2/Va
NKz1XGakFeH2CKxBijl+MZUK6Ed2DAXrHiUt5eqohWgvTbZaDeBpmkMWkzrQTmRuzjPqmpH9pEX1
gYF+hMSGBGZwzNR0eknCYynEslPT3cbswCrQgJDSotfZtf4xLLLylKgidRBgVROr/JWWIWAjJSia
Dn6oVe4oiGgv8rtsIHIZcxOjrVKjzDCmhTcui3BGy3Ix9GJczQSpoJdVo8Tq/KdIDckjpX5AMnZP
OzZBq2OqdWG3Bd5V04+6vb78Q/ZFu3fQi/zn978PssaWdkTUKIMFPK1WzRKHJIMpfxujMuXzCkVE
V01TSbcxhxFAyPLjPGpFR+vEc9Wp5Z5ZpNr/fvXfffvfPTb2skFbB3nc79+mdUoEQKaX6//js/z+
nl9JWOz1sSNfoBMocS2v/vuPlmTgEv/+vmUNvwlNktn/5Sf/8uXvb/4+Z6Ar84rEazqm//VsAlzO
VRAUMpUoFlN/Pe//7aeUAsAtWonDh1vgMVU6TJH/Okp/fYLfp0oI3VxlimD99cK/jxV1jhjLSKDW
LxQ2i05W1RbK9pe3ZtQKXrrfHxTLFfD7VZNSvkdqNf3LD1BpzGtjucpSFX6x1LZLzXzmkgqtJOY0
y2Ox//3Hj3OwYyTTSilndRnq/uWf38csZQxpYiUywXYxOa8Eg8oLwa0Tqhz6CG6mNqQf1BhySu81
r0InzdJneTmhYcYV2i4cNysbs724AN5+v/q3x1TVxGfUd+5ksG45yJWWu9Cs9+pEmNGglZAo+oAL
frl3ZG3Bv4k1u98wxxceYtruowj/bxH0SE15nb//mZZXLChl/8tjhU7ZHeUZlfgs3wuEse2DuRdw
7yZeZCr5/u/H+360nKmQMRP72b4zyGoSKGytf//ICvVbKOXYDzUVjG1ASh1pHMvTKQZINrmvt79v
uFyO9e9X//atPE2dM6sHrmjvV/G3vIO0aSEXLcqtvzVbf+u6QqDoKzNEWK+TqbSvF6Xar/zs99u/
HuO6wy6wcpPdheSo/QUKxSUmOzJDAao6r6K1clOaHk14q+3BSbx8ZRxfx32+CnaTU22aDVYdKKvG
lmiwWHMu8/51cFz6MiudNrVdppTbPMu38dP5d7dP9pmXmmvXvxMwe4Vl6HjQhNfgFNY0ktx5T6bv
qrbflxfzGJyhjlySevMam2tvYUq95sbm1RQc/Tx98kC34QVBDNw1yhzFlwTYJLlzY7uZ9+rf25Ty
AbCsDjTSGh7fjlXwlfeGC5AXd3luru0fCuVYgMniWw8btDvDhlZUUW9K657NgKU5FlQr+XTDW1Qd
VcKtAWNmbjNfCu2TwzMBDpjnnaW9payjafifc2vAWIneX95XDVBdGymWKDgNUTa4JKZzNV90Wgcw
k+YdDUIWOSde2z+mbWCTkrkaLoPDKZGwxNLrjr002aIx7X/AxlGzINRZCtci9uoBcKebeJ1JEXwF
Za0mIzJdYcNmUkC7xseaaY0oa0KtCTTjC761VKecd7DGxpAKwarNbPUcopsdDnQgSVfjJLAk0K2j
yYb5kyaejFZiYDu8lR69b/OoVq7LARvYpk7uQwu4AJB3s49Sx8hPLP6XFxtPEk0t8ibfZtVh/Ei6
Na8O0FfQN9FOD/BMrZR0I55n5rUjHWwrwgPJcqNb55NNqFhAqZpWnXk3z9XONM+pf2HGsvmf+lrY
sst4J18XoBFNunQzt27yMk2w0JQzvqRyDZGRxsYtP8rSuj+Ge4LDV8CtVli7gT4h/jP/iDCcELjT
K3LDP+IlhXgzbPrvKlznD45ONr34N0bFlUWqTvhB0poTPvWbKFlPf7bNk+jYIyOrBwaiPrZLXfy7
LPBj7LK1AuMn/ZNnx3hA6JC8IJKrUTIk1VG8keC1gatNrJsPD3Cjcb7m9ak8hvi3T/lzWnrC7kfl
xqmG9343wsaQtwZgoJ3GiFH6sINGrug+RPPlt3amKOhpV1q6V37GH4V3viq8+INLoNMERzR2tGo2
sd3dATSCqV7XL2TLmq2bKesSiyvt6Be9vFqLjrV8IlgqqK5N/s6ftzXpQ8vxUM+wtqGoc9Yl9thw
/tDRpTDRz1yPnLJu/TrvxU+XH3Zv1EoeUrwFHM3mPQVXbnMhpfM2/7Hw9KB8vkklzL0zrw3YnIC8
9IfTX2JH5b4hM0+6quWRiysIN6GxvCSN0XkJOT2GL3w4npIbIuTEGs2thUYBqATMp4JzBmAmNEn6
0f1qcfZqbFVQFR/IQmIwmOQfAbt4231wJTc1KWsbS/DC4MhFmULHpyGlOjwIE5c3czCbPVm1HKUF
pmI+V+WTVX52yhf6J0w5MLx3Rb0TsaNR2KodnjKKPaH+A35V5Qk08w6HJZO9nsV9D5k2l1xpmLZS
96H4l15hCYjbt7omE3yH8VHl76KILK64yCV5rrO0r9D3C5yRgehX7m8pR4ge73r24gA3eYqw+HpF
BV68oHAIahZiG+49aoHaquaeTBxzxXnvlDXUy09TWk3Al3fdfLEe5pkzLEOS7BhtP6K1eW5Xpyi8
ae70yR0M/ZnhiduEYWGot7RPjW1mnQfV/lCuuCbwj6CHhFg5Z4yefMXpMNx+39vL2M0Y+86lxGu4
0r77ZFwd2RQtDRFG3fxH4xubt+LlL9SZJlp9a5T0fNLA+ighTt6F75pC3YNbpUEc+yk6pY1ps96S
YZ0WJ/rzd/2MKe13aIo6V6FgkNnKnouQdzLupzeoKyeOAXU3qhjurL510kYPbP88OQPhc0+MnBGJ
yDv4nBwto3vmLaj8smasexsp0Zs5OpOTTrw4ow9D6ci91qH1YFr0t9JecpeZQw02gALXcL0zO39h
sKS7s1yoVPli+rx8BsM1I08nuoGZlKteeFa5kH6ER8HkLjj9npNFGUc+6xJmRzvbgULk77P48a7e
heM3EhLxk0PXbXgXhGNxJ3E7Lk8fv1JJYdjVoh3aY+5gfspQ/fvyCkmOxrrwjHL9YTyIQ1gJz8YV
Y8Mbbs+HcWX64zwaLgco/Bg++cJFZlQvswjif7QatAWZh5nYRU70MhOq2HBW0l547kPOFNeGkl9K
mSsS9RSsC2e+zpxRLi3eK5ijdeaxsedyqGGzjXssBC5LyWS3fOS1+PnBlcd0YawRK+8rj/nLPHOW
rCt3/cxM3DjzGmr6NeP5mA/cV+PBNswreeJwgMe3YVBQXPEsHIVnac9J4r/X+GVcf3IQ9PtiQyUg
hImEI86XfH4+Fhc/U2i/X+5T7UDqLnErK+nK9KLpG614SV/kO6ex8Jie/btxBECC4pIxyrVihiyO
lXFk9tOu3GXY8wNwrmF+kDl/azmwhWnLK84uUxnWWdyi7mBxzXCxsCflLxkqqbM6jKLN2zt/zBol
45K2sgNDZbDL523kceIZfNIXhkFpz51Hv8TjkzEGvDG5a0f0rCvlwadB6cAcypEFXGcTysJLGY/3
uvGIFhUe/EPFc8LhsgmeuOyz3RTY6G0FLujS5rzgoyYa4iPXDg3z5K61VRyiy8VKz4c3YLgc4aze
KKCblr8al4uUKAous/SHt8Xkv0SYAgLZdvW29C/NJ7e1b7icFUD2TNkT4itsZoyrR4xh0Y5VlODx
lxPQT/O+XKWqnUquzIXuKSJUN6TRp5HFgurA1PqhFm+y2gtuBvhHWrjjnfpBSOG1e14UgIyp1aMW
4Pxow4VDUHjRJSYjdHA7pOLgb/Gn5eQn7JaaPld9iyNU5kwSyLzODJq93VG4oWoFk8oh1qBWkZ1O
8aOnVhI2Db9Xd47a64c0JJAc/1+2aw2HphZM7LK5EDXX6k8l7YNUxg8srbXjh3lnk75C+czQMC6D
nAzVZj0QlWI8X6bqLQdTDJz8sUAnRaoB6wDmViLA0gDJ3LY7w5+95eBL+e8SzYmG+2uaUVl0WDaV
NtOq2R9QlUuenp0ZogzKEsPnuIeLbUVLEaCEZx2/M50OPM0QYemMF4OqR9iI7TuFdSyLF+1IbAtU
lZSGiOSSlJvnJ2u01X65DMziWAKg4JWeg0aC4g6pwpmmCytzcQD4cAy5XFkRq5AOSbgtGPxZuXJ+
bgGRmOihDmH2bbLXf2FqNZ5jdpRcwIGtcJ9CuDtXrGmWC8wjN5kXv39yzS46pxXfG9l2tDbDBcFn
895PawjNrbaSRDfVHBJOup24wwnNYN5tYxXZk8MciMA9NE8t315H8ySJ62RY9dZGV2zXdRnk2vom
PNdwd1S7eGO84goYsYdR0x6dzjpmLIeCTVQe1WgD79ctkDMyCjCsoICkAEZAjo4jfFmtjGsRB6xL
QrIgPg39gTfMjoNryw0xVbDfYXpdWM5yuTKfUDxTd2SRzozRdFvpBMietUHKOoWF8MAEtVaO44TJ
b5N5zefY/MAc1oUr3T3Ud0jFtb38JD2qDTel4foA7Ai+qQ+IAUyWxgzImC7xm/hU2VNxvFRUpHHy
bI0/FmlPjRq+VzIsr48AMjRbmci6pzHE2JfE5Q8DtqikBNzm+sChMHfZAwjgaOxVjTBEkrxJ4VvD
902RuJ+jq2CztrQ1Lq4tC9va5gJs65TNkyeyIFGOzXvL7Q7snKTNadXe9C0tixR7In79VXnCrP/J
LVfENjdxjM5d5LkXKAX3I20GFnIWJsUdla8RQg31pol6PJQJqkOf7Q/TlHGwchvnkUAG04qTG6pu
mxyLeBMI21RaZ8fhSPGRZmdzFaP1nIEzXxHqR2IVhglHpIDI0iUT1oQ2iD3SJRsRd23rtMQGyrX6
Dh5QNwBaHGsatSdTuYjvlbBcQiO3MpFR3ZdphatLJYBRcDJg7TwQXqAK5d3LQKdbw+X+hhsOS96o
HIUKUvx+Yuf9Ugwr7TTlDo5ZlZEf2vP4Nmq4qtt1sxEJbrS+kUCupvdOW0ulG2Nl4yd0j8i4yB0R
oHd3bcMzOhIa6nwUjE9lvg1YPRPfXNi66KCPerpZ68YJT78LE5ldG6QwAPJodW6W5mbfwfN0YcKz
EEFFB5WcYyq7qHmSYNtTF2DWJVgc/7cXKyxDXDBnXwFF+lsH7/mQMw1CuAMMbgFrfvK3bLqx2Xeh
UmwKPd2LsQF4rB1o9ly1W0NhmHhybNEtdxJUsKZ6GIw/1YNUJ841O6cQfCFrWMKK19rNvyLEUr4Q
omUv/kMVGDJIfoCkckdll6+0m9UFq/IPMv0+35WVO9CMhE25Ukj4so7Sw/esW1tJ64IoFS7Lfhvj
R1cenGa130WuKXt+y/gy7hl/uBRgx7NUFYg22VaGp7WnmkZ7fZj6a6RdguFpTt/U3i7CyQ3Dd4U3
QEV3BQAmUyscWogOPAmqzTn9nJVNd83fhwcp1WiomYEZJQ9YTzeRNxFnvSJD1GNWhr3ct6v6D/8P
z+lZfm4vNGLwNEOqoBit92cgtcgefHUDjmtkvIht4ZjJILrtikobwoMPRgwS8mKyhYAAUaJtkCPb
sIA8oAIukbuMMMjd/cfsjJ7mhYxuUMoDiZEQkSHLgw/TPQbb+Qk6Dm4pK8xJ5LuP/Q57T6A/UC9g
Lgc+s0f6yFqZ/d56Dj9wIF1ECoSbcqeui4flELbLeQeiW70E5sY86s8UWWyZ0rB4VDV2GHsgw5Cp
YKVgyaPTTuGOPqrlIG8t2V9tQ0dijQLIRFjVKaaAhel9CFjQW2fhcJiyHW0M/RocwEI/y922Akfl
YoXSKMydGU3V9+Q4HsBuKFs4P8oWB/qN9AoAuSHDGQafFZE4Z2lDxZtRIeHXRq/I6XV+gPYlJiFf
12/5DkRJDP6pcsUlecFdZHP70lW9boeMsLrc/RNMC884C5QUVsaZLOmDOK3GO1JjwQ5Zhcpe9jOy
vYO1vRmfIhtfIH6E+U1/Dx7dM6o8MdyDO8YevmX0OXKylhRZ9Ajk4C2gv/JVuoHhL8CenQr5UJh2
DbmN+BZohKDSYFKhqY8cWlsDWb5ogAMWW25xBK+yjIk4zhnzTyXw3p1hN2/xK6MosDtSFl2sBa2y
i2LG70MBgdhYuOVd9SijJz3acBdLt0q9TOUSoTCrO1P6YdVl1lvWCGKNXQtvOpt/ou+ohoqrd7ZO
TH+sEIR+2cRkBaKPGjADLeHl/wUcQ4FF0Sb2TBs3jB1Au9kBuEkYMw/huEqpq/Begl0GR97EDQdq
Z915w5uBBIE1rfmaeVDuNRN39uTWr2gUClB2KRpwwgBK4UAzi10VLR1abSbCIDIoV91VNTfTUcbP
S2MGtam+EgFDEPncbeVxMc8PEndr/Mxykx369JZggJ9slvqlbVgEUFwp9Yu7fNmzoySxI14ERqPg
UM0QjpPzwVVArDLL3sylbTPFD/hI6Ror1CncDl+0/tg1geoz6Jusgue0Z+9pAFgj5gGJxSp66QzI
JFv1WIBzW0bv4BmGH+OVM74lP9FrRxDfqqD8vpE+NaonG2tLCIcPUWGCFuwl0wNOF6QNBcUE4zh8
Zj4OQNRrAPZ7xRiHuoAVhycRz4uDl4PTeJQDZMoooV2t0h1tJvRBlA9QALFCYJRH0QG+M34r71CV
GhfwtrY1dyzy73MFowtQxmJJcfzyo7iCUMQPryeHhS5GEPUpPEMek/Jt+moyVw0IVfFIrvyvmEzo
ZJeZndcomrLmMOZA5PbRO2JEKkXKsnsJX3oyxrGjAzG+4S8C2jFZ1Xv5Qkn1s42vrLQEN1MvXbsJ
1JNV7KWGkjBgiGLeMnQke6tf+VDi+t1wkl5N0HYrshbY3gPw44D29/ZVfw8ZRWmJQ1jHSAs/adwG
8SXpUK/BtGfn/s0RYBf4k53k4lsD4daq3n+wdybLjSNZFv2Vtl430jA64IveSJwVmqdQbGCSQsIM
OObh6/s4IiuVmV1dZrXvNEsECUISRZHA8/fuPde5m6gnHn3Y4sNl9mqz7iXqgrcIAl6g4MV5SOjy
fF4xXn5Wb+qtepeX3qlhZU9f4xq5AGoBp77P+UD3EC3Ppi2lykeKVwQWcnIDP/CCd0dyQPUd7L3r
Sd1G9BdO3cm0PsNvHVkb6lltdVV2HT6UziHq4HNrAqA1oaAPP+oWOJDQJwMuSTkkTvsxSLqzj+6M
/JflEEG/Lfyt7W9JZubkRmYMfxaWjPvhrQObD3AQxMwhZuh2MR26w4QW4Vy/joRmgNynvL2UV7Dc
4LpWV5n/HXpRsANVh7j0DPHG/Z28in4wr4qJDzBfzHt6bE+vDICEPts+xc+UUEiHIcmdE6hRk/OB
oxYSHwA4TvsDzFkMpvTFrx3O5NmZpPlJJIDNOh4glfc8/bRp/P5w7qrH8AhRzH9OTtMD78SPOr0Z
EODW6ZMbnfy7B9fgd3uvz4kmOfM1yR04gnGVnfALckXmrRDewOOGJbkfwDZqOCaSxbPrLD4Ak7bN
73D8zolnxTgKudq+7cbwkI3HTj74lfGtM6KbSA+AojX0Z705rlFAzUwNacKGjsbKAYEGp3/Uc5+5
N3wEXgOjj5EJ0LpP1smFQsezz/QIK56XktGoVnXZDS3JdBlhef/xSKFvfd11I6yvqfnQmSWYGD2d
W79+3ayHdi6OCs76XozasuY88Nevz+zGOkbjKTEhD3Q68mndRPruui9UOs4qDrxXiWZoK1gOayvx
16F/+8r1AU9HOn0dUjVQd/Osvfe8APFfE28Z1B7wItYE+bGJ1sis9abHwN7arjeDNZHKx3cM8A1a
6h+HD388za99MtLZWl/312OKvIHwPUe7v+3/uvvrVlzE4CP0d/16JHNjB4UMl6avBwKn44es96uR
usxSShIpzm/wpx+//tooQmHH6XSwjJiwwOYzXSg5bFFG0fzSPVydKjYo3OMNCavpUB88z493TPbN
ve0Q0low80pSeleL82CteWXjfQvDq9c5ZpnjHg0MPBvk3GcNANeu49IuCD9LIgPbbkfSFKFofref
S3SUnUkbzYDI0wO4d5rx3GFkIQ1A4bHOWJsNYjbR8paYw6A6JWmwHwrLomM8uLsBr5DZICvIQl8e
HA+ZbJw95zrTTbRYAAl5Gwl7U6vWJxvgtrjToyMtbWNI7zFMXhQh5ZlJZhzRcakFQVPC/6a2hL2d
Ft+jiDqFLsfI4s0L5NFo4exUYDXjMYdn3xABR1QdnpCda8HEcwixW16JuD75PYwDLzVObtE8qsR4
NYm+Kz0o49HbOJAV7JSsmznhEJS3rIl5GdYwoyJFTxCn5/dI3sVCU4egvUkn7k1E7yE1w3fSKDg0
GepIVgBMX7mKAMSLIsR6yqWhg8nduIzzq5Fwv7mbcOsp+ydKkksz8gnmRMJqEwg4Ze+WdYrG/L3U
aYEYmSgCdIJg0X/GZfDGGLm86E0yBiudNhjr2EHjsBApRxOK5XRnI9PtymefoEKrs8BpzCfEJMei
YM6yhN8IDr7Dan8z475OCDwEjkIWIROhBuA1gYgFYUTNKKjFON2HDapG137s5X4IHoTOU6wwi/Ue
YUciuIjoeRK7yMv01iL6s4hjtOz0zaXayic5nS0W7GX3fFR0PQpeM4dAR5X2EOtJeJwWl2qPazwM
Rp0AORMF2elMSKMhHTJeyEbpCGyddXKk1BmSarqtdabkosMlCZmE9/K9UA19UNnTTSWI0ieQ0oqw
wsW9cTESVTm5VYnp399POsXSgzEfEGu5uBSWOMZm7Brpz6o4d23f3ETF+KgCrq5z52lwTjsdh4yE
I/RA4ACh3xsNOX5mrq6S1nxZFBC52g6MzeCwnizsp6m3qmNbLD+wKXJKsS20Mi0hvz60dbSBL6z1
mT4B1CPa008gu0vCPnknbS2rewoJAe0IAw2ZSi86HXQxp8dpGi4GYkMbAV82GIqIyLXL2Y/u/bg8
FZYD5FjS/nBG+256anQSaa4zSVNmmcruwKkRV+ro3NLas1/rd9ORn3VWEGta8XJN9cBFdr6wPSvc
jTXfXM4zFy/yMzsPnIJRE5UaeycLH/5ihjsUvuEV4tcLSbaqtYassnjIlXhETd4gxER9O9fR5TJ4
r6JEvjBV1NFMxJZC1uB3ABj5c/UzBYowh05/nZlVQNbEFeLna6vOqD8aTMFuFH6Gzph+G/vvnsVp
jtDdk5cLsbUcptvxbEFSaiQo6+KzwVzYyZGreBDcNjqJFiynSTCtS0AtameirSIdJRZCZ02JsRW4
XZOe1UVhj7CbUfQysWbYkQcQa9VTbhUAOr3lShnGU6xzcmvG5omQED0N86UmSpe8dmaVUBv7Pv0x
j9bzECP/spsu2psGK+Yk9jAnEM7bZRAGQp0N0cJcDyz4zfBgHAJ9i5hk34SI3+pjaNTPsGPO4zGA
LE6OTgOu3YRAEh/sB0HBvQCfYOvsYF+nCFcpExedKywJGK500rCnM4cNzj3AWzBBIpe8iQkm9lT7
WJfjFa/51dLYh5qCdupTpqaG+RwFNL0y+RBirSp05LFSN4kLL8souTA0/mKehUXy6U73TjWBU3cE
5ogqvrFdJ0ManNORN6E3So0rQGF6bngDii5BWrCb4cIb8nejCiDUL92nK2hv1Tq6mQjnTBu2Oid+
C5olPSINni58Ap9nzt+5ToBWGcZ+zkmz3923ffLZYfa8sWCDNUuEWt2VOL31VRDZQ7UrAlKmk5xI
6bStv2c6gbolitq5ceiEED16FhUfnk6r/ilcxgV1/JJ3bwIg07lr4v+vZhP8HbZPhPonu7g1wobY
krq9Ql2tVaU01K0KKJ0dNqQykDMQdsWTEfdvHvZkcHd61KV7dS7hZ0Wek3BBBjfMhMdEp3IbzCaR
fdqk4YJFYe5JTPdmJLoqB4Q1+eBWdMJ3Capg1JnfqqMJEqDtnYgDd3QuOFJcSMfhCPRLzmeJS/CB
ThEvJ7tFU+09m41Jxa6zxpVOHRdN9mAu9nuFb7Zq+xOMiEmnlCuP6knnlvsWFq5UZ5k7hJrPHavP
WOecVzrxfNDZ56WrU9AJHnRORk9GcMi4yWTMEIVEiivi0+HOhJcRLUdy24uN78zvMqc7Zba0jAri
142Bhn4WXBV9FW7ioZc8W+YkpU5tRyVGo12RO9eSpDS4ANRESwsgsE9miF/TSqZpk4T4YxuLkA10
gtu2V+9WJg6rT+r/3WT/wk0mLNv6V26yi9eyfW3/Yib79SW/m8mk+xvlE54wM/BcV9qW/MNMZpn2
b5z1bVMEOLpc13P+8z/+YSYzfzP1f6RKS/xfnsNz+IeZTPwmpRlYgWk7IrAwW/87ZjJtOfirmczk
B6BBDhwLhXZgC2Hy+PvrXVJG7X//p/VfiE2CPI0mcWGF4dFJc6Cwbm9+87txOi2QhiIzEftyVrRU
+prMxD6vmSJOVc5ZNVAo4bStaEkqDdKghND7Mn3MemtI+vpPdyu7oKXaeIf1wTL8kYSuOo566WXp
BdJ6y9G3mr53jpTnX7u/Hlv3YfxFY/f1cFe12V452UWzig9BYoy7hDm8R5OXDvnLUFSkfsmzIayN
46LXhJnJCdcRDQlkbcz36rU4sbSHhJZHBc5Q1OT/SDNn3GE+lNFElJ1rbMbYiC9yO5m2QojPoevr
vW8NsfsNOAkCjIaleOGZROayaUMNDgvyZ6vACTI7E11Sk9f7qBhYra8RCQbYKIw9biTEllp2yc9T
CIr/cndSdMUp+jBZTdd+jj/Fi1GU50t/mWuQnYVChRqx3UPXmE7rJvdcepFBgRaDoh+rMDNvHFjQ
bVlhrhtj0TS49aZn9uSX8DtXMBQIZaZ8+Xoa63NZ9BNab60bnke3a82RKT+gwlqrGr82676OoM+J
sN5DibXrUHc0rvSCPWXAJCouacG5gHq1dQ0HE16gcYvC8JlN642JSZ5VzHCYOkRtXaFo8HS5sVuG
WBM4JsLGvOS0mLvEaibklAgfkSbPYzycKFYa+mYKyQ9wJTR4rABdlv37gMGwmY79KYE9NSKrPkzX
kTFIYIgU5diPhm3Z03V1qrDamO3AgMVEVIhkzCoQJmPGNk+uohxCVQ8EOIR+O1pAx1RtQRYLvpEr
jlpUKz7Xjd0X5sEMgMfqXUlVBbugjy/TKqcNGGkF6boJk3/cqmaAbVZ+Fy4uS4+ZkpdPFSbPgJ4m
SwVCsnCckJgbh8mhBOl0kGkPuhVWYipyhhZG36KTx8CdVS6GLNNpT3HALLCz5aes0ZRgMgCruSBH
UL+OVkXEJXo90m0/pvYlZIbems5hSN2QV5dubR+6Owtr6xbMzLvROkS45820qSxfe8Kw9yBnHk99
scz4FEuqeJUSgBk2jPj0yyHmgM9SreW668vgZRaUcKXu/va7l7olE4V+vO/CxmCqx6yh04pilAEl
/Qw262dTq+R//5gyNWUYW3qHnmA8Z5BHNzF+NgOCY6P4Jlr83XYXMLZvJfzOWEqmu4w+Q+qW7QJ1
gwwortbxwOhF9DHc+149iIlkrmXwSXJuhsfcgCeZ9RJTalnvoTzQz592kx0S6dSN5mlkzo/qHmAJ
a0OIUgTvYZbg/TvoWDctFg9mes+8yW0G+ZRuQYnaI5zpTgKBgFCbxs2mHrzx4JvFprHG5uS6wAZy
/Ednnb6rigm7JkTMQgMrm0h1J7vR6T0TMfMzb9BqkFRgHXygIQkO2ZDABKG/QTpUSyFO3p/F63dy
9CZx7N9vrfuC0Rq2GYDK9dMfaIVxXWecDZYqKraDIBkDdTFFqGfi2mhZFtSAOLamxXwtaBi+/HpK
CL4P9dBt1nPQusuXLKpcw6Kuy1+tfhpPjt5gQWJWeZa5KajTUrXVwa89Wsslf871vfDrplujdOqJ
WZFajW1lTK7KxNlmTtidMsmKO7KPvb3QggS9525Ya0BxyOSEQWi4ihVnCNvsgRZF5J06wY20FCEF
6yuLU3Mmb2JM9DrZix6FfbsUDBAq+vddEcuNmSMzXM+/6/mtxIczuSL9dV4OYjgg2Iq54jVJeTAt
ZeyxntzCciSukJmAq9RlUjEGUkkPzi9ESUpJMJ87TQVKa0mQ004+wcdp882wxbhfzRZf3guW9Sis
YIgXvWRWppt4X9nu611czD/hD/VID4BszPpHAb7itOc7H3NGekOVACUa6adf0Bfu+cB5ERfeKc1p
nK03142vd/66ZYNaDwWnzSaqCCISpFPGuHuRtjjkueRudYRlVlwsZl5czFZfXAAYIjjUqAj46KAR
wc+jZTxzmpnqPj2GYPtlpE8oXRinOnJ+cQp5AnkjTxHvIqIziruyRVPXEdxWs+CkO4MdDrtzUXXd
yUlb0qR8OhW2vhas+2ah4FXn1OrFyHm+Dfx5b5ne0S/1mrYeJGhdPvH7UKrrMh/9YyLyywGT0mEc
pwVPAh3xOYV7EbpEArTgQ0LHi7Ygz44BhpMldKN9zVEXqbKHC4kYpJ62QJk2EJpC0P2VAd9Ze2WK
xvyzSyamENo7PloqeV50y4gNF98j861U4NdKhujQ127MPK9z8pNsWZ7xEVg3EOvSnaPKp153jBNd
9uS62Fk3eFgBt6uCPFGCWvy1E/3rAVgWMMi6Iv9opvG68Ines62E81cHX9rGMtU21l1aIYac/OHV
pgXT6AalyofnJKpe55bizRkbWuFGj4R6NveTa22D2b+nOao1rESJtbN/grKxDafxKfeYQ2NeTFHi
PM9Z3m69PgT/pQaagshHpP5IG5xfsPgeGq9+Bkf0kIVTBuq6XfZBPL95udq2TI5HPowI2JLLDnzQ
3o4Z6gSuvc9pN597iXwqLJLRx2U+CAfc3ex8tra4qubFO/YhaS0DTb3OSpanRkboIlxQW0sacoKu
n8SA4CrJn3xYYlcFNZ6DNKBMtFE5pYWMW/2qzcxvZlINOxLcf/hVV58tNEEd6qctyzcGfmVxSH2s
XGJiPUvFeMhruMG5Dwi1mkisaUmLNMSrqiDvGaqm7VrZJCrUW+swZZ19U8fisSihkhlnflyo6zAZ
Sbzq9NVHcmlZBuT/WO3PA1eKHeVqj4IGPhRMS+RsbvGQ2BIedTIy/F8m66nlmhQM5qdw8dDK3Hjv
TAfKbF5vmibVqG+BFDqk+pvET2vg30R2D5ZFkFmHSXyP5ZUsSozu6UKRIadFbIsl2VZVt4/gjtWB
FcG/P4YpbdE8Emg7TaQ2rfN9phVzO9CNP6dp00+oLIRNbtuMhtmrYjpczVHOeObgMwGQ9P1rmybv
0R1nXl4ZvgaVd3KxKZ/5PhyzqkjyjXMjij69y5KCGFQH/2Bf+EcnQE03eWZHzDL0c4/RJlK9SRT0
mCgcdoZH33DuEBDUEKV5ExBAUdJs7gDMc1XdIQEnpKUUzi6f3E28QMVN4pLEFHTaScolL423pd9Y
DJKRozFbQDFqDD+CHmmZjM2n0UNDkwqQdao4uFXwAhUQMYDn4mygJ99eChuyAm0ahE5TNV726HTL
ftj4arbOTCfoQFrLlzwYL8Euoml56JnHieQiFh2p0CZ63iZuoMvM8aMbELGnWpNkuA7tXFLdQLIi
FiejH+GOHD5hh6YJ0v7w+X9MoamjaPIUk3foNo8wrMkpWNJvHYxj0pJB2ilmgCCXsCraw+0cxenG
n9FtNsw/J0/+bKOGE6GLp9+tfKhxQ2juDXMSMB8PUyiuh7SSfIqRSeUFBCcDUE3n18iReui/Pez1
0CJvaa4gEYREycdRiKKmwiZAMFRB0l3h/TQMtVcWv7jZkooCeziS1XM0lW9RDP9jGYMe57OhoWw+
3lU/fqt8oh/9oX+xTDd/g3j3OqBpGFkuY9HGUiDRVwofX3FXkkcbef6GBng8o5+zKgrt1bmlasGa
abVuDROxtS6XDZZYHnw+JE3/29/1ta9cv/LL77V+j6+H11v//r4CS4g0VDLRn+wcqqN19ujoK641
hZjRfo0l9VInWQeUf2x+zSfXhwU1486W/mUTlni7Foq99VYnTHWMSOtuMnFpFKwZ1t3rptBHfR36
tW+9RWtWk73/+E5/e3i9u27Syvv9h8332UDZ/XWkaXi4vmLwR/pZfR243v31A9ab62bIQl0uuiJj
dfzHjwV0NuzDvDtCnpTbBVh4qq9x4OCo4BlHkZ7IzCJfV9vrznXzdczXvmrWq/uv+387xh+QBEJn
e6EBifpXf/+vzdex2bpg+Lq/HrPOaL/2lb1KkaivR/7TZ9ZL8kCyoEQB/vXtYNN0u2xMb5XbYDev
Rv/GCqJxV1oU2kNL++NrI3TVtd6tZ9JIxpCxN6xkaq1B6TbK1+O/7v/zx9w/vst6PMAonU9SsZYl
dZCanGdHEzkZTDqR61I4LyH8X683F9dnUTHVSCQ1393TvP311tcm0bj3r7tmjXmYk+nha9d6qzQY
0Il2Gs+zv37B+vX/bB+fGKymX9/+6xiASbeKATz2OceCezKwacoP6G4YmJQR7P+/e/kwq4///lfd
Szegnfd/s7AuPsquf8/mv/Yv1y/6BwzL+k360rJBWwlP2N4f3ctA/gYhyxeW58DU/NWi/L176cjf
LNeW9BqpT4RtmfQ8v7qXLgwsR8LIsoQJjvPf6V46QLr+CsKyTUvYgScdh0mTbf+td+kIJwYRS/j3
OBE2pBc72dr7EbCxKkVGvYxYIy3NKffdh0JhBFyCMj6Y021iABYyRjKcumZAzpoyoQOECYi6mpCk
USmIEUGV6xQsNBVRC/kE9SVL7zOj87bjVOBwJCMzDwE2jzIJj2M9fjQ2Lal+gT32x5/k5hfX6z/K
vsB9W3b0XG1mKP/r9+SVooVs2oC26BtDJPtzjxY60exldiDIyV3Qy3odXL2sQMrBUjE0JZqRwGHB
IQEeS50BEVnsi6rAPffrdjNkS34oLfOpDJ3T4hEKrhqUh0uWQjppWPiJcEt8ObkN0noUnd+ew2K9
L4l2ZBnj3qwbsBICsNhkbkMJ+wVvzGSPxwTIau6rWl/Cyy3wjaLazUs2Xhh5dZwXoz8kS1GDr9Qy
xdDGh9rC654S9zVzFGVtNkuk+M1DYMQWvRM2knbPqcDkbZa4K/RmbbdgQ/FBht5+7ZZ+o2ejUUnu
s7NpJSo6iCXLad3ECUsjkN54CHWbdd2srWgnDG8nlurQTDtaJQD3010VOi/VQfn2x1ChsptdhE9V
w6I0wu5RmYkketXuTnHPa1ZK4uXA25gnZUCVL4W8oonAem3qA49mR+0RxpYv75bLSayrbvNsyk7L
GAeo9fM7kQ80aqsCP6Egc9TLOPuX+u7SmfJPm3WfofxN687+QRVlvE+c9mbSR7W8/eA+acUkwY4p
NRuhaA6CF5sK0rc4+IyuRoR7EE9Wj+C0zgfvtN6adfevfc6MmlxIujN0p8IOxSN1dl4fVESEzO9d
VDkPJ5jN3WY0QEnAURXUxYtkjle/2llvbc064hWxWP7PjnVrduxaiGQrwGN9kwJnjh0PcBv1RgkT
lXhUJReD4SVg09ppB+3gad21bqJo4sFiMbDPO7eLGRtQQICcntaNCj6tCj5LXkrSx9wfKmPgVo3f
hMebivG2v0kWBMyxWvBLjh4ZbBHGZgKlEocU4qF2Lpqq0V56ghwT+0cgXsyecNwpNunN67bp2gJV
9JLPKgfNv0HhgW8+PXbKRbaVYI1TJXLMJSXA5WKdQkQ+4MpqCDAMtfJJirTYhWXKW5XWRVcs4tim
HbSaORKgoZOHKG1YDng5VJ+bnhUvasTsMu+LZF/LaIOvJzjY0oNEjqbfTxmFGvmEK9+U/GiSdCTw
pG7eG13+LTeNBlsGnk6jATHPAKV3ews7V8CcU7e5KUSbXy2/ycSJYdVo16Gg3Rq6Tw/PGo2KISi7
q2e+3j/y57JPC53Ps8brJ3L66Oh1M0up2HNPqeQjWgz0AswKEYxd08LGtONKCFqivcjqipQC1T01
SfeKZMM4Tf1hWgIYySQUlb0/0DOKcxQ29X2k5uECCKgaXNZ5Y/lYF0uwUYpRZtu58JspYlyy4b0I
L5HI1Yszxs7OpgtIo7DFYBgDkDAcdIK8RLyLJWItizOeVZdPZSeK3ZTly3GI3itUMKdab3K8BaM5
HzO6hOcyr9rz9UTJta8+uMWA1g3OyjIVty1MnU1hZkASXdzqRfnQ5KSqtjHmrK6CmQoUHJ/YNHkY
zGBDOCq/XnvhFRTto4weYx2sBGT9QnTZp4wwksyUu1kI7dUePlLyFsYlSneBTSK2NdKhziFw+e55
SeAB1qX8CTBddYxHRaMkZJQd+KTWeXF4ChIDdUQqADI69L0B95zi2rCJHM4exgiPUu08lnZ+WmYm
SAyirqq+RhMchB+0dtyo/MHYvd4ya1rf5nNOoylp2r0ARFKaptjWeURehsRZTZALZsyo5S3ciO+G
WHiWiD5T3+14PyDAonwNN31MjYgQy7ZFu4ta+ylMjObAeeLOd55aizS4IYdJTtAKRe2S3w1ZwLE4
NBcbTTNPZqtgujGSgBtlkMEHBPaQxplJLJ7pb5a6964sFIEuIjiwaGa1mfGW88cZPVJbEsXqCqDb
NjcckpzkQvbVjDbDb7qj2/P2Kp07+gLTphTmZRE7Ly5mz3TAdKw+xIy9JjDgPrapoBdbH6VVepcC
kxgtgBrtA1itLKCnrvgKZ+78K8shdM5JIPuF2bKc2w2MyQp6MhI+tQtQIZyFmY0TYZZvU1pBvM7C
2yVq+jMTbdZGesM1AF5QWNmxpkW9Y0izXctusqPKQ2tDVcO93Kn5kBZo2C1JVH1IvHyV1M+2FTMt
k/R3HIgQTUL5Eg/Nm99g6nIiB//NZGAkNNJuC7t2OWaG0Dy5Q+yM8zYALE2udm8dqnC5nBq4QkCl
mw0whdYZfKKu22nLMp3z0ZLvw465LWDqBOUTMQCyR3i4AL6qZlzGSUW7qTSMW9Hqx1Mac4V9stVy
HsAJMMR7GEb8q9BBtjZrcsHxVqci1vzJTIdfbftsKre5Z5Pgi2GISTFSD2zxiUllRoYfH2aGgQ5A
5CC8GYVd3wuVX7o+2MWceJ4GbtG2cXCtcirbOV11PdmieCzhTdjZs5CSak8Q4pTYRF4MTXOzVPDY
quwUL7gQygwtlSJz2MehvEw9suAm3xs9cTb98MPrvKckh/WDtMZnNMnb0nIzY2N2FsIPucAEha6R
9OO26vjzk2DlIJ4V/a4ms9w10ebV4CCJdzTt57y69uK7EC3o9RgFL2BPG8Izi36L3jSDCWVJ/3su
afG4JQEdfeu4e3tmsO4H/vfUljjZe3wPcSGsG0ZG9k0Rj3u3Cr/HSRHslRof6jFNSTN2P3OfymRO
sBoE5i4FOgP9pCYZVhOmcsubMTCW4pgy2du0n0bWuRd9GZ2BZ9t3gYfeuHe2ZVnQBk3c6rVqsdoj
qqONKFICGxkqgEcK0X3nLUHgBiVwHxJaFkXdN1/WXEIeXLuwYTwXwDPry8DmhUnSWkJ/ODJRwi4r
kRGZ0fhjxlU0BvNTAN0imHosTb0BzaLlfUom+CCUf+HTIaHd87MN4Ea0S/mdKS1tQJxVwq0uuxzl
IpFcTOuSAFdd5sxb6cfilQDbGifeEtEHcxnWY/FtshpUTDV/Uz5ofMo/hP0pIwSPjaGa4hILW931
36umeAtkgOmd2j1tf/JHv68cON4eYCyZFzfawAZ7vdy1doouWepMUOuxXeu8KMUTbm2mmdTWXM5v
i3bEWVm8Lz1nV9fhuYjcW39B8lr61qEoTYvQEQTg2SSvo7DERULmXT+lLBgCUB8lCRxMSD8wTFh1
JG6XKRCbvrQJBB0vA5E1u6prgvMuljs77NHJEk0UZ98hsZ0ZfvoqOtwcsYtAwuh25DaUm0y4EOaK
9oZYKIwjY0QWdUC3D1JYvw8NHDYhA8PETigc1mhC8nDtpnru5p9zCXQyKsXVXMsGCi2Jf2lfP9r2
9ASE8HupwvsKfrsOF3rrmM/v/KVoyDZ7UiX28glckzOHdGINMi2RBEJMPPebY9fzCU6ckgmdVWyc
ljajFuifjS59Xwr9hI9Tt/NmO92O1kTmA3j+QUWHiL/yrgzycpchBYtqzWHFEu157YWz5E91ra58
x92GEY1PEzD31h2Sb24Zodkq7fLCgscay+Cj6l/H1n7kerN3JMkbwus/mfIc62Xi/ZrgR2qXBfP/
YnwCbSWMrUBdO0KgNKDjyCq6MLJbFBfjXUs5VjmN2JTJcmfZyR3d8/BMmFG3ib33pXxBQlagvqIM
GnScPYVp5Km7GCeYkZuPRDDQ8ApKUEA51guVPtcmNncxoMaLguVYplgSGApj2C2aXY8M7QxzxxxD
Vx+s5YLrviJy/MryjnWEmFYo5220srsGrOC+yB1Wcl5yGc7BvPMycWN37rgdx5rzcO3YnFJKMqvG
hATL4wRn9LAIJASjTzDAUmfTvqb7e5Z5qFlDC3AxY4kz8F1HO2MUNucYM0MclBvHtKpNEg14EGTN
aDvlpTYpJKMgfazz6tbxCANqrJsxox5v+J09eFx7l6AE2eCEE0SVGAi1lxoxRKRXVR5oVLR6TJgS
3H8trXfQkNNEPgHDHWur4va7X0XXE76TEChrXVDENDG/9FS4kKE5F3bEUJD0J3+4jrIvGc4sC8Mv
TG4E3+fX5VQ/2UUUnaEqn86byONMTmuAK+ZHbxxmR89cylCCGCA8QYEtlKY7sbIz7uKQzMCpnoO9
IRtil/1cndNufshq/ZJyLhSkmLahglUydRu/REKaZfjsjVJcVwZtwimnJu7b5iroQZ5NPTJ6O7Ff
o3KYto5lX5cEHWIEs2BPe49Quy/NJngPGSX7qfLPRc5Zws1tUrKy99TyvQ0zrhfPxZxjxkVGYQVt
wEJrU1Lvmg3EARI2+hxHsUNkh8KrSbhTtWNthp/HHa44OS4RlWNk4flMuqu8dCgFZ3VuTJ/9nLyM
CWbsyLaeZEMPZCZRNB7fVZeTCj8fUFcnezkS1ZqB+CTwN6kuIORrrYzr4uLO3/s2/kZmwHuFt93p
WSJWeRVtqv7Yj8whpMEQR3L6sy3nwmdEbFWfY97OD4ZBzWEC5UnaoxNBxSoKQSpqXr17IYPlTMw3
hjAdOgDe1mrRhseehicQlyKmxUN3PIF9sBNSlsmVa/rEpWGNYDZJE0bW4BJiEzdESNIrwh9nOg8y
HXtQIL5wvCwB4p3tuy7u9sNExJGQza0hosfSSQI0uQgns+xOlerDEZjPWItgcrC3JglY849hanFE
pz4f+vFH3gf3CaOmwciu7HTgOeTo/51KhueG+OFTwZsjyqZy8pF8hsb3vF0OrcvCIffLc7ep7/nG
lE0pJ7A2yL6b7biFMyrPUR9MGzOgyOuqLN51Hbq8qntJ8rE8oteBEmHYKNNkyVKXGjr6JjLfR440
E0pmR1c9azlCvRURKnm1UTFyhzQlLc/E0FRB80apj1B5YHGJaAjTLQGCRNv6G08y2wU1nzL37BN4
S+rBjJjKiMKGTUQMdB/31ICE2Oj/C6RICYOeKWPiW6ps13kvdBB5u06kL884IHsKkrlfjrEZf68g
Q59Jo7pAJx4ArDvLFaBjBIQkfkx8HCgLeigCCXyfwufjr19I1OPPwbdBLbwYvsC+zfzbs8P23Mwg
f3jtxCnAEWeGtH+4C4KbMMtx71UK3jCOF7IdP4EC3yusHXH+YdALqCcvPUsdG3Gt6914JkKpcujA
33gLOuzCPFLbP6WVvw+88FGS50leOQgIishzpwnB7VbhLQp1vFwIiT2WRaB9clhvwc/QSBA73MmB
UOaUIJu5otwYS3KOU3yzZdaGzCcw4Lk5GVHdwbSH6ryl8cjF8T0BhLypbGRnrg+EvM1s1vJcJ9Aa
TodQ8LqFI3KgDKV/2Ibh+Ti7xL/a2MlMRYLxVBMVvvSOdhw7/vnoxdE+bOVWEWl0JoV6A+5OTE6c
3JHXhjt9aOF8qPQiRoG0n8OY9onNBSl9ItXlKR+sbD/J+psajfdxbLnGdj+SmFEFLOiqGy4b4rqz
+ZJzyNAb95gLcJ8kxcMcXZMujKO2Y4w7SA4bD3YfkoUa0rCDdZcFzg9Nlh92SzaPn5QWsfE/7J3J
ctzItmV/pX4A19DDUcPoyYhgEySDkiYwSiLR93AAjq+v5ZHPqjLvTctnVeOa0NJSoqIB4O7nnL3X
bi9eBhtAeAQcMzUD78uosM0FOi2DiLjw2DETVw5fIKf8t9mqwFsuGl/a0ZHhucp8rl0Xg5kbWESX
iJUupRIoWqwtooYcNEVfnKtGSO7q0g5RfCjyCDohQrCW3DfZ9Yc+rE+2y2keu9WM4mh5c9r5hSHV
4yBcc5P4yWcDw99HVoqMxLt4RXt1E/c5Q+XtyWvtuY898z8Jo3rmTBHMxdEN8pfB4WkZOfUnpX2B
vIN9q95WZYRhLca3OlO1LoDS8AfbRfQ9oroxZEqrCnd8ZWCAwBvSTVQtJgHhTnkna3kIjeHR1M+a
U3+2XfVeB9QSCyNwbxx+kbRgwS+ASEFV/jTIvtmOqAI6bKeR9WL4LjCF2vjqB3UWZHNyL6JQ4u6Z
iW0g6j7u5l/kGhwC6P3r0cJb1xkf0GcHaBfGzJPh/OTAtp5StByyj7+RRndH4GFAES3N1TCmT2h6
/Mz/ssnMC2r4Ho0VfyRO+BRRcaZ18+hX7pdhlC+1/szGNLz5gD9KyUIuzBQ3uwVGiSu1DjIX4VyB
kLQSWMSx0yYTYnfYxu58h361fmjM8xynNhrlhnR0QOtVJ6JdB6x/F5jQvqmDdwhLpt3c0Tijv08F
UmhIr0Li0Wtsb6EBvoqTpAb6eljE7RTEb6Jhv7Gm/lIraAgwrb6rEYEFRuyIFXhBUdDC42AuJeFC
Y6xq+mYXm7n5GFfNegxAG0duvfE0fFhAIZ6hEQcaSyxQiUEugeMXaWhxsVjfsU4gRtNA4xyyca0R
x6mGHc9mf4xwM604YtPCXKZf5YCLeJT5Fn1FRUeS2twvRUeLAC1IT1jU8DC57TXfWRq2jFXNJr3W
Jd6LE40xmj7B7MVDm+P1caA1FxrbrLiNGBGCcrY01FmMYLg05jlc8vc+68TG6C9tVDj4rZLiZTbv
WYhIk9SwaN19OuAz+VEP5VvY1TVhHfVvl7Pu2ngu/ORsNShAVNURBDWM80kk3e8hAb3vpq61rxVm
htbJg3PEIZ+zFlT1MpzRohTug7twI7RCYadxl2MIWAmwanYm+QJYIW4JW7GHsIKWsLMTDdHONU47
0GDtugGxXTjxtI4WsNvdodAQ7lTjuBcLm6UGdAs8r+bkksSXo2EvYCnWRE4ORNQWikblwNGSz42+
tsdtI7UkJdI48HBxUW7Wr7Ypo83iFj4uphT7zJg9KQPkaRTPr1OCqq/WqHG644R/AR9njROkhPF7
zaTzHiOI/D6gfbKI5k0JvzzUIPMUslAC2bzRiHNOySxfSmPPg+5nWs6/G9oy90Hl3QdN8VRU4DHG
ZWx2TWSCT/cJgIqy4CfCq20fiOhaCecBZd/Pmd7Psa0XdIe+0+/mydA5RdpKN0LTjZwMFFefnQk9
X/vAfe/pxH9kpCCtRhs2CIXjAlC+/MwUmaIRmSwrW1ARuBH+dKMpngGOu2c973dpX+/yjDxQPsph
mIvmMnU83DMk/HRspwfTSK5kp6Wo2eaPIWvbU6ezWkXcAG3XGPtA8+w12D6BcK9m3awEeW9aK2fA
omPaCTKVjlMcIfbeSinnMW2Dal9hYeWpDeaDDOA8INvcugQ4kl3nqouqH40RIHlmNvI5rcyt2eHk
8wdUl+ZdUrneXdV9dbExnbh4v6cWpH8G219bsJjZGScC1tJjIL45zET2fc4RPzDa5Sx7722ynfox
bB4qxyYMVHIOL/emyTihjHP0LDWjJkFe+P08djyhjy3BhfdRQZwMg9MTrdmeGFwCC1AK/w6kusQq
uzQqOQ8kG5jsHjlJB7mOPGgnrmhADRre4hDSz1bHIzS2fKNcju4j8TUCRSB4ErBGk7YcgFuQ7PkE
DUrWW6WDFwwSGFySGGgdTXuWQhxuoAWJ+Yx2HrkNkQ5wsHWUQ0+mQ0q2w0CNhHGRLZ6Uk+uUEgBR
80haYf9BxJ0AKwhoP9VxEakZYuarXy0dJBHpSAmkxyupQybiiIrDzF2SpwmgoKobGYKBuo3S9L1h
SrCL1Xu85Mchpom6NMF3aTmXnlwLZFcGZzuiLiYdesEJQuoQjFjHYaTkYmSOCbc1hUBpBePBxgh/
N044U+hjFliQ143AvZhEcPvyPNkSGwpo3UrOM1BOT8dyCB3QkeqoDkIOxQbH2qEmxaMZWhS5xfQw
2QvPZPvg3RtuCAYoagG36SAQHaDSnHMdD9KTExIGtMB9XU0mZI4vmGiBNgQCHFL/6Rq8zwT5Wj1m
8HFM99xZdEPJf/9VIpfLdUyJE9XHKmy/uZOGvUX0V0p/Vxs5uZROnxxc0k48HXvC+W7Z2DoKJdCh
KJmOR0nISUFNtiDTRX6scNDi8KxBZAbM7CzpKvp1+UNE6ArFVbJH5r8D9v0xNyRd2E1t00qUgFzI
bAm6z2IaoT+kKTYU4nZ5Bl2AD9FTVzruyWyrS55T4OU6DYZH71EQDxODNRp78mKUId7bcvyokyk5
5Uy7N2HGtNMmWELnp4w6d0bpBBpjIN2Y3tJjTtm8bfsIQahvbhz0QqMzqDtsdfVqBBjDxZtfA+9H
TthNqlNvGL/Je0sn4bCV2DoZJ9AZOY5Oy4lLxtKODtDRSTqDztQpCNeRhOw0hO2EOnWHxmKxGRsW
gZL2TEY6KHFrSCGR9bi7PGJc789VvvlOXkH9nowuv93LbYdGeZvKMn4g5Gk6DgMIrE7b7SefnZ6A
HfJnT6U19RtMTj2W59YinHu6IG317/LXociXbdYm6AXQS+NLmHeDmQC4tQz7mbCKra/Ct7xw+8Oc
dvamNVFYGare27bJ5MZMf3FsWDaDjj2yyT/KdRASckbQIDocqdExSRl5SaAIONzrCKVpIUyJsRgE
AvKVYpegpWowLoQQBXwvhDAFOo5J6GAm8okpTJG6u/7jkhLdVC3BxSPLSd1CnW7xTmSUjC6BT25g
45jnoD7rMKhIx0LlJC7Lr0iHRS02sVG9scAmQYy/IHpQOZpZaUtut2eUfi/OqNrDENGWm2Knf5Sm
9bNUinTq3HjsJcJKTvwnQ4dYjTrOikiOgw/yzXQJuurg3Vg6+moiA6siC6uzgxMxprS3yciCaxqA
qzF5mhq3dbYx6QdB7RJuyBlQWpO7J9QKCpswOPzrGC4rgairg7kGHdHl6rAuQWqXfM9I8Ko6yRF5
KNZF53wPvbr67fjlvVduYQTX5ywJgDc5ch+QILHvDJaXhqiwhcywxiA8bCFFLCVNzBsnyFKzAFXN
clGioFkbi+lvxlrQkU6BlE3TpY5YfgZgdqRz9GvVo5NInfhnoDJExCO2eJRn59zoacPr0LOU9DPP
j5NdNpcnKXO5EhQOjDdmXPCxcVc0cjxa5KhJHagm52+dDlgzddQaWVOIaglfy3UMW6kD2RpsAJvG
JaQNbEJCSUoua6CMH7SMsS6VyzPB82ozTstPThtQvbqPQse/DeTAgT+AiKSj4ai7wYOTFod1g81P
ESDn6POND0Xa7Lt020xZ8EBaFwgkNrwMiMAjUbcBPYZhD6/RxoPKbO1Xpk2pSHOzdYZPFfPcvLG0
dTXEwxrgZZ20qZWX73dNVVzSfnlaxnx8lAZNCjfgcmbt8pNx5Rllb/a5BOYdNR6bWbwl705tOOD0
F6WSk9n0mwaix8+sRwQgBZhas44fPFey9y0gpmK8ElnuwOaz0zO7BqSzZXgE4sfls3ikIXl3Ka9p
s1b0ptjQJPBwu0ggzgmtkyA1nG3RCiw3UXNg6s7Q2KarTT50SZ8H77JVfQ+z6tGrS4iSdsfwBcT7
bOUvAZ7AdC5Otx+GkZUnL4ioLEZ7kzTcCz0aDg6xqJC9HOEyGaDrKs3kfVdTzKelnTI5EvVxwbRv
F2ROB43/I60DZrfJ4jyFZsuqyVwR1QCTCPKVj8PsfYuH6oimdtxkSfxYeVn5XhZc64Hhe+Xj8osJ
I7ZnPem0mFfZo2+/5Zgx1GPHiBCfPAcuFQI8rmng8y/XkDN8clfS9tWRCoRZExobOnX4Vu6NnqaX
8Iiv83ygdmR2kb5trFGfoGAO8vkpJ6zDmQGmevX86Iui3ufwbpfQmbYtx0AOcZ9ztTC3pI85STlu
nZDpgd/EoLN8uKSNBbU2URxQSLRYudZ0RJey7EPAlbE9Zg+xIS65WdK1XkaDY3JI425waX4hzz40
84gdVE8OiUDoG+KipW/fkf/WPtx+mEG2TVNvO3pOeuc2rqLpn5j7ZmaZpSfnogvLOjJxaNurEaJ+
RBenxWYgKxE9SLN3nuZCkg2hnREOLVdnBBJaRQP5NAFEfs8JTw540KWquqd4RNQ++/e1z9lpHpiA
qPggqsreWegJVLwcySu5xq3nnewkRdff43hCzf6Bw5i4t6LJme3E+MIVXhV7yt5rBpuqIKmgHe3T
PLMw1U17Z1wzF+0GWT7jjr7zdEgxm6PGJ6upwUm5L6yZyRvM33jm5B1Po2AMPS4Xh4wi+GHOKZZ5
8BKWyy8QntJ2r43DsbaBCVo1E1gRWZ6yQdxLjTYjK2uf+mV5D37hKaZG6GzRbkMH+hl8IOPgzc2X
k6e/g9YUu9b0AWwEnUueqgrooLg8Agvh3wt3U217P4syRGhTZnQxkZ+ZRnDqO6QoVRzcidz/XqUp
3SXwahgP45eMwWMGhIljMStj8dZa/fSA+MvOyBLwYtgYDhVdJeAScx7A8qrHsBqKAKam0c1CkNcw
WeZ1X2aHxuai91QLq2JkoJZ2/IqMxc6e/d2wxE+SARntO9WTvdciD6zwLrCLPQB8AfYo+2O82LuI
ZuFKmvjnuoQeSjMgWKfdXeC+3hsqKHa2nHmnhEnbpbpjDMiwmuOBwWSXxKBLnEbLLkxT92BWgPAM
VX33xatjMRoyx/xUFx7zmoruBn31ELOQU5U/ysKm2qYHFA7qQskf3Q069dMKETh0kQ1FoesugTCp
lfo7ui2QULKJ78z27qc6pBXPOIIamSiN3FSPS4JPOiue676iUpqT+wQ53z50HTrcUz8yBaXo9dH7
gUZZfAu0bmaqjVUM3/1cGAcThFgkU+Ox9eCERB7r7lLSNjOFvyUsPnkd/Qk0erM8k+SZghWOUGHW
IxBXD+BiuYTHUqbRQbe85ybD5DG4v0NFbV+E1WGcamtfuR3W9ELdZ5V1za0MU6Q2p4b6x+2/XO0D
HPwEp8tijj3kSgam1twTto6E5fbjpsZAmjAua/C7DKETNEadkxHwY6NSuqfiYOCT1hxYE+op1GEV
FCqCdFrmQvzR7c9vP/q5jXeDId546xrnrq2v4VzR+rT6p5sR9va/SPzbYVqbDpmWtmFNf0uKoN65
xcKQijWDRnw+7Dh1knUCutZIYP/rH2gKEYBknkkdBjJiVnK8p8Mt//hxLQY+tNDqMyKnXoNODrts
9Jc//lcY4nX9/zLq/0ZGbUNpgM3wvzW7m4/h43+gnE4H9fBRIsA+f/T9xy+e789h+AsL4r9+87+0
1H74L0guoBuEG/xVTB04/8IE6TsBhk3btfkb/wcFYf9LIPkKhM8uZzuuwx/9l5jatf5lO+QAa3qD
H1qu+X8lpg7+XWMsrMAMA8ejwiIiMdQa5D9xIEJH+UYOcQjs2PRQ0wKP2PaCpHF2hmBBSwVZgX/6
kv5G2Px3r2gDpKBT56Obuqm7//SKReVWLr635jBt+4gk+0U0b7YPfoLp+BQl8o8799f8P+PP+m9e
zv+bD8gLQbuglnFdgZb9zx8wHoxo6Zq8gSnBU1dXayNQ12bJP/x2uf7zJ/ublxIs567p8YImr/bX
lxqDwgrrjr46IqGvvMi/mBJ9YWWmIfzzn19Jv+m/REFzOznCE1DYuAf+46qxxi0oFWcOo8YErVGg
HugTn4SWmdPOP7+UxT3/H6/lW6ErIEUEwrL0p/7T9WK7LN064VM5eWevR8e8iha8jfCBkJNe5rfm
uKrFndUNWqZE9T4GD07cbikez//8VjAQ/Oc7se3Q5mqCQNFZ239+J8FYCgN0FRQE2ndmHp19Gmsq
nq+Woa5zM+uuzWcEhPyfX/b2Cf/92/bxNPiBsBGY4V74y+sallc7gVVzCxn5XWYOdzYHcJy3zJjm
C6ZbTEnxKauWayYIt66N9KNzO3yt9HxSjEIrZD6vmZ+//r+8LRdWaxgErs/J9q9vCxK6tAsmsYfB
RbkaF94BCbazGpyJRo8YfkvzLLuW/5EBJsK2gK61eAZah95Rji8CJodaEIb48X/jXPjby4RLhOWJ
/HOWl7++r0VmyAxIOzwYsiVeYrTrTYehEr8pD7jLExEMgLqG741dt//N2mJByPnPW+RPr63//E83
qxDoWg1ZNIfZcx4nE7qajKGkxTP1Z4e0yQz5KjK84r7/M03fqg4A2D9flr9bBPw/vYN/uypTXibA
P3gHS2IDFQ3mK0LrDwZ2xZo85a9/fjGML//5bYMCFYL7kvh62w7+7easIRSIknBxKqhmF7TB0a/z
r8lEqKbM0dq5LdjVColu+iZxYyMygmqAm/WCXucwhOiQpKmOgt9RhTqGBNDRHwzv5ync4WS9NnFK
RuP4EJu0mB15qbMdqZfvMwtcmCJJs3ostON8XYpdWNWnJt5LCoL1UvPv6L8vfcXgy1nbU804yHnB
4LemPbmse3GKKyb0PjdonvOXvIHRoiMfqqVrseda3Cveuo44xukHikLu4rr+nVZbJRYBoRYUhsSB
l2eG1Tmg8702XBRLrUIBNj8x3lobMZVLPd/VHBDB3PpkJFdPQ8AE3UwYutIucYB40mJq4wNzkl2f
LdehNQ9u/zuXZG4F5pFAV3KXQohCoMCaadzaYfYFEeILp+qXvp/skFvYqvgMaYUkqv8l9FKsvxk6
9PY6sam6UHgHMyAV3Isc5RPCUdI9neYzQSXRauJzWbN/mObxtRjkFsXbhhnI9bZ4DP58TDoM7DAU
MfGp8gPyzdXt+IJsVrwppLE+KXWxUsHFRvtm8OHEIjd2huN+ZFwWBdwH0xAO6xpQMR0rLkuNOleV
NdZMFjD99Ude9kUPhFB549UbYIIbNZjAEkl3l3wNQXxGqoD8VZHFkEHIYJb3K8TS7858VIAqxLgs
5hV60EMWfmIjd1aemK7JxD5ho9XBVHXNmvC+TaxHulMTQ1PeSSSW59kR3LDLNRTjJQyXQ1l6xyQf
+f0QOcNz3tfsLk38Qchsi6OeUjD93Y4zaQjFh36JapkuyaRvtFRygjavqWp/IK5BdlJ8OIt59PQ3
xeHnYW78hyA3r8aEctk1vvI6/7Cy8mOksUTEMvpCRfgISoM6fnZqUHdKoxWYuroMfDZt7AECieWz
brOtQqcvISByf7p9VG6L+jQiWifgOjm6PqZ9jNTXhXe0rpJh14JKXfdtxsQNpSS746Mfj59MiydK
ci5WRxz8vgUr/1laW+vJY0SGqcq/57k63d59kPP5Zmu86H03a2mGph827falbT+0cJHZwSkcAhz2
FmIZ13ZguJtXfStPenPGq/xgSKqYBYJNZnFtUk4We7clJTsar07HBKPv6G/nmXqz0qo7uTPvTRa0
spHr6zOMH3UNxTtRfXaNujB2ssfb7dh68RdzRAJkSu6Dzii+OXb8HAyVrZPWIRHopYQI26/Jn69h
wbNSH1huyQCcyH5jn7IM1uI2apk/L2oX13QS/TD5GEbOEYAyeDjDfK/US79wJrwtW6Pe6hOp0Trc
QshXMNQXPs02dbX0hVrXsfkLtOSYBs/mAvlHBvKylnnyFdAaWWGjYQ/siFJq8regyz+M1j206fAD
rNSoeAZGbhcrzj+E0Qwr05z3Ppq2FeIixvkCVP/UGs7+9hdCgsVbylzsLlehP+hg8LbgqfCVY3FD
T4G+m31o0xnOQy+w4Ap1nNVwahZQsMuqC1wSJ7v5aNI13uRhdDYl302Id24/mQcPePHcBfYGhdq8
mwrWbSME3et181l4EovEbF/RDfJ0+XXDP4SmbZD02Bqe9LnDI9xZDFtROTLjGBAbMd7fROfFi70T
Q0cgIUIQkobHq3an++YGI06g9jjtXTCwitLhY5us6WEjNkt3vmm88myl+4z4L2UYtL+H/twqVHoi
oQnDZOwlGX2EHnMTbosme5tjQoS8ykV5BCB0VVjmNjN4roqE78qf1NUsCJy+3ZC3wwvUkS+9HZhl
8eXF/gGIwdFkiRuGCl3sYP5uI/MlS0jmMK3nKQqPSmY7xlq0HHzCV/64RGp4lwxp5xJjqL75ZTnV
G4E9z2A8lXJD4Vb8sCy6gFaBBa9X+U6h2Vp73NbJPBIcoeSnRM20JSb5pUVEdDdF2R1+wgofH4TP
QjXQ7rG075y4e2tBItOlS3eiLU9DCGm8gwrmMzsG44n+1wpzMnEHG65/1tobc+Ked2Jj3/qoRdVM
1JVnG1sRoMdJG3wtDa38VefE98HEm/cMnkMXL94YFzQcswVhX92gilgO2WLRljV7tWktgbe1Cu/S
qkL3MBBwUQawy1Iews6vz2SRJ7BFOLYL9dmK4cFmcLJS7JmItj5x6NHNafmSRqYOTYFaUIq52Tke
LzaymLcZnQeREqyawzW5Xbu64BliIP1Vude+k4/zzO0ylB2pi6H9kSdKbHKTwcK4kMHe4fxICi57
EFgf/OKD7fbpHtPRwXVjIO/6TOTa868w8yiSwixEp6rzvZ0BbL+GJiNtg3lHfZFMZPGUg4HYjrNs
JBOidj5ns5zJ/QQOwofK3PqCJ+xazTwCSN1e0Gs+23ot93xIvB45YT2PaDw534JqYAiqlyAPNx4y
qpIMSnp3gb1O2dua3rvOgfgkPtxYO8J8CyY4x0vFVM1ZGnMNfXRcFxP/xVVBiibIYKc82LkNXIWG
a+64sY1RftoNUp5iYXubIa5eB79Jt5grtXCq7LYu+yIxF359WOITyckWTzgHA8mzvKnQLZ5kldJp
fLEHMb5AteCLqvszg81fqpyerUBMP7NY0LljZhMr/0e8lWaw6wdjes1q9zSOTnOg+E432ZR+E/1o
HsswQwYhvGOeFtHeAe1rt+O+jZr0HLdo8UPCideDHePJg8exRjDzKw0hFyxtlu9pnpqpddX2JF+B
X7Xn4i1lK92Y6S6Yl/ZOtR2boFnszXYhmqZZILjMVbrvS1Gv2s4wN37aQqyz1bbO/bsuQQXd2y/V
BL4g+HGryV1u+wk86yARZPZE0sTlDJzZOVUAYledZz95c1fBCGTI7A/p3jPEoUkahAxjRRgg+Wap
ElcrVfXdkDcb0GaAOUr5ZFojfzkAKGX38dEt22PrynYnfYRv/qBAAIZIDrN2+G1M/oPEz0CLdNil
Thru56Y8eqHb8lDkl5Asaq+8igmPZaOPDN3MjpqbPZqECLVUUsPeiUYkBxzzvODXMLN9mHKydsOk
o0nrx86xTlHgVmssdPWaWa0pOG+Ns/vNNXD9qZiVHNYCB62YwqR1Bh59n+dfhe5hLDHWzTXieYcX
DFsvRFUBizDN2QJGussEWYhqnZFymSlyvzpG14xx9gHQCTSbknxITHdyQKU4+R6RTZnpHZK5wxqg
WjKI+vtaxZIdiXw11Y+wE7vHfCJKwath2lYMyK2BEJU+UHgwxvF7D4dIS/ARYI7ojRxBGJxI832I
zS0QjbkJgqQ7ID3Y9qCP237CkBl36X6S3gG7bbTu2GE2QxKpjd+gdzVQwKUxJz/LiH6OPaJCJNQs
EPrV/WEAMt2mW89PvpwOaFU4FvvbTlc5JHE2LhJkv2cKNMfu3dIh947pE7Cchfuoqi52C35qKRMc
87FzgO2xgXUu9rNBwuJsJ+cQMbITEQ4TteVOjf3PokU8o2KSr0o7/1EXgyZIoYPEF4KWd5dbaAHb
gTGNlukL4gTJT0h3VG/+LkrHs6/6N+ZoNUZD7IVJStAc2OaNaXM2WKQ4iFnnIlcc0y3pYAnlJlj0
kVJY9rgfZXj0KB9WIrSulQ20RyiO6QbHZC91WL+b4kNvmH90l2BsxjWpn5x/sprbh2fdXZnu++jZ
9wSX47XTh4Ic4NXKWoxjbbR6RMk5y9eSRIJxzIlUgixNQkJWObbmiZ61K95Z/14Mih2WaiYbh2bX
laQ1hj4t/SDcM9PnnTpcIARnOWe89e07WRzxWlf1E2vSey3ih9tRd9B2F2EPM9667GoLDm95PFwY
g9b256D43KCZP8KG6Ur2UUf2tSpMJqxNvPYrc9ynJpO/1PjusXawCMLAj/D/L45HtqN3CG0+dN4R
T9RJHaQMkSAuokfk5wywMEBRt9ViU7ZyZ3O06yoOGqWXbyw9zmWMKbrulIitS2G603iyzCUud3RJ
h3Y4XaDgYtnA0xslJQ9uj73HavGichkzXWxJ3WuR+ltIBEJKJLJvENV/LrV5BftnEIlAVo3L9z8t
WHRL6jScRoDyuGJM+3BuUJHs7Yovty6eghHweOC9lMJ/COkcNi6iSeyeI1qlOtKPmLdcPfZpjIkI
ELMGdYFsXzxdhkxz/tqYmH0YvBWkdvULk+z66IzVyQjcche3Yt5GafVduQ8eHq8mIJ8xZ3ytV95Y
UJo6+ps1tHD9jyPVUGFPYZ1j/gGh3lTIX6N1uLCh6rIUcuAPezgYLnNVpJ5/3KExDvtVFy5Hxikb
0UAW7UqutX7bUvjNqra02phqYTSLg+2Yj4hn6o0vKF/8VJkr2w9e0oJ4pYad2irHi1OGE4o/C6vL
dMHnekw7Dscy4IvnZE+BtivT9MsICcHM5HjJW849wAgIiKnPPrboldeP2JDt6+0ayLSMtg5BrYnU
70Gvq1WtawtdH5uJend99SFhcZMfmuKpxU2C3pRh/61KdnSSZGA8mB5HLd+kWb3wHFpjwc2l34RN
cEKoS9vKL8/6MMX3xEFcF6sIPo7SewuykJiGWmFgtE9+yzMB4OO5NapTEKhjge7Gpg2hrOXeUPxm
XvE39D+t+x9ePP6c6jcXyUIjMUhn3COVkzyFtPQcm+hGKX40I1lJjTWfrIXDrgrSDzJoIA/FHMmi
91v77fbmQRbhcXS5X+2SRkXGJmWl9tfgV5up5jeNvKTPGxK/GkKlCp2aFB9u+Dz1H6KSXoo1H0Vp
Pc9W6tOCmc9Oxo5peCgxyQwtyQhiwZBV8w2Ecm6y2gQz1PvUIRBWl21GS6Ejiv7EQYNDMLUeDA2d
zXTrJrcxK13n/TCwQ+Iip7zMXXXU+7KtUyeX6rMbeaZ1UT/WHNkljtEgqMMTrBp2ALwuQ4QhuUUG
yBGDOEMqYe5gfiN20m1J4hqJCrenlgmhRV1b/G6GwQNtQBmB7+3IzFQ/aJi97yvZ/8DKDDReP4zv
VTr+7trxopcSfVWTRR6wuX3MhMln1q+sytdx75MUX1QsM8ajcuwz4gmFgIyPrVsQY8/TE8/zxQte
c5n8avF9VHRVOt+O2dXvIsmSsejvZIyeYQN+0x/TN3RPmUWxGfwHD08sElWuvW5cyt6mmkTfVWVv
Nk8HxhBWGtcFc1Gyc91mA87QYlofcD1FEZ5rw1qurdF/oRK/tGG9W6Z5EyY8/jMH9VWcMHxtiQHV
A4zMUvGq6+37zKTpNVbflJ9pQwt1h274eHHypVy6GhBzjHXSG3eMevYWh8RA39q3H2mnm1PoWDAb
tmZKdqtKDn7hP8wzt2DfMmBiYLH1p/kpwJpE3gV9ruS18FSDfln06Je48eKUAnwIS0Cr3OAWg3tb
Z0NzEpASlgJORNxqdD0IIPqj44H38wPBF5IzezfSO/E9XVtzV9pzue8Nf5/2NOfmW/ss2xOqgKFJ
RGeM+XxwVvWQLyez+Zh8RLz0P2kebttu2hYywg9hcfArrfIbWq7z7Xkgv5VL2FHZpxRUKCYR0vu/
vWWgFmp1riQD3njexJ54d3z7IIaFW/z2+PXBqxMhBbqV2hGhlTPsUIse41hTs6mZkASbG1qX9+z3
Y0uiXMzCDWpmKyfKIh+pUzfJSzHNe4X0c2vQ/F8py42hHKNB0Cdqjy7srdKKdausmFkZKkgNw1Bi
D9T7IwOX1a1HWhrsunBtVpV3mgzKoyxhNfCxPABecNdjE9OcSrggmGIwaC42CymduzJBBJE2B8pT
A/oO/EC2UBCrYBu7EMBsq9KX3m/DfXY3OUm16/LC2FgUyKZTPyc+p8lqQAYQ9Vjq+Ldbltcxexti
INdjzxIDQuV31Y3Ww632rOBbkpmUgB/mKxqC8q0b1GnKSGRSkYSkPKAFYuD6AQCAE8ND7GA1mMuv
W5cGR4pAApxu2sbn7G8Kst7wcXkJW1tFa/K22XFUzLctYp3UozQOPRsSEOJrNBy/gwSdX6hbcmXk
ctNk4hOjIf9kabBTJnCHdEOsaehGdw7fXR5C6Sw4I+N9eCJmKdjppUTpurcJmSElVvXuzv6XJDIE
fhZMH7oIqZN8Zc1TqdhCsoWO0lJ/65GrNQaldwTlB0CGd2MA0E5Qxooi73irmSsibda3vS33OUYP
gf/Z4jlb6Wb1oltTNqyYVYUfgxPjI12GFeQvFM54ebo4REzBgcRGLbZ2ZfnRERWCvzgxhDzfnuXe
sKlRm+Xxdpq7fVCOXiDAIWlSpCLunSkx9UV3Bm3nN/ZjbKfPsdVecPv/DBkw7ov2bCnze+Rx3G4Y
AkCSAIXZiI2TkPs0ZtYfPQHf5XQ9tXd1Bbxc3/VzfmlziMsG6g+YFkSUVeq7gTlu1QTpwxI+I3NE
85REw9EpqEMH34bFcu7ZS1lKyXKB+QqEPkOpNN+ZoqEo6NTvyAneDbdqdpTne/jILG6hAmcZlt+a
FsdyA+Wq42MJbi2vKnZlNa6T9hfEaX+XeI+Iwe4Ms/m+xCJYq4BaNxr6U+/GzV2VBwZaqWzceApA
M2bg82yO8kWZ5VuZkxJUEnpI1ojXGCHi0vnShAlxzbTv1qlpYKRUDebL2uiu/bJbZu8eTanYQBNo
TxYMzseodo8lvQc523Jnju0DoFSMoQVuEeAzYudL4UCAIZ+4bQscSBbHhkzOj33qmCew5atkTADw
CSZzIDVH8hen105ihinhC08ctymPPiqsrJtIEFSU77yyxxrWGD+GGje4FQNGWBqB59DM38s2d/eT
RJxqRRPCc6/6X+ydx3bjyLqlX6VXz3EXEAi4QU/oSTnKZkoTLEmZgvdAwDx9f8Gse8qde2r1vAfF
YkoUDQiE+f+9v30uRz+yEMubD26DMqXUKPNCRxZk+sZZHPLiIVBEgvDqy01ocW94reDYnjgX3N9u
nMo79enM8t8MDAodpe3t1Fzf4+t2YStz4yJfPTlcOWMUkSMV1Tx9Xt7liYtIVMHiQZaziS0SNNuY
erEbM9LAXuipEDLahZr77GIC3XV5/tmZhgBrb76WAL13eZpY2yLGKliNEDMvN0kWvgbtHGwJjXNO
kx//8ebys7Rm5RE32UcCMnvO0RFxNOWpL0Z5utz7yz/tGFMmXnXCApryChQRlCbALCtDS3t+v6nH
CEUiLk7IVjhzMLZio06RP1fAmx1DDQfbyKDPx82IIpQsJOyh11lkPxYaQjbi/5/sadqacXJN/pc4
XW6GOLNPbaevKwr+299/kQLm3eYZFQ1LMxovN5T7xa97Q5bBYFr0b7xR1yZNIblak+YMhI7mXm0+
dJllPlRNGu2yktJgHLqYcUrvOhPJs+22zbXs+5aNY1IcwCVEkOLtB22oKSazfjTd9ppfT7euBVjC
zvL0GOQKWXRSJmvXx9nml619f1HaJ7FZb900TrZBUJZAo51uJ1kRMOiQiqyNJWS5Xf5Job05j7zG
5V/T6EAzM8kYG4PSR1rN24nGuX5Y7KJ+mCXuD7+iTnH5mcc2rA9wa0jjbsrM6n5pbimKzSAxkldp
VvldAsiiXLk2JSBFdX+RGTYzfZy7Aa4llhnuOmX8w5oi8vC8zmYLYNmnyz2lv4U//MyEsqQi+d0f
FzxvYzgQguS9GqYH/S/ImisQC9FVAf9XR2IofXO5N5GSQeEMslbNDO51wNIjN/9KabRvM9qGp8uP
Ljemhudf7tUt5htwB/mWQS8/CvoMgpokuRpvvMH7THGWiwpbnYM7aL4P+lDRbeLGn+dPpiMJwmsJ
H2exr8b2EdfRKmyr+eBLG3AJV7Gnr85+Dsz9INPrpugiTr9w6xOataPifu3MFj8REfjkxjG3/XTr
DS1JtjblcLsFHpQw1GziRq9P2+3cW9GvRIQuaQ1KdxhyxsS0SIG4L7RoWmUuYsdLJMElnIBQj31C
msPelg15qlEWQlQW8HNM9pT7fBK3hGVsaSWKA0S82st8Mt+7Kx7rsqBTYB70wOWajrNLC/9u0Hi3
LLfg3ywTEVCLYbKIKD+bhtee93KAF69kO5zwag6MaxlrjMtdAhTVqvMBkFOKQOCtY0S8xYRko+9d
bkLZ/nYvcWqIeoHPzDkcZ6+e93nZgABzJS8yEnZyuXf5mRM9j1G4HKke64SbifJ4nOjgwxrWggj9
fisMR646q3ubLQ5r4jFFz+pMxuP3PAYaZuMxwOkwH6yofxYZIRgOkZLzTIIlJzOFhzG6DhP/JAaQ
Cm4f1td14FCkc6OjZMtT5mmGUdz8CH25T72rLjUPcTW9BU39sjj9t2xixWjN9mFkXcrOV6SnWbCE
j2b72Ukx4w6Jpjka8Z1ZUsPoDIO6h3wzRUudQHU/GhblfZsP+zwS9fbLrkmXtXCujaPvHONZEG/n
ISOziPlzyUCuMozi0Mq/p07x0bn+BxsT7RwEcDREH1MTvs8SPIfXPZQR/uBqceiHTLvIiGHXyT0R
Z3vWZT6XxBTb+yVjrZfOLG4Hnzw+lBdPfTxuKLKsaxUBl8eJk06MbaCQLNu7zWNGuxZ1fm6/tgtP
0i7xlz8xzY1AFADloL51im9RHUFTj/0nEFAfttd/2KVF3es+ydxplUes4AgpIsiwaL+PRna9gO5s
BM04Qb/XBRYD/IPN7NwTal4l3xmFbjIzbo+GRXvKa+q9GIazaGrSjaZhPiywTwv8LFtbhR31YSa4
pUpI0RY4CO6nUpM3xqy9Xlwq4LSivlKhpl9VHmkMRNGbV/pjxHojkKdPykNaiyCRFXV+6deFQQ+Y
rjqQ/nJvmeo4eGyfLhW9NIi+dCloumyoTCosPkr4XoQnslKITHfGF1KWyhVOQ4xxlCH6kA2kvXbY
6AiDfYuEd7fqvPacNePWdrP3JDAfbRaL1A7ZM/sFTgNylnxFXcC5lJCQEgyUhfIkfxeNb6wOsglO
/1lvI/8SmyX9wGRXgKwJJqWAefIXfRH4oEgOHeUru3IO5cxepbY0RYzEookeiVcXH6z0QrYxuXbk
UJ/QpaaAhtogilWAoHfbseqmQJHocE92BpdDGVFmJCU9t8djJNjOsuTRZeHudkpduswOm8shZL+t
o1vV/OXanARDyprQ9A5JBZ19pNpTpa616xp04+Id8IWxNkZdOsh3C8M1S35twDeuYadt//NBsbSg
60/6OH1Q0JBaHmwV9I9/1eVFIpqhJ+SHtrBeBuREbcaWVb+lZPJvLO9qGQ8RkXgTuNTNf35t8W9e
2zJdwYsCVNMRaX8WfHVSOQWl/vxQ6453EbL/4oWs+MWhzGAI57YS84OLWmSerBffw/0xjie9C6Mt
+gAoeGYrjtMGXctMTm2bB8dJUvL5z+/S/ZsoLDAt03MC6AZAi2ka/vldli0ORKjpnDY+7zLu2SD6
XTeuGIbZTGqP2KokKaB2hwAwH7oqJGPNmMEzQdWS8C0WJd2RIfd3FTtitAbvtt7L+TnqT68q38FT
veeUCjkndlKwKIPX9FaBXner80WCGJl6367LgX0jb5vv6QzLcIrYFF50GmwTvmgEuxsP+ohQbORF
luOVZsKNlukq0+/St2Ox7hCZMxfnNxgvDgAyCJdy1MNcxD+Tcrx7DVz4j2zYqPO8u+34kLedWsvp
m9BFxsRtCDlhfRu/Vwutx9aeH/MpPvznY23ZfxPHcrAdS+Cz9jzT/ZtgtYb0a/iUPg6Jmzka87RF
o8ruV+tNWj2SkXRKp7Goj9RoFKCjuYCo64pbiwRmdzIrpgMqyr6nU5XIc7hCEz4eOuxFuZ6v55F6
zlLkXnGKI+onbaAeZEgDuLaq66ULip0yly8YY4rBra92bjPvLsVmcKYsa2CWFfF71BkI4Szq1Qlf
nW4olglFMuwZbKDZo5hoVCCBsOoSFETtVEAqpvpGmQEfFDU3plAIyOcxpjGVWcC+iir/7i3siOlp
kx0FaCtZyCmbGXlaMpexibIq1L+Pc24u/dbB+JlDDdpRczAgOG7Tsv8sgku5vigEKwVMb2Oyh5j7
PgjKjQX0MR+GkjTMYktWLb4S29OtEczHY2k+s9CjXkXFR1KaywSpRxS50DDwqZ2gf7jU2mujupX4
OuPa+InpJ6d2SW5TFTqvlmK5FwJy69OMDZaJrqyLOoQs+IbLbtxDhyDXNm3qHe0SIEbgQOp3Yafz
aUQ2RWa78+LwSzoEILDHDzkCunFLIlCHG7v2jrUWCRAaxykQuAfisd6AvzHo8lZJWq3in8B5Hoas
Unezm+OJGkzEAMP0YocOYg2ARdnYAxSvuud/OF3/zYxiOcK1TJwATuBoD8AfFavRgMZEGl12sPVH
1rMBVAeowHXww+ivSjCGbkysEIocnIKVbt7phlmllXRSaxiaPv8H/e7fFd+BHTBJOFxHpE2Kv3LH
SVQm9QlK0SF3oleiic4sn4+69J1jfwVBfAy14oxg7hctvSr8/D00m2+27/zDsfk3g7sdoLcWWCQI
k/b+Kj0fkkGFblklhz6eapQ3XFWgVtOuJk4MPTNK8c+WrZpanE+3pf8SITnHDclWTOvH0FNg2lpK
sun8J3NInoSMyYlmHbtO6ukflLjB32TygTQZc1DIBxapyn/V4bLAlrTBx/gwZRABDLroKCs22JDS
tR9Cpgn452rJXW/r8LVdleZVLMLx5JngTgV/SIH6es6ScTskPsjchURjoatREMQZemVCtM0MX6xD
mFcNwcuqoyW5NceCzWNZGataBd1xzKbnYk6JMlxQxYqijShxSODwTvASsBcS5oNoH40sb7eXmnhk
JMw+7XIQGemB/hBs1UhhLf9WO31GLFI5bOshiXdcFuseZeUzZDBgF8GtS5zGDbbBFVY++wi8aRPJ
2j2lLZeNTRLlWmBj3yWB8a2tu3yTIN/lDDZBWSLWNeyDrjlepKIlNTU/MJ5iGrgmcwR227NyGZDx
TD4GsWYV2cW8KWzjGJjOuRyiL6cCbunaBygy7aHqfAraFdTAxm3jtbs0101Q1w/5DO7GzRitCkLj
D22S/OzHpPq1+vj/0bj/c7iEMDGC/GGI+zeuqHbO38sffwyX+O2PfjNEec5/4cVhagaLQVZEgIHp
f40/u/7//G/DC/5L8j0SFOFgb4Ie9y9DFOkSHgtuhE3aV4DtiZX3f6dLeHil9OrTBcHmmZ5p/7+k
S1h/9SexmKVMYLJSM4NAEHLx5wG5NAdWU3EGhWEZxs2gWKMPEuI9TL9sNgrA6mTYZ2gyKa4GUL+m
MTzlmQfkriFBcXZ/cNrCJmXHa2Mv/sOhPP89FOJv/gbenGdj2XQEH9OX7l9miz5HeW0s7nyAYXES
qEjxHFtIGKEQsyckx69oX2YJiLNQewst4KoGCvQPq1n9Lfxpvf9ruY8rTZIB8vf8jd7pqDk78XSY
eySQpqJ139Rs5+eag+KFTzWq6iKyb8PW/fmRViUlSgWHyPhmZrzFPGTmCqzHio05QnW4ZD7L4drM
WaS8SaNGZdDxng1CUP/BmgF88O9vnfwRETBgsk/5u3FqGAgnVbPXHxzb24TB8A3TFokFtn3IQ1qS
6QTW2i9gAsWpuYnM1tmYWiqwQK/mU/ZGfh6nUSEZ4IMsmaKJlbboFvAX83oHqKr0MsbiWVnmE7oi
yroBkAsVvnKQbKDf/ZVX8jLwVu/7QI2YYyiHTA1qJRO1QjGQV8/WNTkg5KLrfrCwS6+KacDTzkKH
cS5lvwl5ZOfXD0LaKK2lle3chTp9nI4EbtAhCqBz2+bSrBdwNWV2A39kG5oF4BatprLUvOtg0q/b
OVS0JAl0G+rHKDLOEFZqPKg8Ji9cvpmyowQMBM5LxCFr+fAwjNGf5fUbEOcVmIFmgyFrnxYUwfoF
RY0TjCdiVUHHOvpI6ke3FD/d9FwHhcdjBgTERtSDedQQTBnOayuLrmrPRvFlBpuYko0WWcEBSg4x
wHTIk4QEKBGB169oHhZoitEKxHsNR45G+b3ycUc3+gSnWcyJBQAKFSWmkCCt3xjtOXbZlefWn7kp
QRGmfobANCL5xLnjz+laSketGwHUxiN7hNRgMEZ2zbyVvpAJAMjOMw5hQLqlrOxrL8XO0y31uXHj
YEWzDLtASkR2QPoDWZTpunuzOhpZ/p2UxNo33bzvEYkiH/fp8yA1zLBWsKwTP10PQTK2RJ6XLIkZ
2OOvqxR825eR8iI+L8LlEPnOUyNJxvW98Vvnpm+UkG/rEr18kL214HZsdKcklAZPg211BN4669qT
gEgknJbIPKDa4Zpso6tRubukSyfay+m3ycneLr8ptOpMjYDzHPk4N3znwVCshwX6bZctgtbJgJxK
tavINbBBj92zNLtxM6fyBYnitnHDfKdKdchkiVAqo7jTcOy8msu6oWZE1fyaJNJnIeFtGk5MT0Kn
Xvnw26s22UF9xCEoaCv1d/losA33GDxQw8f08pvb0OJEpI1EKjB5fL3Eh0NG7tFOS2SOFTnPiq7h
5RNEiRetqnJ+lOMEgSrgTE1bhwsTSmGmv/cFhPpIvKxsx2ubRtfI3g0dhBbG8NUhRoVkXu6tmmGp
ZR3+MEKmR6uHFds7luM4IDFvd6WNO8m36zOJwmKLb5fGcHhDaDhH2JdwWbNmO1T6xFBetIUiN628
qCBFoq3yjTMur6max7UwCeaYYgWWJ/CBofJ4dLvz0mAIcuodXgjUGMZ8p2Bepzh2T2K0P4QlAOXN
qNW1uKZt3TUjx89oaAlZIRXhyNb6pZwx0deGY63jBTGNWbGbCz0+nc3ZmwTgXMqkeKYLlROeyR8S
X3loiRbZNF3AV+oToXQZxivT6VYdksedKRFa92NFrgt1UALGdGbNxosj9AV68GtQ3a6NUNxFxos0
/c/BAeSYS/+afcI6bunB9/nOCYaXwWJk81N6I5fvph44P6ogf5sXEhPQYFZ2um86UWNK5CIZE+Aj
lHvppGD9WVm1dUP+8EdbMEVk+SzoHfi6PUo/c+JyTu+UN/brtGf6lRmX9uUbGXoGZtI2t8tk/HSm
+KGdGCPmkqFd8q6nnB53cvCtGk1uxKcrQ/KJheoZ3Xh2ah37ogAZiyz40juvMEhwmsKFYutAhbgq
0BxRZKqeifj5Iak4LWP2ZrHu3V5eiFUKV/R0cgZbbBtO9n1uJi+4QO7slOnlcpowN4htNEYPiyBm
oVy4NFSHJC94T8f4VDXR98spsoyMZnTIvjpgsAXVIHb10c63qCp7CeYn3qFXl28BypcddfAvYTIB
1R2Tx5BO08oSlFrhe945TknDAtJJF2XWatJfIPwj3u8mq4K7MFNUaYhzBzO2CfRcYbDm7i3xGdmm
SW4AajR97tthwUCAiZrPwAH1TfCtS89GdJTfuhxTAtQj4gY4v2CTc6ZF2ZcRxiYsWmQx9gRQZuk+
evJmyfvVMdjD4+UssgOGFRkt73ac3bWtj0qeWcIUfJ1QROxjl1EnkEtxPQtLrYcmxkKCxssfsGRU
Led2mzKSGW71JnIqEARM7FoFMATZQ0BLa13oIRpf9gbktEXtvDyVDTj6y+/qogYM0XyWsResGy3J
JGI3PMH/8guG4gXFNxouhly8k2u0vDV1mhdXv/JcUaEZsrvCLt9qplUaMDMopPBJmXwrTkEbv6qx
t4cBQ7LJvp9Bnus9UM2uRxKyijAQbdIm3VjGcmchQyBVIf0hQx6j6ua549gCYof5BcBy2zj8E23+
dcXU56J5b2Vmr82po0oReEBdGb0BdGcbost/pjH9bFLTN2DJwSYX9k6GzrPi08OnK94u6wBj4ryn
2/o28p1g4RKM9+XtHFUD7i2sOfb0rYepsoKaxAWv7ez18FpL71w4BoLw/npmS4hCjFVQmn2V0xN8
wWZNj+XNmDi56FvppfO1IoVoy1SrwcT7IsJQNNQMZGIpjqU5r2NWLRt9zGwzeleJBnnyQYg5yRpj
Jq2dWWgxe2oc8NJJT02CAYo/R3cZOaaJEHuP0QZhKgf31xLEYj+rADaXAeNY3XFa9Lj4sO1QJk3v
ajvcu8LexahaQN80j6rHfeieIMzTVJC3dlbiXKCpIKnlwvZ1WN0H5Aa58abrUHO1JFdThzeAJbbr
0MluWpv4BOMHmxLF1cmlMoR9ts99cVVLNAkDlc8oR2dZ62HVivlsIK41wa1+CyJGu8bmD8UtSl2K
ffHCeMax6AYTVD01C/SyYYpAF82gVizbDm8hnU4xcc/ryyWrOwVR6kAby7iWjYgnk978I/JNpD2S
gbRnKwLO30ca6Rg/A9K4IROiPFkw3VFZYTxcmwuNLGHl0zaSxGCNlJ98plYn4PypCHpjsYF4iKAB
JCqblil4LsX3vj1480JWlRfddzG5IayU5/2i1/GT7HZFnz/VRr7s7JkPWVYRQrH52AlGZQN0AnLU
atfP8gBliGVRzACqZrBjaRbdVS49IQA5wHG64rMbBqT7C4s0qssb2+O4ps43g+WGshead6+dHtjT
1LoiL8Sj0DzM+2F8yZCyrBr1RbQOS1rMjng8hysuQWTaor/rWeitwpzunH79QpEJjSTKpfywzd0C
2k/+lqbluTY+8ilpMEoGd1V6mUcJ9I1iE3cDp4ibgYNH/FtWzENGi8AlRQxJ7pPYFoO8mqnfmHIy
d5HFudppNndXsUQk3v5y+gUKdnBnbIqKiIWleQdqtOWivIFpzGmk13PVVJwvy6BEvOajRT67HoxT
y3+6rEEug3jaMblaqXkf2j1/huwCImf7JqKQcNIcfSQ2BJy8NBe4ROzSf6qL5DyV3VtKkrEr9sqb
bqf42a4JSVpYZhAl2DEJlJQau+zzsvb13F7gZWQOt42rQrEGr2VTaY02bFfsnWSNcHWz4CY/5jVg
e7NCE12vXTM8JQNmfyt7i8OW8dIt7huUkiNMoEqerLk9k+FIbP3M/EdoyQZIETU+4muINs7eFj38
L1l2iDBdUPfWqw2fJptnveLQY2vRqkPcgZHUqH45u495kN2XKcdaJYjKOkD5iJ5s5CkSW4g5+k9D
EjxNqN+wwLhXxJ29XWZHYOWc/+5wW4zJqWEJzoYiASPpnKXM35KOVQ2GzR8sUEiE5mzOi/BJRHxk
/dknoJhBpM5KrxuCQrL+7LioqvSLVSLbEOY91FMAkvlAlp4CAqCSVD5YBEDH7dztpBf/UeK8i/Ln
kDBILJV7VZIGlO1rI/t5Ofc9lyJ8Emr0vn4E6kXJWnmtBlYxSJQfi6a98Uo9v2QLixZa+6wXHBk8
5T6bbpVwztA+3RT62CAquaEJPNEKUh9V/0bmB3Y6vcVZ4vtsmHHfEU6wa534THwE8v78eowZe5qh
fBMd77UVCGapp+9x/1QQAj7NEEVuYjFYp196i7ShpsKA9jgujHaX81jPw42EazXztgo6gEVWnNXo
X4/WPWjqhMUhS6RZDD9Zar4Buhh2nbJ32mbf07ZeKTVv8WOzzx1jIJkRPm22fCT/Tg9jnEERxFVr
FokmRxM5whdByDfVwMU4GEbzaifOc2/673EQ3Hp5dc5p8DCw0nvLXXSljqf2KWfu7g6w5cia5ClZ
cCrQ8FJ7eTT0kTH1LiWpBLTDcb0ARnT67bQAjhUeNUaiH0AzwM/Ui0pdA7CwGW4rB7aytKJfm84q
omgaByzzWBDC7X7JnJCwk/l6sGu18Q2WFsINKa5GE/oFeLMdMlLi/ch0pMkPUdEmxkHMoH2t66EO
ho0ZgilrMFAf4sgGnRl8KWznOp5jk2YOqOIP0Br9PlRcNUMU7iZlklIylNdM1jgSWYmRWXgU5EBs
gxanHoJM+kXlBP/Omt/Nli9Jn+eeR3SOSr2ViYdoRcf9kYuRIOEgqU89kOqcBXOFu7giWsYsi5J/
Lx42JFSafI5cAcVL29N4LvO4Mreq8K0dMr5bfIbV6febmoXnySwRoK8g8yLjJDRyw9DAD8eIWDgP
u1hSxpAs1DO5ivXp8iZCwWLl0Oq/vfxwCAE1Vh4JQ2Jq61OukrtGkcRoanCWYiF28hxsn5HtDZuM
xD3Wbpd8an1DG4RMNYi9v//o10P8S/SzIMnndPmVccmwNkXCDjjEEdEg7P/9by73fn/w779QOg57
0jeXn13+ebn3+8+CyzP//sPfH/M//uwvz4r2nEoVlZrfPl5x+ZAKHQDmg3+99uXtdR5xpn2fIXT5
1zsL4dLGKYRaqzDa7ury5FlPGtYfD0rwo0JwdrQrgiEtoAexDTwKP1gh063VYq2hd0kmuq3GkKRI
TUS7/Dvy3Puh9hvQaGQTAcwE+ZoTRNSXw8mM34YebRvHkr78ENWEVYfTOo8Rdw6eREWJM8M98b6d
0+WHlxv61fHGjlL0PZFtnKiCgZcnsm/bdVpSCvH/dLnHcIpXEKsuQi7r4Fjdua9DucPoKE6YDcQJ
grcgvUPdizlQO8Nlh9m1zSdetlUdsuE4RiR8dOgW1oVXbF2LUCIrB5IOWmbPdcsHNNmKFAbZKnSq
DlWgDmFsL3u3zLJ1IutyBbXlGcVw8GOYt+mM4LIlri5KMTdEpAtYoi4wNRbuVqbJDQkSLwQkOou5
9k1izRpkOnNIvoAIjXpHZJLs41v8XhRTSgNwB+YMrlWbiz5hAUFQDfXEpzRT9wCEPQx85S2K6Y7E
hOCWxOKtlzyTM38ac4zUdjikDGh+sekgbKJL0M7+GPj1eJ10CaxJz/3swuxc29JdWb41wK5d2NKg
iBYZFMUBsjhUiehuMpN7e4jOiwGF1SC4YhnE4+Bn2dWYg2IaGr/coYj4KWb56ZceXJbG8Kg7FT8C
AMGrruk/QdSoiaykqQGPaDj1vkr6M+Dg2662WAUX03UUz2xXXAZe6IKbepD+kTbBTdkDCu8qNqX2
OG3G4UduzeoBsIq9tWWIK7fwtk3MW3Y5IfycRJPQyo+TM0IvJaqrzUG8T4XXMFSzApwj71C06HL6
2soORRrsexdZJ+KijNqOV2Jojx+mwgXiPWTyynTobs85DnIkQYCju7TEjf5I54zUtGL+LmLFBK3s
mj5BBHeDriXY03Q9RpjmpmK+VYVhkfw6d5sRJ1AzEMYle4/Xi16bBgqBxLwWBBDnK2XPR5WTL1jj
J6Z6uwpt9WbJltghqrhj8EgCEjhh1sdiVBZ12/G67m1/29c+HAJcgbXtF6vCZZNZh/0P3gH7FSsM
9pldYzWNAN6iVWxAULK1ijEpomY041OG3GYTQaDhbaTbIsmOS5T0TykJtbfZAv2735RhzQo/q96p
x6EHkP5Wmb1zDBqAAIpGK8kkn2wND1Et3iRT4z5jJVY2o0nAW1azjaGGmLa8FN5eyqnxLo6sqxgJ
1q2ids0JFMPSMBsOYbITpjo47rLxxkrunA5f4uBYb75DdE4byTtzDHdlhwbV6kBOYIR5wQ52pozw
7IZIfG0GCzduzpUb3BSW9xSGlESIEmG9mtxhk5ifjM78YONKScVNrwaj+gZrJF5DgT/XhBc7+HPX
uawVAADlHwG7f+RjerDGIF4tsz1gkgQy0wcpol241307OniLj+xUPigNfcRLeqNgdxq5y8lQ3qKh
i9NhR86ifYt+g8m43mN6v4a5yTiTkEw2GfddAadmqCnIdhGnLSZN17otgWvgcKBcFbno2kvMUT7r
8kPbeN9IVcjvhOPvdHWudIlobKrmZxEUW6X3vIuYr8n1uq6KBTcoQF8MJkhAl9A9t3bdHpoB/6GI
n/q6uAlS8oF15BalPutuVOpmTsfhtDBw20nW6ixWLtQcwUnqH/0u2i5hLVbDuIAsrmOEQhIKFG8g
1km+mWleoxaNb7CpHdPJSI59kSHHzojWMKxhS5Rle3VvK+k8Ggm7s9RVAFXDs9kHFJuiPN8iSnhx
pPM8If8O2b1UndoS64miEGnXHJxZyW0C5eKLcZx5haZ7Sbp3slCdIn1qKrlnqHtKxhHVLrW/Kvzm
0dzDJyS+9Yp6b+Mcetc+Bao6IR9e28ogc4IFSVZF2Saym8ca1g7c2FU4H0jpwHaK0T5kj1jQ64sT
sRa1epKkOS7CO5shW5yMScx3pnso9J+2VNskrG6RSVG1mmnir/JmKtaNlW8yK1mTHbEfG9YqcvhM
44naRIOWvy+CayigH1LXMgwqjJTW6ZQYmz7b0iW7XTpxg9oesIT1Vhbijt4WCTH9MVTFR0CH0NGn
tEUE8bXyjfi6r7CHdeEGxTCzNMSSmtyz7tUK8y221nNSt3fotm/wLjxhYWNLV8FFVxupxEcsWAYL
WG4EXL6MkbjXONQIIZuDAYmyloNuBeQBCMLkduqaqwzhv1cPB6n6kz7mRVuRCC++W1N9tvLoGo7+
nXCpH8DCJlihEqdK9pskL+49M79uI9ZqPVMs2VVphl/eIhSJtIAOSeiy6XLvwWbPtVJcl0BUke5h
/m3bF8O0rwrqEaWUL/qr0U+VgBppGNl8KmOivUn97xJKMTt2EnBa9Rr67ufUeE/dRgYDY/LkPcMV
Ww9T/TpzDY3LsvWtZyeMPxxCTIFEbMLcoeNFlKaVe8docU+1UZwCa8DPhn3SleMNNfgVWsWdTwl8
mPqjMb1NM05ym9IpUWjbLI5IQ4neqac8zA9zlLNnNFO5oeIpQ2KbchXt4yV4MAo6FAxL/T7PG7aq
VwthOJuRAz/njGyJd9/5uByX6NRXZ5+iDn64o5M2bwYJCBSTjPeOkaxPqSxJv5CbxSJPhs79jW04
+/amnwQeP6wfUCBqHDHZw+TMP6mJfWOpgj2u/myTKwAGmEuZrpCi+se5srKtLK7wlh6mfKIu2l0t
SxPuXAtLU5D59zMFDo88MnbY42FocQGUWdqQUeud5VzCS2ErSVFUO+mblOqIc+VSXrOCFk3w1hgl
BGyfWDvyiybmpNnFxO4k4VszNT9rUPpuT1Rea0XuxrS2TWE4EJXMQ0pwH/2fXneZak1j+eiy5sPt
mPVLyUloZrRYHYrKNXEO05YgRaBF8yauvOupG79iVRf70kLZSNIchGUiYDJUT6PBuTYuFo1VlgdE
3G5HA34yUT7LxtRukcGLEVSjaCSZ9dme2R81hdgXk2R7AZNxY0xsqYo2fyH9AyafReU4NR6ocN+7
BjLnNGeidydqtAK0nJzHk5VaDzOLJF15AU+Apx5FPxombw2WCHywYV6lE04rRr9Pywrx3xrJvq/V
61Da0Y76Em77aQBV8T3SYikrOVfV8mpCJF71JXM6WezXciygpjBjE3FmVNU3JThHRvjwQ0DhNLMJ
lisTxIQu5TYm1xsx25zz4/A6x/FuMHOaWlUTr4GPsZlNjOcolxyTvHk21HxDAsxzYRKQKbwJsmTb
rvpxuEqFsx9dbPmzuMtC6iaeGSFXrpIt3bJkJRf1Ba44X20cel1wROMnwCbnsfCfEXa5dvYhF9bX
rPVcHHaruWAvnBXJfTo1+zGUBygRr2q4s/q141sfzULnlf8w8MC6o5mJnD5rx53rqEeT7vvKrwlm
7p0VPV6qYmQ2ExgMkZtsOSgYW/1nPnO3+O13CbltkuV9m1NGT+k7+ZiWOUFMXsLl6fWzJQRvN7W1
VzGWSQNH/a+nFXHNaIRYRD8koHc1FZeXq5zgoJ9iwFeWwUCZib2eeTpW8vqfAreanTwvy1k/b0T+
qOD/+sEhrzHEPl5uK2Mk5F1NdvmygJVJsieiO9qKwhy1s6AkGowJqY7dTc1920jJVuW+/h3/1TAI
gEvsbdIiLz9nkWo15KHg4Zfmx3hoEZPZdnz5f017l10Fcpx9C9M8gHUS8Pf6IbXl7fR9fTkGPH9a
EgKoOnTxO9ldCXnHOLS2qNip3vzSL172MwJnniFNxvs6RQlLNmDPX1gpQHOAA0VACafkwtnX0iGS
XRAmGvEe61NclaRauhunI891KcI3OwlgwLZwGhCo6Q9A49rOJuBldxOwS/10+n3plzX0xymR3uvP
znM0zj5it6X/OvbNu5ZOtqVDVvl1OyLJ/e3j6UP43x814F2JidUcdbMGob9rs4KjsVZNEtSI2jW4
gwt+1tEBm70CsVp0eUxFv990P0y2LbKimsFDu+zXw5PI/L/sndlu3MqWpl+lUfc8zXkAuvoi50yl
pJSUGqwbwrYkzgzO09P3F6FTwC4XalfXfR1g49iynWRyiFhr/dNeT0JCCwgLD/BDIMnPYI7FhKKO
vZ38EYbwa9htB/lXyOrYLD0dik7yhJH/lh+lI88rcPZzGbrPTYM7RHmRHyn/TiDu8uVe/g15TqX4
jO/+7aQifihPmGChozwUh7iVHj2lzLNpDXU4+XHu2B/4GAtJPS3KI/aMY1xQvaRb6IZn1Cm6AMQi
v+AymQwWm2g5dRaoXonlaont7GYwQTowXfjyKLYt3qp0hMK+aG61jyNdY7sn+k1SEKou/WK7vWpw
5Jn6YbQeF9eIiHTc4PRDD2Ju4oUTEzfCs8QsWi95FOEh36Zk1OyhI3xVQXuYJtBsfFeSXYlhjjs6
9cEhkonveq4jab84stmYD3QLv4oBGwDopveKBgG3lSyc4o5NkmGZBEXs+moLki9Mwoc2TTsLGvm2
PErjELOISa8tn3B4vYbIKqA7G/RNSAraNj+1YniQ/xVBbW4rSROTVDBy9C5mipB32KFFAsFiE1mP
cfwl4yR2ifdbC7p63TjzK0p/eJYOI2o9YfKNi8eWLFtzi+HRMyHJP6yS9CmXxCVo2ceRlIehep+d
7imLqIcWhyG7i+faxiIWVtgDbZx+9ND4EN3IhtWkhlxRmFK6FbWnH+lXNe72babpmiDckbD2oiAo
jdtpSASGgR1saRs8JrEOM1YvBxIAY1LhWP2ww9rMxXzpenJY01zcRjmFrSshM72DQdGW2W8S49qt
iOgezZHzLz+FLwBrrfwH/IktZoxUTID7x7ExDnoBgGQmWA3o4bbucNuAHI8neJZuJG+2sbBLNABa
Ohx50KfrT1XOTBsw7T0UGFUuxEdi01GvRBQmh9qi11HgJLXzgVgxAJBYctPh9a26EG1XCEs9wEgn
DRiqzOO8t1xR7sxpuNGr3D5WDbqngGHEPCakmkgw0zHFWY3w82MhOE3FvBJQxQhlHeH/DbtkapmU
hsyyDQlDjwa8t1w8IdCbeFF50H0vnoh7d7eNEThbewr7XUEnM3vYk5V4ZG3KomqpsMCde/nIV5rn
0o876c6pz+7sWMdZ4672pMiPGXWj5vuH0pnHW49qCVjFude9UyC0lyWcfif+YmyTIN2pQ9cYS0CH
lXlBJmFwgx2RTU597ZT1GjoDJJLJEncftIKyr/TgMfKyQnOTdLCyvE3JTt+0kX9TSJueUXdf8snH
iWZkcNrnzm4IqFuWBF26mPfJzL/0Umft6FRUMMKulmRmjKzRabLrJs1QTIZ96dTXomTUHI+o5c05
PFm2mW/G4YhqFF3hqxMKQoeYbrjEb+5KIy734/SbipPYuxTNKZyGm65dVuFkvukG4EQ85mf6QAfn
jCXb9WN5kSZ24N1oWiAFbmMCHvqwvsgIa8NNv/z8Nggojeq8sUk6Y+os34UQKTsEiOkZrgsKCpc1
wMiICx5oIgy9OwfG0YiYE04x7K2idFAZcHO/4VQJKCqWVCE4H4q8dbsk79gcEZQZPJLdVm27kfII
eWAKhexYMLaJg1jHaZXSyHZxowSCuknz5NT7pGkDFynQoMnB5Sg/3jMKJlJOQAzk73RbXFDTY0mT
7QF7AG54gfvKvOt6CwMqGrhS2+tAjtmATa1LcqQx7fQUo3iKumwXeiACoid9VBCUdpl0LBAaf9gs
C7y40qIqkwcZQaLL0HgleO29zZ2nTJqZSZYXWwfVI2DZ0uEjidfLvpAS6NzPd2Ghf0r8TBFzFkKv
6OhzqevVV8yKb6M5BKelR7NjtJvJmd6DKZLscyepi7MGHxFu9m4axcWqeBbKIP6hjTHKVkBts089
vD9RIJjTNu56feOEbPjdEvTntqMD1afXOGp/xHIM5AwweZLYadBKwZGBhHI1FmZEJd8Q9z68gGIy
OMhJYsuOIFbisvoBQQyTo9Qg7J4RmRYRU0sFjqtLMx7GnqRCu86Dc6H5u8oxz3Y2PC5A34wOeUDc
gS+RyJtkk4XJOtps0Wy0pLlaT1Ub1CdANgJy+2nlGjA9ROrkx8C175ETvqeu+bvq2196CoZsLdQA
pY7IceAWBDb9RbQ2EG0pmLHGyi4OzQZS3QD3PqP+jTLY/oMveVoSZsJOdlphrbQjpuBQAM41UfuS
YYeXOlID44Fpe7h4pv71mzw1Ev1YfWnjQyKOpd2jc5a8WAn54aVwu5jGSZe0zlYyPbPY23SJwdyk
GiDU4AOKk0f5LhE7V4LsE+DNdp6TLwkKun71gu/RU2YEDGvoN4aZp5dBMKLYykW43TyW6HR1DZsJ
hZ31sEQqEbwRBv02TixAIgX7rAPEt45RRZshT/d/z6q2/pTnIXRxDZfGxGLnseCd/3vKd2PyosGB
7Q5hBYdi7hUoCvLr+2m5YQd9WiCHHoqWMaKtEeS4BGvFXUh7LhLKvG9qoN6x8E1s7JKrVOMZvhGN
uGiSyehFlEVh4KHT5XdOiAVvCQeOa1IjInP3Zty5t7NFh6NXpzTv6d8G4MhAAnj4zCLxHx+XiOv2
91/ckXLVvyo35ReXX5sIEjTKXiAvzF/s8qFx4dOP8+WBNu2Qs3BMi3EbeJBHNbbm1dLcZtUXMb5Y
hRkOqlXfwDTVkJwLmbHn0snBCqBcEfDvZknziWECbEGWvihCftatLMCW4JdfY4qJL0nvcPXULsqA
bZ1BKBhytjUzLp6GJuRFgIIstZmybIrlc5pJPtBkcT++ufaS4FCWjILCer5QZf0YG1ZsucIVrklL
FA9HX6+TQxbfVJ91stw3Wm7/FxfN+tNxX140vqhpub4TAO7+cdF8z8+8QbPIbsJOZbVU4XUBoyRi
hbVMYrlT89SZwGKKTKnoEaAuR2EzjpNbCw3L2ROByxqkPQ+ldhfV5k6RYxStaVlYPDx3FrRx+U3W
IfIdXB6aWI8fGJP++Gaz2dbzYILjLrRIktwQjclhyZqHbpjYVONjI3ZRzFBavoF//8x4//GZQeUE
a1d+fQQGf0oQor7OzACjzoOOgesuwVE99Em+jtkmCg2DhgbnIEWm100CPVs/uVEkPc3iViZkPO1T
ySYnOfDeqZazVXtbqaVGlrVOiuHYVlAsVcEw1fPDBNNAyE0lsov32efKlEFwLfOCAxqMW+BAsP5o
N2ExghEFyzd1yEljKHO0FXmFgV0xttvRE6cp8mFSpRMMj3w6eHqJkfKseEgpidonp62Oro/m3JV7
GxlqAd5Q9lFIIpYfDdXayIGBLMZHCS34Pmhgf2bvegj3KJqfM6gJi9diLSF3V+AqoqhxTYZPzh0n
wXgDj5sBmH2sYWJ9q5D+04QbU1fisn//HpMghGjFQoctUzf+kIU4vWZV+Tw2h1QUrJAUq/vOx53A
tOHslOOdu7jkgKABxVu4P7kuftTNQBRBflP1EJvx1nueJaeukjyrEieaOChwGo9csgD4R1pSvjZY
iQYl+NX3otRiu4GLUzvU6VYzzJ/6uHx4SfQO92w3tmjtgvzLz1g4Cg0r7ZYNtTHBUGCVYZKgr1vh
3aZ2/74UVbWd65D74f6oJY/TDpkNEeqckPqXbwtPew67eFkVVT/eB9607ZbuRqs7fZdhnOY3pXOD
stO5caC7SmOaQwNMEvPRZNNOpzAYGn5SGkesiTZJUd+3zOoO1pRnFF6tgTy+1WGTSw+JamTcmCNt
ZWlDvCHeJQffq12GnSx4khmm6GxWBwPdsT4kIbbJqZFkkeY2+VcekAfmszY5NlWgYlKpPzcp5NCb
PuhD9FUi5tNSfCfN9kMVlFFRXVwNBJPs2WildBaSuNV4znUJm7Psi0kQe/PS5hiI8JmVEln3hIto
Za1nORuK8+5tDJy3kMTmzCHktBlCpCNBs2cMea4XKq5Ao0ZYBLmPi/ghiUFU/GtbiynTnOzLHqaH
uihuTD3G9SSFQ59YVOFL8DGX0UvU5AfFVO0QbUf9L4wj+CxckdY4wnmY08J0xYVb2Np2yHhSlhjE
TieYWsvoRJO6PDeud800GLyS1SUrzjZvTUkGwdqLEb2fx0c/clah/s1v62XfUQ68dHrR00c29SGB
Q0qK1VWlfEgCnR0DO2EzvrJLTtdsiwWtJS52ml1de7xblhrVuS9bYSrZbQsxctf21oMfirdQrkLe
wsH1rn5JavNNveBxU8Ubp5we4nSAASDTJ83avFTpFJ5EQ4/fMniIQPQSv3n1o/HiWNg1m/Q9K2dM
9w49ua81lHIF5R8CUWg+nv6IleIjViyXWeomOqDkjvY4aNn89TAfN4kdXjWG55vQMNaNVQffbXen
MTgZDEYBC+W9IemPQuMfptMxTsZzH/1k0q9p6rGN4xvDaNg9wIxyy7+pXBj+aYcjXMNFtpcKkkRZ
vhH8uq19hGyYfdg3IOPPKJ2Nmx56mqOJNcaAySU1x+M8++NBmAGDHq9wV+MyhDsEaYws+uwRcy72
E4wx9vYSXxx6y6OGxQ0OYjoAoD+ex3n55WSz+ZQtzJKz4azFaMEWRCyd9+zHmNPTgOsIA5g4JfA9
9bjYNB5RC1VXMpDtEntXxi3pDqY1bOnQsU9EWNH3+d7tNAyPyJ7ciGCSU9KOTtUGuOsqiD2QNHGc
bp2tIgZ1yHpmDI25E9vJicMTrLKTlVX1LtPK07Ik7qaZdGs1aQsKWX3aS0uw2CrLozLAWoLlluD4
bIsE5kJ0RsXHVcu6wFF6sRcCrdO3asZGge4V1buDk6bJTx2NGYOQnk5Q0qyT52HxpH4FbChtdk+a
qT8shmvuoK8dKp1M+di1rm4gllPQveCe5TJfgooyzjWWfOqX+JrkPTbnIs4m+Iq1dmN6DV4E43So
Q5ycEy/1Ts3ypX7Typ+oX6GoAwRtbGi25Zxu2ccdCID+7QJ5/YCxVXAT9ku690vrNamD7DxFU4yx
fbEJjMIBmpr1m6gVtz39z0GMy13keekhT3MD5YgUxed1cZNrBOiIAb94xoiEtgzmBRKds1dnqc7C
8lq+htV+4VwKB16UDeSHBEjFnzHppg1FPm45+8If9piHxEcXq0u3q7NzHqbB2kk4nC4SVNJ6d6hy
5vQG4OHWMuDxtjAEMaB9qUk6tsj6PGZe4+LbShESGgI+HZYze8RmD3bUdYfRwQHdYKSSUXcCtJBF
kuq7JZk3k2l+WGOaYR1sNjd23TU3U2z8riGn74pJ9DdxNfUrGDLRjszWbTYNxhHrdsAcpoSY+tke
Lu3AhqzFT2Hkv2TJkCCy06GzhIiOCnfdl/SQlpWS8P7gdPNd2fK6xIFxMTVaCyYm8Ae1Nj1MT2Rf
GCc/OS2cQE9IKYOh0NhDchr2rZGfon7u9nrh0iXX9dKeHM0jITLEKHMBRFmns3FRHnsQ7NNjKkK4
xygXmBEaWYdj1ipDZHLyWanZeFJvoz4jgsqLgwfGTqbXJXR58V0CQ5xihREozRihZpRmZYvLm2QA
Zy1KFCHIjopJnm7aiLG6Fx+UhEt0HRPgbPiKiAWVhLizWrVKqc2AXv2Rx+6zXSzPqrooBjzFwcn2
owmcF3Xt2xDBdvSB+2By5+8+9qrZMnVkhHM2jpBmQTYm5+FWUaPzacKSAkHV7Ijd2GS/5ii6UfTs
0szdtUchLZ1deRkRrY2udgc/aqfOUhGm5YiILJzLFG8gNZ6M2LgzbGLcAVVw3g2Av9qrqpOame1j
jIp9nEK3ykPMyDS8ByTZ2WDgvXbK5UFun4pDjvgFVn/D2s+3SJlSPC4h09+izd5HSQ3WoZ1TpjfX
pS5wVsO6Hfa5i8+nj7AJKHHatEgCEkSQoViEmpqPRP2y61NKu3xSNULNEfm5DakuO0SIVgYOV9Xr
rM5PKXPFFemiwL1QnzPk9zjE1LRW/ESJZJao0lfvittPPG2XeGQ25MwIimzcG/14XbpkOJYFudh4
j+KBM4odlohKs6UIwt+JMjq96ADPfuvVKMsgUn5ZmB2uEM+hJ8MDelVPi4/JS3EyOpSvKR4vvPPm
YdLqu0YPrpGzgFWaF7pbtCHueCUn9lzkyddS57yrQFC9ds0mJg4u0Ta7Zn4ffBgqHWm95lxfas/G
cMlFaOIcVAPtSbZx33r3sCXuR4ypd4QGoDP1mmOupmlSDxhoxyZsLipupohmJBEu01VxaoNqs+TW
Uy4HmpVU12gp8xi9Dm7GuKdosc6OCW+KTn9oUb7w/8nIrBKfT+y3QL9Tvc52dcgUzZxOVmhlADKo
qKLwc4hxVlVPxBJbzCIpI1epWd1RRI8rNWyZQvoTb8hfvaDbp0nzhjTtGIGvoCvOxg2O3CiJOOn2
WPTQVWziqIHhqYtcBANWTzpxXhTv2KVhW6m9qgNETgihh/XBKqdulTrtVYp2bNYHVtv6Vdaean4Q
2lQieDluZH3e1s1TBnSNSIbat2Bok6a09bEmzhjsVWt/9DBSsO5qrbtNPFjQYQPTuW2CK6lAkGrB
b92ASxfoFcKZFGN514cgz1yyd66jk8fraHrVDfjQpscLQggGzrNOYsJD4C8aTJ/XOq66DLfg849S
BFYIeYfcT38IxJZEoeDcSSlqIqVIoU5qg2aD06kWUeMjAi++9YfoQ4tuBZpzptXPuhV+VdqCrQX8
SYF8ZzN5gpp8XC5jybmGMwFhfoxjjD2I+xy8ldUHqcuUbxMt+mWUXENZpbJhb93Ze1/G+v0g5uCH
XhRfholYQL63nRE/uH5xIBbhMwuzoyEHIAWTX3S9+jGbm4+Byaklz3Gi/q28Pt2kwdJxivhXYhXe
YP4lwtPSVMfCMqGLubZOo4FTHq9OENrORtPGTTwQhZP2tb13Yti61pR+qYmID9Mhwv927TEI3NiA
7urHWjyT62M8+Zn/k+SLO2ZQW1kvxUO/1QcfFyk5qlLSIRG9l46NQrLPBoZ6N5lUv3+vZRE3ehTp
ezCRhBXFn2Xs1kyjK5TUfUm8WVjuJmM3x3TykMRZDlt0EzNoqDVSVFv7SvQ0OFJz12pQGofa20nR
iuzHZUvizLTX1GQcJIvXNfyZWWChrPT1qfUzyWYEg1LhofqjKmbXjuIK8UyXr7whuCrhlFJgGPKh
IoXquTShJiGnVgM4Nbc2ZdWMYS2WAiPqGwwV4JVGSH4p/Ao5Z7YJmllbvKgZg8hDP2HGNmXxNwCg
9Dk6OsdVCPuLsGeotLLrsE1/nbS7UT82rkPdS2U/GJqN9vnBDe76Ba8RYZYrA+7JMWnxvG9dHxQn
yU/JjO91mTz3BNPHg3OT2tHRsE1nbbUEg6euSz8G8R+RrnY3LO5jV5Xh2pGqMq0bmHpbv2e5ymb0
oLgQYd/UQDynX0NP5mK2wijDnnYV0RfkvGAwY1sbs+MuKkWsnszsRCVevRF0faNdG8SOMxSh21On
YKesuGNY/7BjHX06L7c22fftVLK7siKlBc1ibaPa9xjQ6i3FQTba2zqcLwZG4wcb1UWP28zRqnSP
/FeERIg1TkogOkYH2+lpjboNUk+tvFcAp2pyzQHdnuWdey0DZ2f63hTih9Vp5MAtd+3Ii6pUtyER
FGunnvqd9asPpmugtUTG2AjUkqm0j6k+Upm4HwIZxK4rvDMG3qDkHoP8atatowh/EV3L7EE3UfoS
Li5tOuZem29N+yWPHMxCCbjZqYmPE9lo/lq/PDObPnkB2gOZctnM45cgM23neGQK4UOAv/8lTWAJ
+VRNQkoMlWZZKU9igpBY0a4EBv1QkNs8s9f53fyDdJdzqi8PQ0GuFVR4BmNBJlkK5aYO0h9K8YZS
lH017n954XI/wdseBZ6TNYmPebn1Mvc6hsNtI5y9L/vXnlEFrDE0W9LXIYw0sS2kykvCzS6JZHL9
VzCupuPXMGokN8WkfLp5IiCcE1LZst+pnS+tmkvbgx6DZpIi/k99U2bNO7tub/zShLqUPeNrzTKZ
1segh0MXkgcmy7u6Y3lWr1whERkFakigqB9+ea4hmIDr9T6fX3IbmkLHw2Wll8TRP3Bbh9SoxbvB
5ZZgPvuO7V2F5xpcVz2A9iG3ZJmbrBGioyDMb0jaaPAI8tau1ET1i3YONedJIb3qHkK1AKtPGTo3
gPlN1Rx7D2yi9a4ATewsskYSOisTvsAS39aO01Rg0MnMXtO1z8Ee3rpwfGAcBuCQRekmxkOO16Ni
gKGeBq1Jqq16L9QMQQNgAfLhA5lP7mfde5Q1M6TNbKOQCwVgdc5PrFiflJYoQNpMvgZWfEva4oAU
zQwSl5d40qA0hPGupB5m9si52gwNV3nurIEa+fiMEVSd42ihxyHqAS4Og0RsDOQ4Y1rOkXwgZWoK
ZSPIp4WfAj3oUWvKS+BLbS8LLwGRZ6elZkoiDcYDbG8KoelgyR3Ph/KJlDu/yHrMEtOmwLpG6gXx
hpCzL1lpGZSe6iqnsf06Unf6EwMfJfEynr3Fxc8708ElW41dLFtFVDtG2N/MdvQlsb4khp+Cc3I1
pHv1WYR5YW5egaSmTX2l8f8qNSTRk+adfO78WgmLC7mOs+ozttvnhMepGdAE60TNm6fIgHAKJiFR
F/hn7lqn2gPBrXYp2sN67JadhDChmoF5+dyWorkgb35raW6XOnhG+sCCwCwDRr15m+Xxm3qHasMY
dx7RWKHhiW0kCIPpUJhIjxopiXMnwePvRxclpPWlAF+qeT3tI2dIgYop2KMtocyQb6Y/5O8MjvSF
PlitFD2AtjFP24xCaUpNeTFeFMSxFJgSVO7THD/3n84syBq02XtC7w5dzjve5+ybjC7wZwBeKvMv
yyvfEzKZSGlDbhkZCv+2vV1twT1W+knNp7o1K3bOoi3PszQTKLys3FXT3kYPIGz6Bvmwzgm1fSen
U7JsASMjoLDtdkpVKOu5RFohWAXyV6lAVLQRx8Id304ZGdeA2tCnUGtqB8sT2NVZ7rZMQsbGKU+t
fLGAfXAWth/MCLxMJ9lwZyN2Hiv7YEXiSxEGoNiDmZbdZrSibvPeNJoBo7y44GJIgRK572hhDvKS
sdK96QEhIIxJE6mttdviEntUxxL8lqteWvVb2P4lzVFkrcYp/5AzyLGnhlQKbvaPlwgvHZwceK79
DGmwjtZH1ukVo98enegSOsfR9ZO1+gpkaTD2LpdVLTCPduInhWCU8tmc/PCqfC0yZNbskbB/u+gg
8ATIKp0wLcd8D2bapZz3KhHM0/1oeSR2rFrVuBfx53gL0IZUJnrViGgSyMBoWmzU5rQQRJ8Y9eOc
uzUdL81fz20JKvSxvbMaNITEPBaqWEEJdSlLHx0t6WhcUXm02GroyKSiozX175l0YZMoymxp5WDW
XzJBXmSsgRrz6zSmxqZsio8+T25l5aT8j6ltpRE+quKSZwdY5UU3GMOEaEQLA7s2c3mtewS4HoMO
VxYSjmkb+HcsN2rNaKUuPU0hNGFOz5Y+WDchxniMxbecLo0eYPq3LJ7KZuo9WmefWa6Bw1LjMiYV
0zITaLPNkFTQ7UYFyXrpijER8I5UOBRN96kDeGjYmKzNgYWk+II6ynA39I69ETBPoQOzpeDW6QYs
eGGSE/m8wMYYfrtpupePu1oTszThcISKKjzE1VH95x6QEiWYKjP12IfK7/zGFf609MU5tWOSNf0y
PIFprsdaczdyBq4sC/wEv/DUv1NWBYYUxce4A26Eg1iqoIZU709seQg4GPOuirywto1MgWR7tD3w
0Cpa7qYxC9f4nMPi857nuq2gcT+rYYKaY2jtHMEEMp+UOUaTz7BtM3JJpR5owDF54wckPDSWd4pz
8WDFPDkLm41r+tGuvS42W3eWocwq/B65xtdsY4CUaUhPa8d5ikHAV6VG3lVHmY5xPxc0IC1JZIde
2rwUnrjVcHRHKDP/9MdPpVIP6wx6ScA175nV+DSpTpWcY5S6ZM2yFSzouoKRNFRJDOjoiBjDV+t8
4CUSIWPImHXICmu266QDVDjFRg+OVm4k+q57TB8HudWN1UvHkiwnKwV+qTyNh5rOyAsg/UEe/lIN
dLe0T5bVvwzjZK9N7k+W5cleOaGFwCUaqO3YW5tpJOqNueqqHWkwPDf7zCpxnHOdEhCXWxvv9e9B
PeyyH3NS/DRjlgjQuYE4N521DsqW6UHO0BDpJPXWriByjbl7k4T6DKXOfigk44OY2ru6Ie1kNpM7
24eD1Szw4ApJniLiTi8d3kqGs9uBrYUoT5vEGKZvNVPSjR6EG0W56FyfztOJzi5FyroOWI/D5dOj
sIWbg+ql9HC9/EZdl+KtqFFjOA0uQI3H502ps+ENhdiVuVtFHopJDtrMEe1pG7Io2Xn+NjnWt8GR
MfxMu3bdJ5yy17xbJoCsAyV3LXdyiYkp553EBQCpHT5UBmprtr5VAxRuNSFT1qsyV0my+lYTw5Pc
N2s46Azu+xscqpCRyxY+BR3yDF7zNsp/i/5VLaFqPSvTdwI8sG2o4FLar3lAtgqZTZRaExlJTXPr
gb3uaPPftdjZGkX1ENefg9//rGpwdT8FXMlNSrZEJk9OHgJMKyOZRZKTWGiUVQjFeEUOy5r567vs
7sooOPgJKeAQdazSlYFh+3o5m0Ms7QFa5jXwl3d2FdxoWrgvjOyXMuUg+IfplxxNoyFYNZL0EeE2
GnRUYGQJHDWf5VxOvzxMARSng1iH0+gnbzAOGe5NKzXmrIB61ugJ98HgJQdlDKWYXqQaWRH7gCIO
SPAvcyHR+lH2CeWJyijEf9ius09lLOS47CiBsDbswK99an+mbf4sw3/ktqmLFJGGaD580d5CovxQ
cB1sv/3cVq+LTx2E606Ft4v0bWDKKTlDQwfbsgXZjeXL13TiikTzqABgwwOxY0CzsoPgghfgfQjd
b4sog6WW6FtSp59k+zRNlPcCQyYgSYZ5gycdrKgOC0nx6+3i1iWCZb2U2qcaDpuulBNPA+Opfg1C
ApHV4b4bLUz4ssGjnuYABlEETwZ8DlFRvxsgv63VQwowSqby4K6L1hASiH/sY9iz8urzcMPrAYAs
uurMmPAsuUqoFw6q9lO9m9DuZD7g4oNp5m5CyhZk+0w0EB8hZlsYNEHRTfaTne271H01TJZk2Ka/
YkmpjY1mG7QmECl1iNX4jz497Yk04dfO8OsN8M46cLs7uGYQ4aWVmOzSiGTJduj9bFK3fkim9FDk
WAdoDD/leF2019aGc63am046jSkYte/ND8cm7KR3PnJnQlEo7SRkZyOno7hJf5UtfgzW5CFLpGXL
+WNPymclFcSGGpIO/v3c67exWKAKWPRntlOfcOtkGS29n/KFSAuoaSa6GllFKwJc1lJpybyT+j5t
aCgK+UVjWQF0/b12cBuSz0KZlOQb7YPy78oWtuvE38GbJ/hpxv2eNZL0E6jhrbBi3uVQ25UzwmkT
yGpd9Qg3Tfcqp+OL8D5KrfkpHa1kzwjw8Yym5VDn9UV6iojEOS8MPRgiUzNONuhp8IRt6RsqQnSY
rOQsd6wrF0K7r8r7MJenH2jnSdf0bZ2hIW6lGx1OIsU+xOZatDcMMX+qKYsxsXLE7UIj2jwL5vwI
TxNogIm1kZdwXrKKUx4efUnmESK0AFAgwdBqWXn5kusKVVcUStl4qjd3ke56sgdTsydmFCeL6iW3
i9+WnJ/Kq+xXy21R+ScPi/90cX8XY41MBoquXnwRuIwo1f4wk+lB3h6cz7NdDLzJ8AEwwOU55G4Q
GlmC2dT4uvfcU7t+RMLHhg6MJ//YpESbUGmsallZycusKmI5Tlf99UToASAyqIf82zPucLDFKZlV
B9hhr4DyOLuZ5UIhd3A0R1mH814/pZAkMOTuZ03qNplsW9rWKeiH6Rre0SX/cFoWXq1xKbjxqeFK
LLLU9uX4Hq/Le3dCryZZnksP47qp/Ue1kwywfLA70inlwffTikqER/SHi2FhsRDkFUZ4trFE9bdZ
2f+Qa43a+51wubMgHm3hidpE9GDF1kPHWZlR8hXig4Ene3JjVHgbJmX11omn2XKuykFKFr2utbzn
ZXCDAk/aD1o4NkfRa3ent/GPSrM+qgd7l9nC2TQVN1RWFWqz0XzUoPO8gxJJzhylqpxemHctZgkr
exhIahqPyKTuoei/tGNA0IfHkz4+xgVIMpKIa22aFkBiytKVvav6VittbV2Eq6R1nkVTk9ksp3GG
wTDAcVA2mpH1zYL8HzPj/9zM2Ah8myiG//1//8832Wrzs/v5vz6x8weM/Vl8/uu/3P5Mys+/Ohn/
81/808nYdf8B3cqxXXBmFyA9wCv435yMjX/ovu4bEFNc0w0cCxpdCVUk/td/sb1/2Gwepu8FOi4F
po6V+D+tjG3rH7rjeY7u6QbBBGbg/besjP/ktfpQOi18jAFQcHQ33D+sjDsvRWUB0eGANgNJFeu5
wYKNgHFl/jZOzXt/1Y7Rhokk3W70X7gEG3/yBOFBGlQcPjU/38Yx/ji4KB1RuzrCIZLHmEuvl+4m
H+8KAhHAslHb8q64n1jZ/+X+/P84JP95WOkA/FdKK153Q5Nw2OYN/lBc3PfaHpEC1TfKyhtcNvGk
/ftDSnLdX8l3fx7xDz5o5hIkCmC1HDoL+9QHw+Ol3UaEuCSbLn35+2PZnvUfDucbhm97nkmnYfPC
/3FdgfyqNBpQY0cdztOx6+0927qf8HoD/PPr26TNYiiVcr0MGKXMVpbewrsjrtKDWsLI49YrSsRe
0DZ3PLkoOecCkUtdifXSQAExfHijVguPb/H019CD4i1SQ9/NSBupKj8GiErYJGMzOnrloWQ0uWms
ottnJVc4q8Mtpn73aHFMLKfGW9tFd5wsbbpxyEjbuLW/G/jfptWPcSf0oy3Mxz4SmAUgYJ2mOaI7
cqYV7pR3YZfEp1CgKbOb1ywgW1pLpmfLx4KBMM4nrA7Cp1vaFJRaVXIY6cm2oaeT6C4ipgpo2dzm
ZztPPHnWz3imfsIl9tnR3fVY9sB/uXNq3cFbQ2e+xVKCRtE5lXF/HM3utyWCOzMERYTx+Ilp1W1S
1XRCwzMZcXgBtsi8x9fZHD3YTFzZJTVQerghan6UwaOG9Xw7McF0BhzlfvUJ1h8uTIsVVrRUSP34
PLUpVhxV865HME5jU0g57W7GgWVdCI+418mfNpagt/1NRsinpfHvmN7x9mZkuph8FGHmALQ+WwJE
BGGIPQbcMxD6GG65bMSAz2+ldnKhT2y7bnE3WCUYRW5gX4kisIJiadvi3SOHPE2yrdfPn3Aunqm4
Cb2dyCSZ4IMmkvdQ7YeSZCry4z8tq3iOqo+yaH/2KDGxjaXeC9KW2DESg7O02Hpj9R5O0A88d2eW
Pkl87vDsVMWnPopt0qHQk59TWNOzPjv3swCoCIoNtSUEO1LVKodIWpT/vhs/Rg7LVdVgD1BiQpgJ
sbXN9rwkYbn2Cvq7XmawFy44WI6QFKoFV82vTBTy+ldr8h2Pk4/2nRnnp4an/N7oErykiIHJtEto
jiR7p8lXm/ENija0V7HWnTPLABCyQGnNvHlLLaajqWg/sP+kfImhnpJ8eCoy/ra2WJ96nlRMunjm
zEVW9ziH/j+azmu5bWSLol+EKuTwSiRmkcrSC0qybOTUyPj6u6Cp+zCuGXssiWSju885e6+t1LBe
bH6QVjcjihpm9wzeffKT1UvhWKAIKFXQwW35fNXdUcSjvrJMCkU515lD5hkJNT7wXspUMsn6QvZJ
4duyFVk/bd4z+ShAgjEfpcFA9HbeCpYMf2Fsw98P2mHEi5b2y3bsG18rduuePZ5sTVrSAqCcLvPd
e09Jpgs8ljsJ4f8t30p1SO5r6z8K3A2mEsU9XtBzjDHmql63H3NBtQ7qC16LhCCuXnEgE+pO0KSZ
H7Z1My/Vc15OhNUYBCyCcVdaM3Y7XP113dCAsxwJMLeAkQrDhYE8+R3G8BcVGbd1eIrjUAY8viec
CtlhkNEpNrSQYVndYJKRjjZQsTb9i1QJ7sYDb9/vypOxybPv0niMm09V5TEsUkhCWRb5qYhi39ie
uBqdt2uFcpsEzignAK94ZluGK/vRANBJrNyveZJMZp7OHB2qkOS/pdI/qVN2zVUFDSZPqrL9otHy
dtGRouIWInDM6WW0eI87Q5BhWwnPcoY7wgYMzs6CvC4mNZaBvDu+RiMd0sGYrF3Zl0jmWrpSW6mu
xMXqRUN52JaTXUujt6hsZsz08Fel9CxeRUu0Jnm1m8rWvBu1xKyYBzLJDfCzy2vfwAOKZB7xJGKU
UrHl/25HzOeWjjippewvg0GWGvGeA9lYvCin3ZGmxcKO9b99x0YFvH/0CpvNHxhBpUaPFCL8MR+q
vqp/0QKxFzvOftXMx4QZDLkwLz2NMwb89T0leFGMUziI6kVScxGIFOWlk4rfvz+vPUPTmlbQ9NKO
y4sgwRuvwINMN8WV09kC7zG/DMjrYit9GtbWZ1Mln3jS/6pbyuzAjMlbRPkpQPi1lT/GDe4nof1F
7fWiGqxG9rKDPGv3SS9InyvpFbX/nNXa9O9ky27Psc4nus68XZ1E82bcOoY2nU6jxUAAMS/UkR9E
a3cZsB+hAODTGbJzl/C2ztvmPgPxbSyyja0+IWUuzxqwscxOU84fVywzWinks6sTA8US6l948eyd
Wfpc9A/jQPuof13y/Tyyf0oOLy22mZfMEihUR3xub8nScsSoOj3tmKepBHDt5uP6+wLxCeG3GZLj
74I3mv6z7bJj5Vh0UcGc8T3dReEcJf0ttLr+gxOZwDk12Yz8W6jXEvlyB1BF7y4c7Z+JFr+LHMtw
aumhaa058w6AklbnK04ahQ70Pa8nQBz46Tc61cbNtl3NgBoGgT3HyCbWLcm6Fzv4EH4E1KVGNXy3
J8Ij66brUOLCqp2s7p4tRLrUjlB8W5ihkhhnAaHDVRIB738q76LioVDn6cZk/jpE3aXFB7ObBJve
dvIlPYiSrL/jlxh8o06IDh9PfIQRbNz6KHI1Rpb00sxWGeiGitCYfAm3n51/W4hzydjNS0qk8ApR
AMwSzC1qofYSo/GlFds1ASQxOssKE3S/vCAfcjMzlX12WSlsmhJDQQqfJV2iYOlOAmVcTMaOlT/0
qog95jAr6lL7HdISXFEV63BCYGprjUzeR+Z/C3K9Pu4KXybC0eNQ/emM1W9K/ZZlKm7cfj7n/FP3
kBKXCGGrOqpvUyJ5SDPDAvWYFGXDacp6sBlmyyrFWQvZ50yFiK0UqcQuTfXWnYwP02Ipt4zAfHlW
PycF/3lNSnvS4DoS63DYvJ71FDsPq0DTviYSe6z+NUf04fICets4kXheFPSMbY0XlVQ2bye90SBz
8udxrVt6nmsEcb34luqc7F1z5ayA7bdLBnKTl0SoXqsTelBjlZzJRDx2Kj/ROPUHuroasruJUZZ1
H0wUGEuRu3kvfWL45q4jLbwby7hHo1rHZJDO5URHQVUf8TYfhLMxjlVjBy2NXHhkF1bGBY6X0jC6
RRaHRXXDkoqzuoJTn8zqRJbba4zbIBhnVcI2Ce5Cx2swynsbRXNgKg0cDDC+s0Xb34QtCDgT1zbz
iHQ/2tOfFYD6MWNYZo9kAo8kXiz9+Gz3AywQVfKw1tcsIhkuvGwfF4TSrtAnyV+7H3Y7oAIjdDoN
r3U/40O3p+E5U2iapkb0VbccQP/9EClqzXEx9vryoErr2ZnTT6V0yKH/RVxqxcTzkXA3qGtCWVM6
ojWZaiBf3uBMImnom72pzTKZ2wSNbGo7wibxNGe9CGuKUFpL+vOipeBlwE9Y/YgLSyWUAOOC4mtO
VHlKzfWnGTURzrN91QkIrFJQhJy9GXbqQ7oZpgzrMNfWluVq0Ogq1bARnrLOP6PFQxUlSnNJM5q/
QuNS0JOXi/4l3SVIS/e9Wj9WBSAA5nB/Oh5Nv25+0m0+k4zJH10FM7SsFprGQmbOEq1gEUgezxai
gOfNtTL/rDLYurkqiEZPmK2ra87TwpbbSmgMC40f/ndFsVGk23DaJnshrc3Mc0jZsnBKMLwr4uWs
TDTD1KGCEaareAL6kRAes2QyDqkctXaE1ViKboXxExd82J1ZE/+Lv93I18LXB1ZaN6/+XBupT6Or
9bU0/c77EUJWmVKBYDbTHVPyATSOO4pbbjY2c6doy/qhxScCK8Z1wZxZ85APvqSaRO9Jzf2C6st1
itaCfmd8leXocdk6rLYYbxjq2QYMRE5xFEYc4UHW0SHTpv4f8ggubnP+TVW0gSK3rNFW5y5cilDS
Bof6IeZEX8iXsafM6zUwJcjxg0pWXw2VQVuvgKcWMVNspb5aaQ70MaG1B+WPDlWSPzZyT8cOvU9e
D0noQIHZCWJPdmrX1lD52I8Id3WSnF2xHDPml9pZT/PvpJoqzjakNSqEnWLTW+v61ayNn4GCFUli
gfzBIHbaptwSuvVTxkg7GPgfhcHVtsHOy/B7047qnRPOIJRMA4R4JyMWlPPhrTDHR2vz4CGq5H2J
kkNsC1YBEYR3AblptJTJT6zsKsXDP0PMkW80mA3qBQ6TXCSBpE7TgTvqdRtuownv3NSGSqOoY3vq
uFr0SiDJLWEPBLX53ClN2DogokFpU2zQ8UvMofCoFAJzSbswtqJAEzPd2s5+7zEReEKXnqDEP4J8
M6kmyi4stBWzjBUHOnPEMaZp2goAw83SgL7L9g4hPxfNiJ6iS1EZBunoNcbtCLlhNR6zDO2fXBsb
0Z2/m63UHJbhkUxZHfivb2vtEyICzGCCGO7HTt96CbaOfh5DTX9z7Kn/mgsUJdrSH7hZ1TskKIDZ
og3Jg9oIsZ5x5iK8ETZ5rp3JeZhWpGApLYNkmBCOdAKhhGbbQS+rz4zvHyR7/taZKNNDV/l842s2
OdOhEty2C3MKy2b+tg0D0TCR7q7SwRWdIlJZCBRIPN5dlns/4aHLCBPVY+fQT+BSbV0gjUU34yNt
OM/99rhl2OnNAWReOSL2XFBYU22yPJ08c+dYBJNlSCHjRFZaocueYsihxgCB7x1MCRUjFA00pOyW
7kqNIaeSdhzm8bBK3PWT1gZZ75H2CW3NVPaIDQwXpRkScfoNFQC9ET+clFluX8kraLf8VE/NpS82
crEJiQQPnZU2uZfoq/DkBMXMLHtmpX1U6B+EMuZHhjXflpR8Tpmfp3+EvB5J0OBDN9ovlADUBbNy
zBX92KItGdSSwdIcSohh6ZGUd4RQf/NlOaDsq1xHMGkhb4o8hJr1S79wD3f0Q16ICq2xLpI0cQfF
/9XExChxz94I7S3HiY5PDj2vyTUHqanz2Cdj5z0omFVYseIHohV+j4YRo4oPJbRSyDq51XrABxyc
HI+DQSUb9RBd1Dr/zrSYmIpKnxjz4nfi2zzRgV7JClj2UeSP+FU8E7EX7Db7RA5AOBqv0mxV4Woa
yQb2vao2LbAUuG0S9Rg3K9JGJOgiQ7oyNh3+ll3zOJbJEwL61yqLibUsaH7bSWUydWBTtaSTJuON
LRNdHFKjfmt6BuNFZdZBZEMioGnZwpZD8527IrfXU7OSCRTzE/Dunmeh3btUv2g4MV3BsDPMGiUY
Cm0+wKHwy8K097qhn53VWJmHZBcpopOS8bFxq9Vg/TN00+NF2umAugSwm1CnQvGsHC8QfDO5on8y
J3j4ZygbeTcC7GvKm9kxjFfoJvlM2rAejJXjDVzsd9jwnDBqJJJnx1uvzYLuEJv4ADnF5JIUKPin
SoE01tIH80Re8CG9SbI97pekhxaTDf9MVNdeFlpVTYOu4e1Su5g7koXgsFgZhGpQECiORlduFfLn
IlT/QwS1O6/2Zk0WAt3nl4bBUbDVd7nRCly2byodDNfMNnww2xsalRClguPqCa+gba6IJU12lyI5
FxnXn0WXjsQZPBZT925Vvezpy4qeG3ItjiuHDQW9oZaa4a/eNjF0JIJE0U1dtyAoYwtLotTNERsT
ioWrGv/UZe7nmaotAZ1NS3APQGgKFgURokTQiaPxX3XRbLNrhMEtg56VqRqTrLU+1fnsm3AXyDZq
pANU60crlsoDEbJ3rdWI0+QSFG1bfQ4DR47qQJqzjmcu48ZqRYrbLXR+tZiBWSvFxl6T5w5FjPad
dOJ56poH1YJpoeFvcJ1lORXKJALVskCGGc4F9yRC0qk4gLR6KNoa7uCqEljTTmFTcrrCSnJxU9Nw
ak9sOBT221ltbhSJiTItS6iaHIcD2+gSrrqR5dBOkxM8tu1bvZa42DE1ALTCqrBSwisCxRtOCm5y
VnRzNNxSU6e5pcyDBPDoLOCub8Koh3ma3iJsNlCfZNstluTYQHZza0sTh3b63RezFwTH4gC6Njqa
HV1XUcdw88beHdWy8IVOq7U13nAdaXDTAYOa4qcppY8iZ511+Vwc15xToTAcf9reQNUQB6XjWqHA
2G9g3cb5ogMgTp2QpFqBqjQJlCQygq5yXm2jg8+t855Wedf5hg3eizSWbNaP6JVOplHeE4muYedw
Yk4z+TE9CSh02nhnUJ+bZAuzanbKQrZYTSYgZB0EckDKg2UcYHZu6wvQDQmEur3gnQUON7FyCknq
KN/+mJFOu85QX52Y/i0S6i5OE9znMaXRhykUiAHEOC5ziKAEm78iH/uJ5mO1ZjwrSvGvMk3yuzZI
r2FwLY+GvkfgxJpncc8nOr4/xtDSFCz4yYSkXwpNeoBlHJjzfK4qpXRXCGA3vZG+q01zm1ueyojZ
ETI60M1WzVGkHONPU/qnro0TWgUbcNwt+FeRq4YGXnhAOAwVrB0lkMoIfUkuiii3yNPU5aVwyxrA
tWh4VXQKCGdVSKR08p9qZn9fnDYLq5cazm9pEak4GmDhWqut3d9kCqQ2m4oQ0q2y8c2t8mw4DEmp
fsiIANFvWK2GaamSnq0KdEeqTUTIyAl+kYhwOYtp/06YdIKcetuAYizhWBl/v7Lck09iLxupm7dX
zf9M0+zlzlLe0+Vr7ZwspItyMTGQcinHXMUpmkpOibxywgu54sMYDBg/CHx2zUpvvJ7ah0m1G67E
iLvLqX6ZevL1YsE4ALvnW6MM291aNQOhmA+TRAO6lw8F2OByLJ+lHyOKoJT2llsWq+UuiXFvFyhU
jbalvemBMSYBtNPDoLdfLaQ0gfA4aSnJOyP6NqM0iBDycbkKHGJ6V8dAtZYqpLaZ9puG9sIsyBsh
Cge6oXLGyw3OvAvKjud94lXYtfjKBbkEmcN2Sm8UX5hfi/HH2eIKU6W4klDrwt/m4p51i18/zuZZ
MxeJFv8s+b2BuaeyOPPwfASN2Z3jJqpde1CepQ1pD3TZG7ciI5FQihnJPUbdgeoLIl2d1NyltbcI
bZzetl82eHs+cOnODfWrASC+DMtbFttn5gT3Dge5OknHJkWouqria8YU5k5NvTdTXpqY6y8ag2/p
rD2vkv4Mewx5D6RbZo74vB3U6U3WeKz4r85cn3Sp+tAFv5FL4uR04JkWgyh0yWl8UyKYt0kKJEVI
a1ZD8pcZctGivPe4g3DKbFQlzOdQaf5oGNx53exnQuOX5bVUlM92sXlbdNVnqkmVmG+alJqdfChX
ADHI1Cphub/njkipgcFv4e/bk5bBKdIiuLdL5Cb4nS+jE/kKZW3BfMgjyj12Df2xNnXnSYvQPaQU
gRK7SxW18m7u7Bw9N3dugzGLmQnTHXs19QR2+QUOQhSNoSzDgscqbLlNlk33emz3ljV/qiRBU2g/
dPSXfODoyFzM+UYhadE/x7KEdDVVzUve1etl6ay31TDfZRMbsVpydUqSevL16pr0m8yF0OjdmFG5
y/HApbPZeG4cM4k5wPXdirwipougY7bu5SxIpPRb5Mt87Qy2/XTLeS7jjJ+B2m9FTur1ltVAJKqf
lFGz70ZOR2+J58yrzKU5qCp2eRML/n0q8R3/nUbnu7K1m6TymBtO+zGP7Ba9oNqxnzEj8f0yke0K
Z2GUHOOA5WKEY1cuINWlrHrCS+kpb4Vtr2HeFKh+eawKDeW+Vd7toucjzNgg56Q+2rlJtT9wLdnA
kaMSP4p2oIE6TglBXsffC0uLeHqHShikGJD0KhMogK0b6pb6PDFxuJvyAWHTKxLLNOiEbCI+T9+y
oY2PklJ0Qb5ogVTLyYkQdchTwnwx2knfF/qNtkAaisiMIN25uc6ICXW7uhdl/jhaY3s17eGAEU2E
axdnoa6Emb1KF8LGn5Nl/umkltkQTf8Tlz0B7gxY4lw6HoSoGbkmYvsZwZrR1Ry6MR+EGpnsVLxn
NjwgGoDiWRgvpZTGB0034r301pJdpvS0CoR9jBr6V+12T/09C2OJL5CpjygAOA1m8xobHNn2kF81
iQYwXDrUyMal1WxSFo0tNLSxng0dQb7ALMGH6ARpRPTgOjNGlPnwfjd6FAvYzabo3htIetok/f5d
uhLJBPpVLgxAde12A01o+03SvwIHmadrzlku7ZuMwpRsn/G6RRS2ZdczDowIImvGT322rvaIlvr3
Oade+acJPnc1+yZugb5y2/xDpOPbEV8WX1LmZg0yxmhJwt/VMBbY/rafsd6uWy0xR71N66KttxsR
fcQ2q3EaVRgmkoVGaO/gU2Hci3BjP6c1X7LhNEsy8ikyDUOIYptuqhjqUc2cL2diTJpGut8U9rLP
cm4AmQUmEtvqthHB/8IyW/HhRPdBf9JoLB6teqVBV/hsPz25MeC26Q4nrmz7DnZ8lsbA6FtMlOzS
v2yciEpZ0mET3nsmLAU/09AzLQjWIVbBPVwnad8jnXJayidqL26OsuTbs4y7oVF8J3Gs42gdld78
WbFsHbUu/rWgY4a1+vmKPkDDBT0qHgtVYaA/p4ETQWUaiBBGX4pvWeaI6GPShnUAi1ggOUMazYa0
uzQvRp/jXs331nxXJZ7ZrC8NPGhoG0kDqo+LzW4dK29qGp2YVxZHZZR4khPaFCqYrAdIFpCtpjEm
JoHEzCym6uF83EMLvhm2bNGwKNOHXi7+FjqnzGyKgZaC7ZmRWry3mRYizgy1Qv+o82S+r8ZCKZne
EjozQbxmP5VsMSYFboLQRgMFEn0ao2Qx7tdstwEINcUYmaaCW6N1qRJoLwMQGLPPro6DwgwPaMlF
qX2DCEs3imJKOspp13mJkr1jD4x5JofsZAhquyZ2PJi+ANjs+gykeeO/aD1WrgbPUW3+gRCFtwHo
JlIDlLqo6KspKz7AYd+m7UBbjQcCFGQOPOzFiZaNPmMwvKDp8g/x6wkkC6iebLqN1BE7I+0+qgqA
dSL9QDe9SH2l4AIhXkBNgJWXDnONNF6pDuPoLe4l6dMaA0vrPSqg57oFwzJb3V+HubwndbQ66fc2
vSVATdBq0UmaJcqlGjwSZcygt4xPFSn3EUjayg9FuV/ROlfSFrNkwhCpHAmJaPJr2bRqWKkI8A2M
BDXE3lCJxi9pqqrnGTYRV8sipK/1Ui2o5Cf4yCo3VnfWtiBKh/knMLQjXvOUj2e8WvmS7bd4gJDb
zdYFn6GPNxiOh8mvGh2SEeVZQ97DjoTQZ4UoE3gMgE2datEPEf/ADLsyHT9GOJvorWXOMa7sy6Kg
ImpK5avo0YvORaGEE6txU3vrQZTHq19bowhLXKWLXuVnLV/+qQxEvIFAo6NKbynU8+q9Shh2OupM
c4gpf5DMAfjO6aS2zqGLa0IijZ7bEfmSc4auVl7XjjlRTXp2PDLelQYZtQnRmk28aScU39AtGqVL
NaF0B25hGhyhXGyA1TPrs621fbR0PxlaMxxq5zapNDrNdaYIt809OT550GfjQ65PyrEBDuzScfWr
NaKZQj0UtyQRkDbw0FixQtnhJN3x95eaU/yoKVVCRiZEvP//qyqzwJRO72X6w7oZwN66/vdXmR/y
R7//L6yTVXv//Qqp/Jyh7SwQK1BZpNWx10d4u3yO9OP5slDT00DLohew7cZhrS7PFQwkIpshwysV
IkQqGzImR9VBgbI6d4cnwCVPcIPxNc5ecTbsDlbaLH5wEiF9PZortKuuc6LrYrFYKvUbPezf/L7E
knJI+6LEuhs9NN10ygG63XgN6VFuBta14Vt2CrVcHp0HWSUVhUQGnySn9F6lTI+LIckRwPw1DPax
UtYthG0YhXK+35PCgb7a0hMZz1oOvJOwgUNlgD3NmuYjT/KeTsL0kZUAXWdMtrIJeGWy9RJ1QJpw
r9EusdB7ohf4DLV0fZmbaQiY61euNqT5CQRW6KS8I2WDclotjfHS1sQBpc28b2pqPZUrU5lVQepo
J4E1jpt1/liWtQikvH6ZyZYDM1IeV3Rf7M3oc5VyeOvr6GzmzdOSS4xp1f5mCrICJgypftSJEz0p
YpjWcfT7YjQgDIG5TZRcP2jo/oDvzluFVbMh9G5u1f9oLXJJN4o3pwZRnlrBZESwJkv4MAOd0pbo
twzi9vak68jzHG1OHyugwONkWTuySckeiTvnyBT/0MpMlyeVEE8Bcq+aYg+XOCN3pFW2uXAKO0jB
pnQCPmppHc54blBx1181WS3DFTbZ1kZzwo6xGt0HY3hBpQM1HBofUSrNgQZg+pDIzh6WVU9Feqyl
5e9S2fkbggqQ48pxTEjWqTq0H7hKscNUy4y6n15eNfbEaTrqEOQVix21Fq7Zsj1B/GX01eSxb0Ym
KTUSz3/eND/4wyyM8/Zj00x0JhqmuO3CaDrbZEhjYmQnfTaCohTmcVFN9OwkRqjZRP4xILfNIm6t
9b9MM14JW/kzJC2yolQ/gyA+MXvzaAzRjCT9Z+ssvSHLS/x4qJ5ZxMZVX4DP9aIQe+h2+pN5wxg0
3AesdhkuSb+UlczT5LVCLB+ZnqlMhJGDFJKssvQLpltHgR6VR2W0LvjGpxBaJk0zCvK96Ev7lNEu
OiSd5BzHMXIOrdbhOjF4GSz/8hA7pnaq5bqjBnHUM0CjNZxzVQOp3thBro3GtY6YsBPY07V6dEUP
hY9CzeSbpUSVX7Ua9lmmPShc0Iv3uOAfFfqQnqEY4yMd2MGbJIO0C6C5o8R13o7L+anXGa0jK0+f
W10iBky08vPgtIsb61b5gmRHuK1VcwFOMBo7DMoPSkRBpfOEuWYVideJMsaFji1eHSFY4UaKjzPi
bgq4uHrtW4ZIzWwWr7jgczoFzIVl0RTA0rvstdu+qLqIhOzFdtNR5/FrBKzf7bmkvswVIoIic+wX
NiYa8l1jvSCvql1l1MUtyh0/XWqVDjfyKFugSPz9zyxZ1SuQatmf0/ehMM1dMzFbjxysq10r3ZLM
MA6p2U3XKNbHa9+n03XCdnkeEuaY2+/37dT7jVOOzKks49Ip/Ulk1l4ZTPu1z+2XfkIXWa3fxTyl
3gAbZ9dIhLCUdvyRrb0Bi0mQkBh3lmfOuCDMKpvxxabC74aS3vrIByHNtQJIKP3DvHIJUiBFtKlN
AA6YMXdCVkAhcC+hMZJrft6XX9KynmVZqW8Zfs5wba7TpNVh0ebWbeUnljLzXMXZ0cna4rE02I6Z
AJMqHDnsZ2OFLoqfP8qFdcon6N9Kx0QQ0xS9u8rYBDtS79YEigWK5IvNr42HYLwYcGqOOpzpI6Id
DRfq8NjH2akX9Rq2HcEckpHfRAqnQ0zZcd40X9HKJj+OzJMhm58BhU84IY5Ra2Fwy2HLRVynOAT6
z4qcgj1Dts4vobIQnkLDLSc6mF0bMzIk+3IQQNnJOW4EhrFoq2uZkgChQ6Glbbe1auzOreBoMJOW
qZ8ZrjFCLIRgwG9VqIN2ojk+Kkpzp9UdF/ZilFlVNmhTwzQvGZdNiiYnsLVlOCn6hAGIFvADfrAz
k69ThyWZ5B+bMFU7VQ9sCPOe5QdVvHyQsLshYl2DaUxpnltYPqulQwpCeJULXsfAAWNS08+VB3VC
8ZN1pHIg64Cr30tnKu0tXmZ1p9EUY9teQ23LbaQUwgvxCmV2fYxpI5ytFm1LpcnRpUumxNVE4g6O
7ByRxBGVpOnM/gu2kli4+dBa3jLTE+BFroci6debteJ7w7tiy0p+7WwzWKZBPxfpyD0PI/lRh+KD
8wcfUyEv4bjFT5iG+sBUEKGqpr1JWfN3KcRLgpCZlbU8mA3D8hnI8EVa2XGTDlJIx661h9dB07Km
VzuI7CxHHU2BbMHt4kwPCC1mi+3YkcFPcfZH/mImG11ofKtn5iMLjnE3HSriM2Z9goBI6aFaD70+
EMKcMLABmg6kL8EfMoJ/mpGXHewF22pm1y2xOco1XqORCBy806qK30xO6mfKOgW1kXkSszMf+1kn
DUWMHfEl+M+XHg4qmoijYUnCnxaUeHX8IckOsndaxuEytLdlLjkaBBQVztB3VaUMSjR7a/7shSWu
jirJrt4VWVC1JIRFudb6ToS4qjdjgDwkSreNuHcaFfDIhcArB/xYUpVo3jrDN1Mj+czNZmExjmeL
iE2c8CDuOvPht3DkndyJ0pTCpF33FkRd2gUoCEYjRJNq3iVTqKCnjQJ7sD4EhWpdDAs5bkFUoJ/L
1NGtrKIMl+LrWqrNuSPszZe0pfRLU6etEzl0CRHjuVOJbnzMslctjopjvlYHU1bNE3a485IZ/V7P
spsBYMmrCpyoWqsPByudqIX6uFBOcT0opxUAst9sh//v7/3+Mm5/GkFrpC4TC83qsjO80rS0vTC7
fQw854SMzZZcU2SBHrXlQdvQhun2B7//plaM+WHObx3xPvLsiy0C/T72oYEfMfZQKpjHdN2hErXv
4/uE3P059tpD6im36t3+HP84Z4VxYfKmSAGeTBq7pae/Ui7o95aFoPvT3V4u0RcZzP1079rQQUtI
bg5tlcXt9AD6ivIRj0ETZnt5X4SVb/7hNx7qJ5O/ioxeod4gQupVvafddf3AHM+DgcjOuGHiAoMi
XqxzGqwXSQ6k/auoUenT5N6tDyWwgmdGhPK3dVCvmeZqT/m3aQUEjq/NTg5nr4UD/NM85zTa2ovV
PECFM+/xK2GvXfs9Nhc2hI4RI+cIo8zqpHQ+jBCYlUMMDWA3XFBGlzGEDxp2nmOH6ZbQAcfoHBUh
Uhj1sf2usV3ty+Ji44CT/vDSEecF2kveu0h76DFNP+0BYUnPKPILPMV81ZFpkShxbEIC6Monbt16
dVgUX0auyN5xx0MyHKrX7FX6REpAKwnbg1+Hg+Frr/p3QfKlDB/LXZO//UV7cY7Aj4s9kRO6tY8Z
Ju7GExkaICuIPPwcv8pxp93BPd14cYur/5nD6a2Zj+N78jy8KvjmXaS2F2KNm3W3PHGqISEKN4ei
j1xkvOrWrnEFoYToYF/k2kNNIj1nEv663Tz6xGJG/XV9wLianZ2KeQ4DH9qVO2guOPq64/o07bG/
1AHDHuKZmG6drGTHZ7McsQi+Kg8G5jBXJzRX3RcofC86+be7cTjOzCGe5Lv1rC6eysKRDjLruvXe
hyPegJXecOZK5/IEYNXXKSSfs0MxbysgpuJY9vEbA7sxqP6KS/sh3edjgUI/LA+rr59eEE76yaXk
xbylnYughm7yn44r75fw6P1dlZ+Zdv/O8FpsDg+CM+4TO8QbG3AJaKnxFbzveogSo+dQvToHmIRM
zazDAqGbfJEXG/w1lex8tGgy86h6w3MbVFfqcLQEiyvJx+S12HTVHp9Ix4iFuNMzuRHH+Gl+kULo
cmF6sF5EdTPSg0ksWey9KXf1Fh24m0LUqd4IT8r/ihNApgler7f1VoMYNz1K0I/Oq9/FCWJm8jYE
uic9QoiFx9vv+j3RZqhJkuv8VRxxlt+a8AsuQHeGZOajym0925vf8k8MIU/WHY1L/a7vanrRsQ8Q
K419fO39P1jjxLhNbodX29eusnbr98qJps/0yVamfTPn2wT1KMBDut/wL7SrxhuDUnNfPTlgc932
s36RXEYmTag/9ydY5e20V767Tzn3GbQ6vnQBLjW4qEAdl2zJ9/ZgPymJO/3B/+mJcHgonzZHD1Lc
dSfv86di2kvP9Iqyno+UdpD8rAfqn+49+4oYU/lWaNxXayfemsKzn6gT138bo6/Yl2f5Sbs7oJAP
tMGiw0oD+co7RLGeHXOIAd8wz/qQ60blMyYyj8mxfjDfAeZ8RmdxisNq3/zrgiRys+92mzSBdzpZ
TE/44rv/kXYezY2jWRb9L7NHBLzZkiAJWokiZTcIuYT3Hr9+DtSLyaQ4UkzMojOqq7qLJPDZ9+49
F3oJ7mc3c+jTbRvjLj7G1LqWIHjje+r2TyLxbjfEIWocmnDaOAkLEOYZ1EB/PHGvotdt2BJnxgc6
zmHAAHPokNYQ58sKdJ4YlOw1DBoZORhRZ0jzbLAGsG5cZc2Tn+UP/ivpw+QrV+/cWKGJw00CnOBw
8fMXlSPd+qiPVyFBHtsGCCIvm8GUSvNpa5q0DzPzJj+KBMlltsuWFWyFboXBGgE08jp9UW3cezWf
q8NcLO8QRPbjrXCS6TvehffouQVKwQASV5W6kPaDg/FOddDP1XNW3XfvYO7z0G5tcVHvhFN/a+3G
G4EmKieGvbXztL372WE03QlLbon4MJQzOyIZ8+mTdjZujWfvxJbwbKyVD2FXOcy/kEs9BYMEP9rc
d8qHcoMYKEApOhdvrAVmhrn/rP/xtsjEoVJR8nyWKPR3MzoSLT1SRzpA4iJ/3rOtTeWhU5gjAIbC
aFkL81QCb/4jegthE77gHHbviMW5KZrXcJc8ugxtzuDolQkfnHNrQyaT2fyXrL6JWcoG1ylYD8Vu
pa4r0rDXybAM/wBChilh2lrHlqnuYe7Q6BUs2wNLzHKIutZunpN1lTu0lNBUGIzztbCnBYvKerAV
xDI0QJzx6KeriYux8Oy6m/sLA2n2UcECvKwfrL0krvItJkjNmBWrfqevLKaJdCM8RYva4egu3waf
3j7MbPNDbNc6a+rtIIEiWza2kazQCXMIUt9Tp97S40z4icU9kUlDNyeorN8i8/UX2SF9tp44o0u7
QgDEhTnYFl6p8yPHdT+0Q4Rt/hYSQAmdh2tK/WaJ6PQQGO9Ll2XBFo76yWuPer+Bo2NXK6LCMQCt
ij0BL2/po3wenqCWmW+UfvyNuU0Pibog7+YhHxbVO1OO+KZ6q7wJdzzdpbRxfZsHZnQ3PAiYrEFl
B+fIJ0DvGJLyKK1l2mgwQwXeEnN6pjyKwUY3F/0aShAZY460GhFpPNVOjXKXIEl/pn+40Ah6m0xO
ceuKtrFv/9Si41L7kqkFrdKHCsHgvL0XnkeedLuADJTcmNsA5FC/SIe7eBunW9eB/4tsYOc7Kim3
x+YGYWLWD/NhWb27a0WYW8GyuQs1R+iW1T1JF/gXyZRGoprw8LYYFIcF+cRe7nQ3WrPTfUIt5/LO
+JMxtgn91GbGnp68diRnXBFOA+eNYK49lMcOmfxbiuaS1NFZfwt1EEkNyloDZTLZigsmZroij9lJ
aqccbxhh1W2Sr6XU9sU5DSvkD802rmFHzYZ0I9/xvzeEWYrboF0Md6SIGdFy0laSvYpnMoE5tFTS
JQn23NkD/chJIczudXVf13ZlnrlICs2eA1v+Wd7V1qkOHZdj6EuYrKUjCxTyJzm4n0z7d9VNcJPi
qdx0xcI7gUwpVhGNF401CuOQbaxNDi75O8h2n03/QbvpFXwqS27FKAN0x8sORbShOMdxDhVScPBe
zRd5zyIRf4bH9oW8Md9pF8pLtivW/qbZ1s/qXR6vBjrCaEpPyhRGiW1KmfuE4SU2GCbDsV7qZGWi
KEq2GaEE6U1q2FgAwSO5N954yj7yl9zHuTHj6heYHM0/PW2B3SP9g7crUT/xlg1PeBfJsIv1GSo5
hIOT4DufQSC7KeEObCiTntNV0GyrE91O91EQZuN+/EPuwil7Cs256xCTwPFrkz7gQZ0DTe3x5u1z
zc55WVhH9HnBZOUtMdiOBbwIFCjz+J5zXJ2+kliQURrd99T1HvmemEMxD7B9bSJ03dHMvKPj5uaP
WnsUbpMTTplenXEcp3sdIhV9Q+w5frKxFRgjthOGDfDbVnxEt3KquHVsBDJz6LUfTKdCME1dETTS
Udujow8fBqKy5uobA1/YtPGGcyuGH5uCOWi3wi4/ibSySa3FMILyeUCQ/5CyVG9ch3OLnRyjrVLa
2jLbgPFaB3tzl+MFMzkFz429f8PJwXthzsTbNtuQs4GqEexhftLHTR4uJ79thIJ9AWGD1BrUdJK2
0Q5GMuu31NWpU6iOi4MvX0bMCBJFT7R/vReJBYsTVWhjLEm3EWyPB1ciXuLjWXjJezgzxza2iyeq
zp6wdpecoCA1hjOE1BzP+vLcq8XKvCOoAhJifKxT2m5znpz1wctgV404xnOhWcszYZ+c+3szmLUv
lmGXG9WfUWX/GCCznDG00J2UiDW+LWn5LSEcO7xG985FUtSx3219Dn7ykkKwKTv+PRM0Qzm+VDfJ
0VshsjVZPzfxOt6RXA9gdhufvQOYzIzs48cGwc4nhYA79Y3+DBdRDqzmApuMtUOxDE0dsfgmuE3v
+NrSrfgiHpUzxQw+FncUd4RnvD4timTk7NvM5uUK2/iF2h0XhfizcrcISKYu+9n7YDVOhA2Kqvpg
PmLYfSOmyyE83FznC/Xd3QFOlQgJxecAPG1v3eFlpK6X77pNAoHcrhb+RxLSw+I+5NQzVDJPcLeJ
i5wxXponSgXs180TpY8pYBJjiy3b3o16JzwnS/FdHJYgYUmlEG6B7mCSglm1r19D6kvv5R92ra6w
65EMUrtb+62tLNx3d1s9euU2RMy7lneCbWwSbG6+XbSzxlyLy+J5ijXqmaE87D9I6AVtZm3wgRho
JWwXiOrKOhJSdI+Y89Ec7Az/I8JP5iqK0OWw8185VUNH53QZ23pgx28DBT5v9tnmqCyXHJvQZ7PL
14/N0Vd28Yf2xOi8C14hMjmgsvrAtrbGQcJf+EFvAdGFBVyTAubCUJDCz9QXYSc6wFeVhTXMApvV
X9/SOrH9PcOqrxbhutr4WOBvpdO02EwiMe5wxlq6zadLrEmHYUU9zzsM99LTUyHRlrcp+9C0xXPO
xli8xGjZ5/1SPTBweEn+Ud76n9hfzbuY5KA/4bl9ZxMQTtIyfU7PQ7LK2CeO7orw2hNrFJPC+KDr
tlN2wybEKPwcgW6I5+OJf1n/XHt2M67VaEbxdgjn/poTsfuJcpzrOtrb8JMEcYLGaTey9/h77FXi
Hau8N+uxW+xDPDDn7JC9Ike3dlN9U6Drs3DvvJPPfJq5j/EnY7h94gg9bNBjisfghuUIlKWA5YyM
mnn1WD1qz9Ujy6N/R1DhLLgtlt0jd1d1D2J0aWzX0VFcGE8ls61AUEoOFZnPyIKeOVvfty+dQzfm
Mb9HoCbYAzrSDeHo2O2euLC7waza5egkQQQtRVp+NPserA2j6a08FgJlmXmEKCy1u7P5NPRby24P
7nvXP4bVUiDZWlxlKnfLGap+xzhElP6ZNjh8uMR12Bhn4vM0gfpD0W3zP+5Sk51RXZLQAV4Y4J+3
4n+YrbTtcMhvWAXRHFqbgS9brso7bdOveALiTllUNATv8Rj7M/g1lCR6DS/QOmCjpLl1mI7PeAnf
Uo5l/qJfiB+FuYqqBQv4o8BCPgkXZrlj7PPX6gk7hczFUzoK9wGkVw1GId19dWUggu6s2N0ItGY2
X38V9XqLAzW34MGJoW2UTGnE+xiaXrzI5eUpUUd0QBdIpGYsWl+MtsHX348QYSVRXTBUrGhbSa0J
JpF9HM8TyYghhilljJ8EMo6WRq3xu4HMy4T9pfylZ0YbHId0/ELcJTC95qiUUYh2zW0khoB9U76P
n7dYnQcmQzf9ESK7mTd0NvB4jwoyuGqnSsR2xFOkxtcfRIfuGzXXV5Hux5u+S2lRqhwo4zIuNtan
9ZlVVruzhAZID3IuirDoExYJ2dHb//yhj/exIXgrmgsUMREYEzlXBhwffPMRkWXp+DkHc3SPWBAp
PKt4T1FyUKIdxg9RC89CdOtRseiIL0A0IGF9Lg+dKn/IEQD3NOQyp5tHl9+7CQraf0XS2FnBncsV
uH9buLsLb/hUcnfv1q7MEZbsArV5Ir6xYqqI+I95EY0qO+iVk5kwpciP/dGoGiJksFpQmaFx5uYP
avU4qKhXp78OzL5ALVJ9gEw/W3F+KvvqroZjzxqpwlaPXzs9p4Q6PA5wiFa1KjpU1pfSYNxGg+fk
gnxQuHharXuXSurJcLkcGbIGH3zgxlIqjhy7R5fmzqKrzYe8GbVl5KEGcvvxvhvlG14HB5hMdakT
5R8m+VvA1hu7FPt3E4IiSHofR5/vuEq5q9K+Wje4rFhn4nhdGhxdjd7pxME/wHbj/FDiFAfluGrJ
CZiThkkXszL2Zmz12zblkGm1FAOLhHKQMKory5LfwR4qC1M2AB4hzgBB5eIffRwb7Y/aIXyEdc90
a+KlFnNcaMRmg4H9EBY+t2HJ/CXgTwIB9C/QxUS8ZGi6peLO5EMvgC7wseS0FczS6VT4EJkFpmBK
epLdYF0l9SxJilWphptckdmMy+H+v/6HMHSFYPOd7zJ9uiUpoqnTIVIv+C5Gr/W1lhmlI0YdyCrV
FiuP0kFIFUOYBEpuqVPtEvFK//y5Etihbz9bkhXDMjWaW9Ds+ed/kXPESiezupdKOi2Ap0qcYqW+
CozudtDxwo8iavqk3GPD2+sWek7aydxsM2WtWt3ml68y/cZ/kDq8AUk2ZEUFH8g3ungDUqSJA/LQ
0nFJ1bDDQgALIXz6mYkq8sa/8XL6kxMQhuELYctt7zW3GOcWJ2HCZH4ZDsaV7yJLaFEVU9Xkb3GP
GnF/MvnY9MoLcuRJTP0PViAe8lcfL5ormOovb0K5NgBlLB4GFhNRVy8jFgnGzMc8F0pHTyn3GV1y
T7okOklOWsQMIN7k8RtS/ZLnZNMk6arCiVr0HO2RA+AyiTcKMUpIjEMwiVxgIpmzvqrxfwLni+0W
x1VZPphoQPIBZWoNuh3+Hi3wAnIEFyLEYYvArI8/v9Rr71QmaRSLrDlRry7G9eCpObuSVzlmwkao
g4eZ6UX3y+T5GqSXI4doTtHURPhbhiH/O4h7nM5DbREI0ZbaGTbNsU2MbWdQ/K6ZMTklWKNLj2Pe
gmOw+IvOXINH3eP/6LGvx0fdZ0TFVX7b7VzV3PHuV7mpflr1xCwhT6Io9+MAQCMHyixW7q3Y+H+y
MimXPz8s+Rs9ixmgyLomA7SULEmdhshfk9HS1F7yZIXrgMXR1DMyaAU6GidaLQNhZESzBomTGMqa
2IqFOJWVzWVaxg+e1CFwjCCM6P2nZ8mfZlTeVxNzQfGgFYydd+smZvnLHLm6digqjTs2L0PWv/75
X19XqSw9MwK+LiNr3khQbTBckRsH9UJK2vuIlvrk6X/pCb9QqF16COCoyUBRJ+L450d3dflWWLhF
FUU9wtCLIeAhLJEgn5dOpNE9MYqIxGVoI4NPTaiQi5WnMZ/qlha7RxuD2J2Pn7/A1emrWJqsinDe
dAbixbvDb/KfMdgjKLJLiWTaiFDUahzuzSYMZ7KSzapp5uHLigCCTC+nlU+hSV1pwsn02OSwsfef
7gREGRH7z+tQ+iS+k4Krt8/jHHZPzC3bqrH3D+fWd9/gRMDcpjAihO1moizVE4bq5x/2vzxZUwca
rMiq+W1dQoPKABJLp8q2WkOJXVdwBaJaW/agZuoQLfEoWeuYwnkI+eXnT7+2LzLCJuKZCHDvK8T5
ryGm9q4KMJY9YZg4PYCuF91IN7Ulf1HyjPtQSymQdPUvv/naqqWSqmqq8H0g2V3g5KK+Sdsh7kpn
7HmXCG5edDN7+fmX/fYZF7tdoNUyPlEGLCK//aiXK9VMfll8r45JJoOkWMwLmtyXY9IKYbXINZOi
kJZKRwsAkOnMAjNOizs99l+YIDVYaEWzxy9zxNREMx79cByTyVdsg7LdtyL+UFOW7G6I6VJBlaUq
5b8Eubck3ZIbn8JIJl3l3s/Zm4cJGOUZd3ngvk3AMdNFpfHzg/sK5v53tVdEUSOym7XHQrJ/saeo
Wt4oArAgx0OcPqvZxmdqnCxkRFAk1zDNDBDIuLtpOYC78YSCrknO0Te3Uvvnr3IZCs2WJoqGaXFY
1WTJuFx0iimUd8iVwilSiLk0232Z+rVRS/Rxh2Nf1u5WAVjhK9ufP/f76QTVpImwziBM6Ht0OcET
9VhGceGMo28bMnOy4mHPs5z4TZ1Ft3R/Ow9NI/7imfP7puxnXdIU9fJ0bFVBMBIUijtMNeFHoMzm
KPuUl+HDz7/s6ueosijxglnN1emX/zXfde5wilUamWNSuyFPbyV0mBkK95ezpvn92KtIxl+fc3Hs
FZRYdxGOZA5IilqwVBvNN7d8fSb0yAKkTKWveEdqzjqrwp51O39Ww7VRhGd+PrWGtmmXgjVprpRk
oaDHkhRfXIachGajn/CNU9KtVEpQKqGnDklKdLE8akaq1WO/z8UUKD/yll4TUfRC92ksE1GF6528
BB+Y7HLND5W1VlTecmyXWeInu06lQyfB0p5bHjmKYVYvgDm/4zMX1h0XSjyTHfJIevl5896aIvKC
yPe4EOMXAyjy2hk211NabV5fo1cznyUDpQTYxxxzU1fb2RoZknTGx7ghAOy5S3QR4Sp0nSnDw8v9
PyJMPDty6WAbmkkNc5SMZalpT+JSDsdbLs3FyqXCmlk0wFsdu00YIR4we/8hGMezF9z8PFKkKxsT
B0qiEURWA0nRLk9LcTwKCte0zAkTgACy353aOD0qnXwyS+uNakQ7E4foiJ3n0UrC28ryVSBNHVb/
HTDpzZCqJ8zrT5pULCQ/vx+F+EWaYsdlpSZKMpZX4+BT2Cl0csq8h7LVU16u25BMJK16V/woK/zV
RnTE1kaXSvUfspbWqQAQVLHe4q47abV1GOvmJBMjU5Gqq5IBx3XOOpSFv1CxERKggrUgDgB3N7bf
4eUMj4msEqAQHuW6PWGZ88qPcCBoS5E+Bk9auYJxgAcTzZRSfiVqdJX3tB4DHrvr0sUKgphS06Io
R8QVeBbm0/eU1Y4AP6M5+br08fX/a/VdlVVH1Ld21UKokJHz1bG16RXX0WgLNqX4WoWt4/asaZL6
pMjpGp/FJg7S/ejLt56m3ngRbAi/vBdGcmNrSpOK79/7XfRc+iS812SmyKS23NVptVcb8v40nWq+
WT5m2BFvo9bCu5XeYo3L7riDMqZcDFe/jJDpzHexaMkWtFSKTxqqTONiMXETqKVyOaCOBkOWeeWw
qSGXznWLOmRSassgsT4CBOxIMkrkLCKvPap6mqCu0jm/fJdpO7/4LopsqOAmLFge1uUVhSpL23Z5
kjngQJCnbyJBCCajWkJqhjFvdKndILwX50LevfZG/S5l4qkqUdb4vqkusjanm2gK3rqr+182Men7
rUPhhibquiyZUDEv1/bSG1rBb/TU8bAMUO/KTaSyNF4Ql3tbty+f3WSETmjIsVMZcLZ8oVs3jej+
sqlNcOTLRwTflv3MNDX+c3lXJGrB7NyhAS9r3kMESFb4/xJh8cUNwdQx68N+2KYx4kQlW5cTTaOe
POdqayErjkMcjfq7Rk4xdgLK8v0tvL9xn7kC8ieMJbIazWUL5axb1vaoC7dKG/NbAmJuOQuRupQR
QtMQv5RQMf/l5X+/2ivcjxSQDBq1DVm+OIdVUZ3HEZ4qCK3NoZYtWu/lKwyqWRuX56JLz3EzIP1R
RmAx2evPH/79BK1OuynR41OBSdMuzplRm+NukkLsKCbtJvxKdj8MZ6p1y0Avdp2c3I0C4qGfP/TK
mOLUDu7aMDgYKaJ+8YvzKssar21iJ4uQfKIlzKPqddQboB/hDbj2nZLiketfk9A4oqL++Pnjv46A
/842VVT42bKkSrquXR7MvCDOiXIsYmfUapXeYsvoIId7wCBFafUmjPVjizmA9jYJoqkA2qKjOlG0
xKaI5mPZKOdm+sdmEN0MFV7+vCdnN8leh+FOafZg/Ei6xaJvlL+9re/LBF+cSweHdk3j609L2l/n
n0Kjbq03CV8c072v4AYezY8QEz4Iyl9uB9cGhkLRT+cxcRLSLj7KRypMRJ0VOWQCPRIrtkg9Y5Vo
zd5A541ljBtlbT3+/GK+H5j5eRDTFSDn02JzeexSc8CaghmhBOJfb+WvZEeeQTLYYi7dfz1yctMX
qmz8Mh6/HytVkSu58nVY54MvJoFWUcSoXSNyhKbZDHHrEDN9E+ji7uefJ117pppIuUsxIQvKl2Vc
jl19EPDvdrxUO+otd/iMiUbBja0yey4EZRep8jIUtaUJW0Al6mNWKjitmmEdIAoEUkXUmjIaj4L7
28i6clziGUgi53dTFnVuhP8OrV6Q+zQMsf2W+IDGwD8pWs8a4O4g42+b9llyQ0Q+IYwo6behpk07
7eV8nJY+QwMSxk5z8dlsILUF5ShyLA24hIrRjwoIrAXRyFjXs25dw3SbYdAE1wCJJFU8dmkTVXHi
3fiY4Gdd645Eigb7L+CtKWEENJnUioT3uE8iiDXsBCTEMO0pmElyaeOMQxSSN+nSrdK7WMVE3k8E
mS/oWJ2rGOhxk+ATiydH2/mLZSAU5kLrgBd9/c8B4hF7iRszx0ROqRUcXNe91JW2KVuQDGMmTqZ4
b+mbSjGHfQySI3ijrofyrQfuRwgSKfZ4sWWpeAXwvMyna8AvA26apN8erGlNpRnJtNTLATeGMFx9
lYVu6IQXN0QvRzaSPmySEjVaARDF1ZpNlkIiwTT1gTtnoeTV7c9f4urkInKA9oUlw/+/WEgSteDw
4GWxg6cTSRU/W4yks2nUv1zartQbGcGWzr2XRV2n1vfvCMbtpqQ5IYhOp9B0QptIjlk/YVKrot1w
hDrDPEAPzrupFe3oN/KudNtdZ46/fZHvJ5WpQi/RJjIpfvL0//0iYyhiIwbN6kgV3IuGP+y+XFXe
a5QMT9pk5ayq+K0stMNkhE/Mt//7A+cpqGzoqimKlxU5poHeRj6r2RC5H9PzLtGXJaX7y2Itf78k
UwRjZaTPQPlevpy1xKuk0pixYugRLQYLzv8szmPUWcYxGiQoD6xZoVI7pLRZs65mlEOen7VoTOQS
iniE4YGbgzNaHHmn9l2gWo8JzBzZJWxgynyvJAROvy/D11YbYihUbvjWlbKMqZcmCL82QtnZbISu
3gh5/sqjJDtG3g3ir6v+1eckK7DuwF6Y3zo3MQ/J0Kl+OUN/I0gNSOQof20om4KENFHWxMFbE7+p
gF86AVxVx4mUdO0gRQDz88AwphlwuRzwomjyqpJCOMnFPmc1MoAnr4gcTMa4dAD9m4AfIFAWUCsD
tF+YpLK6uvU5TXAkOFpmtRLNZ8NUzwnamuyz97CuBEnrVByXQjZIUNM+UQ780VoSyvZe22uWux9q
+Wz2FDNyBoOo5K9qHT1YSn1K8uyVeKNdDqh+VqGcVMtnQlgXBVnFk43ylVI1JUjrPErFnQKtiUD5
CTz8GWQ0232TWMRM1nd4jO9aBQRMbpRbv1HAW4hLOvxEkRsAT/XHNOCay7AXUZz2IlhLeeczHGaR
FsDaefn6a0NPFl9POS+oqPjZWyj+tquqV9+9QYWV9Q9v3+XRvnSrqaSQsLMV5SYFtmRG7aajyWlP
E6LsOvRB/uBoUlNygXnTedKhJZ3DMn0NvfK98av1KKpnIeCUWXcs2EVZnGBx3I4qKWQS1a+o9N/D
N8kCOdL4iBL04RaHl5PBIosmzpQR6yijBf2jZXCZuVbNWwXd47QWKwb/SISAD14qx63T4iTIvLu6
op9lCL9sA9cOGJKoco3E4G1N17h/V8XYIBYqACDiCLU0k/r0zuvdjRguJK8gzWh4FXO0Om58tLLh
lzuOfGULklgMp0MzzVrl8rwvS8xqFfu2M7rSB7i2J2D/D4bkkxiansL8pZEUR3GGT30ylmkId/wn
MTN25Hi9mm19SguAemZO1y+fKlWrqkdAIZN5T70HS5VVn/wyXv88V6+trtS0JJ3zPuexb9fuFtpq
X3pZ5nQhijYjXRcN9Z2kO5VRuh7zaCN2xlLxcWih0hxSvhw6klknNqe4Rh1h+Fhn/JvYGN/DXn1K
TPFjhAUXmvdSMrxGlfjLnerq65Uk2pL0YrjTXe6+qmCFQWlWmYOd7lDoXYlo6MGr860oBkePw1Ya
94sh9FYD4bK/LGzXDtZ89lR5liXNYq3+d2yx5HV1pRaMLcJT5jKjWerVHbNmpWW2JoQnnPUbfxQ/
8lj8oE69hNi2Sjv3oMnNCWv+LKpNZMzApxUx3f/8Jq9ddvlyXGcUzmDc3C5W3cQtVYDzvMmxzp7A
jS2HUXsKNZZLzzcIMNN2YkptydO0g+5ZG7X3Hn75BlfuVbwZ0VJMnQuWeXkMzA01qJOU6lIxtKfp
/XS65XgVEPP6SbXakyhGD1mi7/rIPAT4ydB5ZKHyFFbjB3luR3LHnlIg+4KKa9aQfpmdV7ZjSUFV
Yykqe9K37nwL3zIdqUOjhG64V2efmlac44oBFHjF0WzS35rBV25hLMiiLGuSjKTkciFiZLiZXI2p
Q3VgWXqo4eGZzCCv2rlOjrM/8Df7X6bz9I4vdl769aKmKHSgVdmaVqi/Lu752PWl6FK8wrH8OKJj
7PGGG/Xey9LfCt/Gtbf992ddjDdLCKNQVadCmQUfqyLTPQ8lSF3ccKTgtegzAGwmskZVWflicRjz
zMCEY27NwWLS6jaW9fNE9E3IDZ9i8sp8WIuZ+gioPqGTTzoJuKV4XOUk3ILhEdeVkJ+xxPog9JWa
Yi0Uia2xzZvy/EU+RqKZ0H6EzZd/qqnkDArnQq0FuxKO68qX1kVqLNKsvRmCD082CM1MUdKR+I4H
m5KL3GdOnQ0rsbC2edkerAToizCsyrE6CF1xjgD4NAJWUwygcbtP2mGtNLjUiuZPGNbnlohsbKmH
PoVgkrjjSYvplMgWkUYZJu15YICwickbzN/MtR9xPctUC+aLKz4RZfMcVbpTgiwTBmWYA9K2ersV
CclRINIsCZ22vwiXFj9lqaKSxI2nbnQ0QUboFcukRyktJq850iwqixU5WPWWzOUYFmrKPqIXJPlk
jEDwAitVGWWgSF6wYQbjBKXVsgq9DuFm3cGmAxTVDSEBEU101yQcEhWLHEPw+TH/iom6jywRVoJ2
8HvDX0EWQjJOBXtGCMOTW6CzDi1llRILZAr5EYweHh1G/WimR1DntpJzHjPEfl2lbIUa1LgIv3BL
dpAVfVrYg4ygOpPzuNXM8rMNsqNXpuRO1mgpXDRPKpb27L0ypUc5xreYRtlD2K9hGc4MHdwtjYNH
AziSm2PyBlJs+Y6v8e+K3L1IqFUDOEDxtWUtrKch0evFkYD0rakPmEj5ktM6ACR9hb51pURwD11/
1wXNU2Z4vZ02w+rn5fLq/JEMQ2JxUJCtXFxY9aIq6kFnQZIr1y51VmS/ux1yEi9QCamDvmhGa8tP
/GUdvHZIof7B7RUxBVqli4/V/AGGijfgIqP9I4nWIY0S6vnpLyvR1e1I44RJh5OSM+Cbf5ciFXEQ
8HordbrBcpquwRMFCZ7IYolqSoacDuimf7RKeR8Qi1NIv58Urq34bKqGzjOmCnt5cbTypEjyTqOj
gIcjLlCcNujfO0Hf8bcPCAW49JlED493LP4LP0DxChJxJ5YAkk2Kjw2BPHVd3kYykVqmvnUTYkMr
DViySxBNBzlzlpBsaoSV63hx+pF5NbG/3gau+JaIeGAKpE21WolDIaWa7xEU4mEgTrrGHjL9rDRg
4MjxnDfD1COMhblcQiv1h8npJA6vSjo66Ujgjm/MJcs4JL6IkP9DriKEOS0GfHK9ZoYS3BX5sTQz
NOwqpgGxHl+nt5lBBsP/1Ue2GeoPXKWiRAfaMIDPCo8lvCXIvZxEXlyhQ7gwdex81g0Fjp4teQGF
mjbcmxxSySoIwSlQhaoSo7blsPWoMoBxlEAIx26wIvKDFAIE6nWcf2KkAkwqwubuW7D8CCM6TyXS
oFbPed8VywHNv5HXHngHC4e2BIeC3qPR6ptKxEQZl1OqKx7bNnwg6xb6RjKJxPF8Bi4fMGEFf56D
1/ZLXeGKbqF3Y6hOc/Sv/TIQKy1JozaFfkiPSb5P9Hg7dOIqkoir+X991OUVrc3hDWcgHx3fgKSY
whdOqbGDSZx3tfDLz7p6Sta5V6FLQY7Gde7f3yUWcp4VasnvipzKJ03PSxd+ny2nczuhzs+SR7wY
TnZww7/8zGunHqo0lKQ4anEPuzgi6yWygjRmeelp+0JATxIsL3V9MHyL7FveL//95wd7/RM1KvlT
sOm3agNwatQtcAydMiwxgJVnqDKvkjs8ZnH5WbOHQHVa/PyRX0vH5Tlr0sdS60StbFyKf8Yqh+pP
goIT9rE/Vwk5bNE4Yra0CBoVy9lY66cKNhNZcF18Ms1zEUFxLAfOCGU3tfoyPOb1UWCjqjC74jNN
ak6kwbiyBqQNmpBBnSB5xEi0bYTojUKXiyluXOu5oc/Hclx5bl7PDZP51uFKI2uA2va2haNrM1e2
QQBfiuZtNZfcUxljjKthwiWW4mSJfN9bxW0qpMTEU4lF0Gz7tQ9N2BIiWyY/gdpsh+t4cp8XFdAk
BICEhGVzbp/pHI7/c2hCndCA4/38VK+OWsasQiuI1jQa1H9Hbde7ZKX5VuJ0Rf4ZDw8WtJHIHdfg
6w6yuqgbO8TvOP5WyLw2gOABUcikoKt+uxlULfHVuawnDoTqz3Dk9Vlj9TrE9WsyaTD6Mj/C/Tn/
/GOv7f50nlC8i9MfX6frv1Ye0SojBMmQDyO2kAxczdxCpzVt/WWmbUJTuomz4jydT37+3Gsr3l+f
e3l/Dkc1bjNNTDA29yszZoyFZnXoZOmxzNrDz59lXalQk0KsIxLjWsqqcFEqrzuTQA9CmRwlDe/6
vu3sANm6RzVWLuOaGJf8j0aYG92ncTWIPl52E2YGdUOJF+2SYT7TKkfxPuIM+pGu9zehpxxhVfaJ
C+BUiRH5CdKHp+PFqlRgea72HKKRXMgysjwS7tUKxqAfAs7Rxvu6AWkyRifWRti9kKeWfrrmTIst
GrdJhVub5LbHL3OJboYisU/Y7qxDlOFGKgTuGxL46xk3LwrGGWd9IT0Ts1FhCaHu7Eorr9XIuKsr
0vQIhkRKtUi17rkd1Y4QOK49Uq2tkHsdXN2D5NwBvyTThC24hjERzT0ZhnCk9Ec19jfTubkolUeT
E3FfMTaIVFh4fv+oeiMxWPU5zJoDcQ/5woiEbR9piw78bCD4f4SxHBaaX2/ImK0PWumTFoX59b8Z
O6/muJE00f6VjX7HLDLhb2zPQ1WhfBWLRpTEFwRFUvA+YX/9PWDP7s7odkzfF4ZoRJYBMr/8zDkY
ev9ii/mzm8ZbBNQUHrhbf23qzLKqpe+yIq9ecboqja89OAqlm1+tyjpR8P2qUJT9xUov/+zi9ejJ
YBrCoVT86/XE+TLEW8gCYWfOVQK8p+02kBvRrmtIuPFihxJLCa6Nvb0dJCgN8+A6xkmyD5P8seko
a1aSsm+OtQOBexFU3+i3R27VzwtaIj3B4oWX0AFUB5vlZz0jwMKCBvHv74s/mRQwmbGgz0Oy3JCr
/OW+CLUJC7ubwTwK8i39U0y462S8x0ZczZxnhX+rWsUM9WkT/PVUi5DteR6N2VNJhjxkEFHz1K7v
WIVV8YhVj/4tRp12WAuYxIXfjtIje+6NbWAbwOMriJdKQ0CR6YsaWsf7GvfR/t8/qc/80i97ItG+
JZZgyiX9s1wx/7Siefbk5koa2X6UiV+TVAel5j6pEpVFI8et8IJqU+agw3MpniL4CpzhC8Z7Q9wg
qkh3ccoxAGqlG7l/sQ79WSMGTduUjpYowfl/ErPhaM1V0LPYVm507uLsVcvq+6hkMNoyGURWOE4a
ON6tNT4Bf7yLRnWxKH2t+oCTp2qd52GbR8WHSnmjoNTT5pZ/TNgKnIFf0RXuCWkN3T6m9vMvXlP9
T1ZQeiNoFaDBjcLOr1VNPQlCm7RRTn92g0gpZd6vm1g2Av2I+ZkeEV7dcS7jwxAdvQH0QJmk88XT
YTcM0bs+1fKOAhrV7QxikBEsfs6uputNTK/hzO0yZT/wQxb+UKg76KhwTzArehU5jsLmbrHiXtsk
cFXxdnKzTVDHLTd+YLECUFmUzj5LPRPbbsFZyjWOpcSQY0TkhZfKF9yU6AhADUhfRoKi7xeuafDB
nOLD17Y2InoNPc3X64rOU814cK34a0Eb0sroTLEaKmIlV3PPqffmDCzBdtK9h5a+CSyimaLf08i2
qe0XiKUfYRAexxD2U5hYm9Ao75f9pHe+oMF8WYJClRlf26Z5El33Lqn1UTf/2sdSUP3nFxu6eoqI
+YehP3iVokAenaDW95swHn5eAt24euwGoZmkO7KFjKQ3NcoUz7lHh8zxESIgS2wP86tS+zlbuKOT
/lKU09tfXAt/dinQkGboNK1wqP21qjZRTMhaZeT7MSkzsJDGCrzvQx62447zHK9P7N33pobEc1m/
mLNJc/EXnSV/ErQwIOjSZ24tO/qvCV5013WdLwGaV/L2DVn1bDsghnuv5rWhnXTvTbU/M0e6imEt
/9Vd/CerP6kSajqkcYkQf82+F9TYuyGPi33aIZGsimRvljDMHED3G6NmvKpkGOnsWo8W98A2DyLg
oe0+qEq8z5Fyd7JIrkFXy4MxLQrA3gNCiJdLtw59NwYXaJkbhElPsYs4lNhiR1RDTNg0f+xi//k2
/p/wo7z9sSS2f/8vPn8rK8SrYaR++fTv19defdT/tfyf//mZf/0ff999lNfX/KP9tz90edw+/foD
//JL+cP/eGCbV/X6L5/4BS0103330UwPH22Xqc8HwFNYfvL/95v/8fH5W56m6uP3317fefUBETPx
/KZ++8e3Du+//8bkzDJH+Z///Bf+8e3lOf7+2yV+i+LwtfiT//Tx2qrff9Nc+TdWPy594o2ldWjp
2xw+Pr/l6X+jQ0Awl0b7Lr2NNpdtUTYq+v030/0bxRAuFptYhZ6vZdNqy+7zW+Jvtrd0SbnL8Z8l
1vrtvx/ev7yH//ue/kfR5bcyLlT7+29i+SP/nHqXlF24MDlzc3GalD+Wq/eftr961EZVZ604aYF4
VE1dXpBdWscSVHI5eD9GMTZHvYPe5mRKp7ocz3dNPUUn5EnXz886xFbHPPPuYZKaHFrzb9QDh9Pn
Z9aYiZUmonwrqvANmfxHIdv7UtPo0i5ABs4ClFpaBPFRDiQOpyg/hamNe7rGp6vl3C+TlYu9URf1
Eod/pxHUPjl2/9A2bXjH1mJ8CRIgftqot0e6a0YC1PyO1/rWKm18YHA63tp2ULYrT2/oFuvy4KSS
cW9Fsr0zpbKvgb7LZRjeC6tDJj4xtxxbLXCfeYhebVXvc6J/6og9Tp5RFI91SpvXFLjSj8fCPKgo
CFaeY5j3FC3Q/Qb2rQ+k9pgn1qtB39z92JsNBE2NB12/2WU4PDo56Ok5gTOcoB4oazm9hLrOHDp8
XXJyVg97DXibKceTkqQ5sqy1KQzq9LNDbQpr1zu73QhQISL/GfT4Bnn7GOShSfkKf3XBnyyzrSKJ
zmgO7irTWjeFmg5Caf0VkSH7RFh80IAC+3povUfUIutOynLX96mzatNEvyuxrLBdRPk67lOAOHHb
n20yA7YeBTtpAsusbAG0CLx/6ix1MYXRuo3d89DCE4oMa91ZvbtFFxNcE2b7tRAtPULTWcA18xKk
mlIz2jXP7qC7oX2zZ96WyApxY+vpJXf6hznQnQdrULvJlupq1uEIKBUJhjZYtF2gMEBnl1wiDMkZ
gj1fKa8+BRNsqax+DklJnEQ/z+tIrx6G2mOww+EwMfWpy5kD9JwcHXno3WWuFu6Mm0CnNSddMOMA
z2jocfxhXGQay7jrRPWXg9rGrzecuUxZLmcPMADkuX654dwWQnLQzM1psNG19UFpb3IarQxF2omS
0QVtI+QpI37E5isOBeIL2LsMqJqgxwRj5n+RE6IrdvmL/xQBSzZEnfDXZILdtZmJ/SXrpsWZUWmw
dk9eGA2HLM0T/G0VtKdqeOjS3DzoPZ1JHFtSQLz2C943jaoIwHYImrVnLFMJtb0OaozOGVYbbLbz
Os6D8GUwhzMc8lVu5sN3h/dt1RpJ+OS9VXQybqiJT6e+S8j4WEw2myK1d8yKB37SWpwve23d0wpB
L3R0sTN7U5fetFUd/zG0K6Icj3JcKNvhwHga4BMHoqyyuvnOmZJL3xEzT5NzqHtcbEV1JzLTPkW9
Efu6QAidUMK8mvpBGUH+Q+tna6MzG7KztejSmHPyFHZL33XknKBCuLTG98pPU8HcvkA9pYkQRppO
Q3wFiKurInWhYfARNc0L8sLpwW0M32r051Qm5rk02qONauM2N8EuCqBPWgmUf8/rNyqp5BMagxJZ
n5mM+kGEw8OIamwfce5dhUlmQiCB6U60t++Hn3lgqF2ddF9EY3Nzx8vx0WDWn9Gc61RgEugcKoth
mJzxVHq+kX/PcxX68VBYvpl5aqOwgNCz1K7KYgYl0nVfHXvEl7QIbRLQRZgYsoNGYnz1mesmu7bB
1QsocM5PZsvEgBuWzb4Bdn9fOJ3fMtfCQyr3pP4b300nP0kWhlw9jGdGU6QfOLAXqq7u9okjVlL0
7443IPpOSoYPonktRGj6VBtAP2rOGXVAeaKvY+86LTCqFJtib2HasbhAOtXQZgWHULOx1EA9tncY
OIEtqVlbW1o6MLbFL02We6SxtD3JMP47udQ+AqHYT8lWEWIyrDZ55ak2vZz0hAzWE/2HmVd5vqLW
CJjYNE9ynp54TnezEzyaxFp+YgISb4V9zeaajtVuFNfMjBcq2QKEc1F5R6DXEs+MtzJo4p2Qz309
wXTl7mBiNHC2DiPTdqPwkZaeOkW6vi/xwJ2twLmP7AS8wGBATMsoG9eB50KtjO8aAf9IuV9qi2vg
D9+VEbwCMYh3IQXDphLRTgwxmZfgUes0xPSRU184A1E6AStvFevIViWsZiRZeGRAtcHMXned2++A
iQEoa59aJcYHF8yQAzR8TQZzukzozgrQ6AfNpPNprCzkTcK8Q8BVidk4tIZ808hCcXDjeaZx8ETD
yXNpUc7VjGJHI3rsL16pM9C1SoyIjuvxRi9wu0ZHea2SRtsEzO77QRE/c3Yz1r1dcTtEVKfQ24++
gzKDYcGevEZTbZFOe35E0wMesxgZnSQWcKuCqRWIDBQ/4M2yS9VjYz2ihmz2tdZqKKbuiUlav6DV
akNrHFA2KjU+fTdfwn76YVJ0R+kU3pLGg8lW6/EuJsocY6rNtZm9eBrUzc+Vp56bl0gnJddHmmQw
sHlGVPul7SxtJTDO7MaCtvtheR3KxjrpiYaxsSStns301ARPTvet8eiwtsRN6Rq4NTE6q7ALEfAY
tDF7tvJh31Be1ONzGTFFEWWatRsq862KM/NqvOVgb4gZQP7Ww9a0xM+BYjULY7AYUd/jNrZ9b7kZ
iyC4RTZj0AWKcKMfAMdRNflc4yr0OKvGJMhoHeNcjb06TSreZyNYqFxYNfqA5oUsZrLXcuxfLRY3
4P8MWQHRcwGszTWG2KSXO7xEzOVOFkji5c6V5rSYPWa/GhA3MXi2tfIHK8AK0ulkPufRuqqhAJSx
3JG5Ea8ZeEam7jTHqiWgalo4LX1DHnBGO9c3wCnNuTlj/p5WFJZrn43DRrypPnJ0jde867bC6bR9
IKtr0Aj35umhd3OBFayrcGhXkOY5nxvdeeo2NY8Nz0FuHG2O2PHEyZ0R6vSBBr6TWU3tKQsJYcs4
OiivmtbOUuSptV6uCZuf8B/ArqvA7KC9PNdQnetY4oHQYNmFhbwEU2Ku2hnRJRKqCIxfcsjdWafU
PVjbqXN+DgP3H23684Z2eR1sj/FhsxrvUyy3PkAnABMeY84ACuYNUQm0xMAqjlnoLtaE8J1GjeKe
RBhJkrL8joExOTZGd186qToVLCbXJrPkKe5mgAUVfcCcHg4ZvfIHpWP2a5XHCIqqttpgX8vimuox
ZDageUaeHVtM8D4jsOVJ0X6zZUzzVZu7iZYMg97i2QlvTuhdyLARkGF/P/eA06d0pdiM7mALTSgF
pLuZ9JrbpDNBYlDjXRf5VPqlQHehR/WFDAAJlXB47RSCu1pxE/ZqmQ4LzekEGeVss6ZtXdADpKLS
Ya33qIvbAI1h7kZsECYsltpweG4aN6OpYRZ1GsTUWlJzaA5wYdHicQ9UBlLm8tmA4QdSeRXv2GrA
27HFPmYy2lvzDK7O6uMd5bxVn4cwSpog3eg9a7mgcSnpZHAfwgLUkaO7bvA1ZyB+PfV1vlW0wjIu
O6zmRHr+bLmvmVNlPtWpzm8mjiV9C92vCM0vU/NSBZ7yy2WBjZeltkMM4duzRf6dW+kguumbkc/R
WbpIEEzE2kMr8f0kLZzkumOLbxj8j6IHpdwP8pvlKZWaeGp7cew8oqaMkJa4pXkXTMFQjhHXyhBP
PJxkX6Qxjca6uvW2dTDSiHdwtPNdSJ9oWwnwQ6YihTVCBBzqdt70y9seDzK+zsP4nA5dtWEp0uPB
D3PLw6eiHbBa3ZlG+hPtXQXbm14irlVT05t7vIfXvk3ZDGbxFlJktlKXJhMEWho3GTfhhgdK3+Ly
4k5Jss2cQntg6zLtSVyLRr/pLLt7c26ppY+Qipsocw6Wl393oMKclg7kOaqLh4qiErPOHaOaeVcT
d5JFtrzxIdYlGqeExcLIKBSkGjk5F8897UnGl9aRvkeXb+yV6paP5Dt6cknbqKwLnNJ86Ar9vUzQ
CzPMwgGMSc1TpDZhCnU16TyL3R8HmZz7A8PODdrJBagW8UwAzY/WDjwDmGnbgpj6eYBsYmd+KGgp
iLEdwNUyD1W8sM4x6G1iosGNXgTtamoM0w+ifNxHM2y+xJXhnmzsXdZExbYaoNc6FWlNWZGczyeb
zFuefQSB7a01EoP8aNqTDozMQ+zQAD9KtfLirvr+eVXmYTjdcHqeU926Q9BY3aIaO3c7opmW1vgj
4oS0TlDAbMtGl9vBI/KuzKnaVk79VXK6oxyTtCui6+roxqVY94VtvvLIeHiqGjaUZq1NZ6f5Lukn
iIzosbezMRydZelXtCEy0Q4ctpDpgYYAm2NotWHoKGDfMtCNF8a8cYpK7UhgLVf6vPe0/Eegey3U
sVVHAfXauIdJT2sfx5xzaHv7AU9t4rtadgo17w05un5EZPVhxuUPjrgm5g1guUJybuhdGHwVzQdj
k2SbIUUV6UVG+jKgV88my6UOpTtsctzKfN2mF2qxygWdWBUGEN3a6ihEkUHre3HuO/lDMBWuhaa3
NiYp/a6adShqA6xKdGM0cwX1po9Md6XpxFaWG8U0jtuwuHuZ+XUE6c4E/20OHlxyRtPP1ovLyoap
SDwYJCLgqzHrERThVi/dQ0bV/NkqYxifxVJibxzjbkR0u1Ss7xGTuEjdu3lXjvLqNQuDAOi1Zjar
SeQ19iHCD/YK4/jmiFG/Zn0INsFjqr5goN6QoC1jneCa4tx36HDNY6rkI4O9u66rs3M4DQ5CP1Ir
HPAlTTAhCKcEpYsTJgKkuvmTdyU+wgrEvLWkRsPmYM4Cp3wH90C2bXmwovy+q5PnIC7ttexpRErs
5S7w7JkkAwuAl9c/grQ1zlZH23drOieRJtMVMHhRuJdsyGh4jCjg643Wnun7uJRdkNKs4rxCInPu
rQDBWTcrDonS0i90ZvRbNFIYks2bKlOqg20T+VbN7W3ksflMlPsI0bR3ZHMYC3UlBkjJndIMFLd3
EyCJbWSl0w3T20o4TIpXMWmmqEjEmmuT8392sfKmOg2Wl25y4HpWbVoX4Gnkx5doDmszIOgkvGSB
o28tm5OD1pA8UMTuGMYwpztTi7wVdP1AsZukNR/m2G+WkcggErrfJHL2O4V02il1aGQcahM5vKeS
O2no+ROS2Gq0Iu1hgL5wIjPfLzno8hJXS+Jr9jJiBZI3cDyw3TbioJVTf2pKBnACNwUBOtrRKWZW
4PT5r1ow1dHHcJBNZW+qEl9K5CLgIUJz94YQd3GsJw/kJ4s7q8s5obEQrMME6Inkaxtn7F6NIElv
3CvpbdSjZmN0HB4pN26dUFZ3dToE50Aqan29GIlFKeqdCPXTUwFPDEQu7F2hzwHqaNzkg1Qtbgc3
eZvtxATSXeQPJEDFXkyd8KWC+1wOEElyyAhF8J3GtnyBHXBnFba3MbvEPXYWx4jeqUdmX6T2NKTw
J1DaLGU2GPl5TYcYiSls5YGPaXS6E/nc+CEdXet+rvNTSu4hNMb0QSvBxGZ/qDaZjiw8cXIjmd8N
S9JLG41rT7MqRTA7hJIdxk/hWFjHQvFYtFiPnlil5/NUhu+gQ2LnUa8d5zFiIIlQvrAP0WQ168ZR
csc2nlBRSdexNPqTXmacVBrWxgkXHWyMl3IG6EH3QE/OrC93WpzLW+cGjz0n9i2TY8k+izptPY2l
dkhT9/D5pBMElyWstfVEm6HhNuLyea0oIei5ye8HYuFbVS0aiCUJSQ9IesICFmzMQL4HyLBXxMnZ
vg76uxmtk14MN05f9MKk7VEkI53jgzsRL6MVIRlIGNzql6j+MjvNfG7IBlwazX5g3ndY1xQTKVbo
W1F75rmGvk6jSVSe44FliUYjRXJPsvE2ebJrCL02Fh08pxJf9XryDmjpwwtW6RVZwvTsyGRcp24a
rMdurDahqwBkhzwlEcPu8kqkqK3bPhUEFPtmZEanbear7dDJE2XBcMnnLlibso6vOO/bdVYYw8XQ
EQrorVtvinnIzVWMtWGG55l3JCNT04TLyILObquPu2gWH0XuVad2gAMWxRyTsl5ou6BDn5Z4kA9w
GpF2nRjTyhQAvOWDWUq1mxcYSS+dUz/oCMXzsdt/BiCu1hznEKlD244Cmajij88CLaYVrttCBzZm
l6wXkkxMAs90Hj5gKD2MTn0aUJiuWVFfQ6NF8kBu3JfsUFtPud06DfctSY+V2RvuQbPI/egJLLZ+
RjBhGla9D5Jr16bts5fVX2hbu3TMOX0p8otEwbmyaEG55oUQF0uLtxgtnT1bBmjwiRW0Tlv3Nito
D1Pv3neOB6DbmdMzEuYV9VGD5o3qroms8jTW7TejgvruesPFxnK/DsbQPOAJPZpW+RTk6fbzIFm2
OefGLv/GgMiM04PDrcYghWuqgsZRnn47kUkt7fI1buePMsIY5bVQfRmRt228G0Z8CUKdBkuXcCen
z3ydJPa8m0vNXk/oSfdzeYzD1vN5k+npHvtDpemM2mk9HPQovlhh8S2KkR1kjvdqLUe8HIbxEkqP
BUDxIM6pKCQoiIJNwC5/LE4tA2cYXjirm7Uk3xRw0ea4SjjyksyjVLNloWmRNi1GYVOFJzMGJg2o
AfWFW0tGzzNOgJnmd0TKXxKqqImwaaErDf0ptBY8eFW0ZGhwHH6+/4Ru0ybQZuTVZvVV61Wxc+XM
USjrk62wG+Jm43nKCcKmPLv2ZEHPnoMXOwzlec4oL0xTvKi2W+OC0HMrOpRBmleYHCpIZDapRc5E
tNVZMzFisFfeRZM/pDJd8TqCZQFHe0P3vgGNWe3goOIbt6efg7TrS8vK1HZM+wgynYtnLsTVMFjH
fCwA7ubJnlwS+K2BhbDpaMotDBe2DdAyBoVdcgS9jUSNRGUVG0/2wHFmZA4LFBQ9eWGHDzB00RnK
aMcxATxHk5OpS5NmH088OOjLne71xzYoeBVCsphEOvHRp8cOSktvfHNTfb42pv1Q5CkkORBCFuhQ
3lqPXqY/FJoq3Jtt8J4m/YbzMHuWnjdAYUBoe1YNuLMgzbUi2a6t08Rh37VJL7lkhn86hajPWhZq
jx3FHRuT2h/JlC6ov1H2eKjGtPfnHtBBPmMcyNG6TYgij/mzHZEND3mVVkZDaGXa5bvRxMdpkpju
DE4XhaY5R6tW+QYo0t5jOHHJgur7KARJn5c0Dtce5rDcJfyPzV02Munr2KRtbJP8Dvn3zs/rqN10
FZMNmv2SDq2Bn511Z5BOcd/TixxW1pHIy6RtDGe23ucDTCtSQYkw6YeomWcpXyPVDy+esp5KVo65
oBCVBBdj6ot7HVFb58JpMtLa45gpqu+uHJAzeAX6wUzE9DuEBFPySVVwCUNTxaexa2sSPTNG1zz6
BpZKi8mCfmbuDa5rB2z01VDxQ2tz0PZmipGKY65XSlRlceA99557bdKZs8MCI+ibQTt1ZUt32HI0
7QzWcCch2nKTGcvLAg4cqH+F4dckZrrE0cHru+ZIxpuWrRVz9PG+N43g6PUEfixf5LiYSypC4a4M
JgQ4xoQ03Rld9NhOJsM8jIX6FsiDk7N8sGLnkukhuPwlaIkklOmy1bbeQuuRXDpKuHNP1kjl21C0
CY/brdHWxAhOpIcZ2LPTg8WnmifzM2S7/FzY2rNdMiSkGuTgwhv0a4m8sotYqpUS96mAdNYaP11N
GfvC6V+MsHHJZqBvw4650KWBXWZt6JxIk96CwSyOY1rV51aCVpqqkIYZ+0XXwnpXlsiO7HoM7tsh
RkI1/yhr5T2mrFzUSxBNmgvPK53Ndk3WJnuykSVoKunXc1Is6SOPKUjqpquKuUiil974Gs3qLV0a
84mKxFEmtFabDWbmMUU67o3FCkiAu2LqvGUfZx7YbKZ6k4xl/jTr+bGWbn5QGhPIauyo/waUWNMK
Hy0h0L53WnjhqHT9mfatS9I15GdkfOQ3GwuxbX5qXYJ+WK1+4jn9frAc96aS/KWpBqAQusR5+95C
Jdo4oaPf5qQ+e0OcbWsZ5+g1jBLtElkwY1ZfbKsItkZTkewQg3ESsvyiu1zOHiwQVrgAW8U4f0NE
3fqG9Y0xe5stdago1zIrBbtGchQnQAGxvcspBh71tlon5DWZPN3Y9Mg8zFRpz7Nn3kKU5lRk9fHr
UAc/g3TmOEjW7ez241ZnKf1WVPIhTMjdpEUV+ZA/0agoT1t8f+2tN3tCFOvM3SEuSax1myBQKe2c
RLVzDLo962CjF7iVR3TDkMl1AHapW21BN01gA6NvmprCndOjlxJZhru3NRYHitOQjGOV9BQRpo1s
fDsGdfW96jL35AXzsPn8LnsmdVF9TRqzONtaCSed4uO6mjlPmGDjsa3edTmHtKQrd7U13YIu6g+h
FslLn+H3sKfhxn0Y77jV15TFGE53EVEH0WutTWotRYCG3iVpwpmooTXbqy4AlMlTe8TyXRExHhG0
yVerfJ+iMKHWBoMvCUx0U3EdnUJU0Oz9+XhCloojs3bvOb4tnkAsfTSg+3Y+40uw1TYb6JBcdYnG
3eiAjh+b/DxNIqVkg9QynhMCkrpp75grN866+Ck9gBJLWTtNiPC9tHsKVNw8usNX5opvdhdT2mQZ
2Uyx+9ZnTMk08eyuaAZTj4xaeSeSOTco8O9DV6iH0PBJ4Hsby8SPoGbEXL1Ifo4sVJumNl4LqT/Z
IX21lu6l281ohjkjYjQ2TuEUrtVo3JktDYRZpO9i9O6J1T2asj8kHD78vgvo4OYyt23tPQhbcxNh
LqYkzFGitjiTa+1FcbbltURRpe1BWzjHseX2iXRx4nyDUQOYrV3SMecWebtzBkbz+nsnTRQtAAmP
pM/fhS7whRDuUEqxxTxsRcGImcj1F6URmlN8dzHP08+c46NdNRrNnkVFkyAHErBQL1oVS24ZQheA
YElleSt7qM96zqgaOlrv8vmvMNTOaTt4B2WPnb4xMiYa6e/4NoTulyEkS2AZASWxOgop7fPh81+f
H7S51Y+91PYFw93XsACfP6rovTaMlPblrI6uVTDQttvj2vj8Wrd8bWhxkCqTfYJqawLG2Rb+UDoV
Xhwi8OvnB10a4bajH+ePrwXzxHCrokLimGNy1UM3uRL6z4cwzG8pqJ/r/379819CL21iAlyWrrPV
Y410Sle5ydGyy7PJWPNlKOsPNnKW2NqZlhgyXSutoAsRwMKW3+8AUoPoZZAQxgdpwKXsUv3oeeaL
nBbKjUBap+s0pWkpbCNGhjZyrhtfeAS/eoyFQHMZQtJlMDympCbPfVxtGIN7sG0GSCczTvAVIDtV
5PvIxd/gykRrjUWwdbNrXJAhMwL7ZeDktQJ2+oXG9J/FED8bA4KCLj2ST8Z56E0cnmtSOWoydo3B
cJXWmCcxUlphpGDllurolDnl6eG9KL7bdv8qKP51YSMYfdhJ0ayTzPmaCYuyWtQyJ2yfARdJn7Md
UZsNxCEqwoeWOmpqOR008TpZz2TOVoJTHHatrrTp09A8psmsaF2m+msxMqoaQSD44VAv4iRlHsth
ZB621qna9CFWliS9wklx12Zv6ysMtdpKJgCEPPpDUYvuTbMc78xG6CSlv88iY0Sb6d5Z5LRUuM59
ZmeUeKvmaoEK5djaMdTZ6OTWzCCnHO0hZAqw1HRLJjqyuvuAlDgoJURBUdZdtf2YjdFXw6oc+laI
DxKCRk2Z5PEUmuiIX0gPw/eCqUF9KlqW3dpn01iTOraAe/M79Ww5Fbb7lN7qVVH+yHrMZIlllCgx
CrXRkDokjs/jsDaGSGHYT7fR+wEbFNVIGS2BNP33jFKJ9eClpG22VK2Ih3Mn28gOPyH1PA45xvuM
s504b17J3nr0KmcTz/H7KGiQXe4LRgfXSRzFwKWctzmu0XUiYt5F7vCQVem1zIN7asegA5TUV3o6
1lu7CU4Sbh+FDw5npouCbukAqGvryaVMBMaXFE8khrUTWR9e+p52qADHNlwSekaxInccb6zS3ueh
gYcwKHZ2xST7xHSir3fqyE8/Dn3drrWuPslkYlC3wNc8ZOZjJGO5Enar+1WCpA5qPum05it4h91o
ATFm7/iwHH1P2L5FT4KVVaUHVniS8dFWFgXvQEHncD7XD7KxmEJG7OEGFJIMzbn3nIGKQuhU5H8V
w4QhnpQiehejcesaso8mekyjiJSv42FWdfwBVoM3Msb447bu1hmTDROC4UYxPswm2eykVdy1JHgM
e7Sp0iPwUKn+QlHyO69rXKHhxiIZ2VxUzJgTzisK9J3mU7VmjylJo1QtWq5wIKrXeH8CWiL8jimS
UabtgQZO5HBVQZXNoghTkbRPewl9btiXWsnk85TcUFRwJk0tsa5qz9uQQWPDkSUQa6NtHheq5apF
cJuYymdwmbohAK+iRfI95zQmZWyHA15ZTuWYfUe2itCpz2ETp9i9EI5Kkk30vue1jdebyzmmvclP
3GottPS+dBMThFY2r2fN852Yss7UaSYLYUGtrCC/xYTxlXIoDHeBlXqwQfUPnv5DZUgiRU1on6IM
Zta8WGvV+4Q5Y51XJO1n+3ME/UvpMRqTk0tpBP5lCu6PnaiLVbPNS/MtD+EAAvOgs+k1ZUVbOVYN
ZYyGmqxt7O0Q6C/1RMqHDMaqHo3nbgA54TzlnVDbGe6ZdMe9A4OgzCnVBjaJOHPK14WAmLHEm+Zg
qQMoqZWcCeJ1d0h3PdJ4Wl4YjIxcXp72cRpinNAFnZRlHh6tmDfV1m3Ge9IDB7uvSZL+ENFQriwW
44IBGC8eIohC3tM0nmoj+C5ZiTaKctTWHc0HnXR95JJcNnF6mHH6rZwZhQ4r+VaV4XPHXZfQAb0C
HEygXs4vuZd/OH1b7aryFPT/l70za24bybLwL0IHgMT6ShJcQEqiVi8vCLlsY18TQAL49fOBNT1T
JU+Uo98n3MGQ7C6RIoHMvPee8x3vFDfdl9IZ4t0iwATQ64OuR+s0MWlGkNA5lL1Nqux4NWSZUMZH
6R1QzG9lRBpuYTE3b7L6Qr/0O+qAr3E9qpPTez/HxYe5z4bbFtpedZ7+G+/MR3uGCcXaFfzBKgwD
AxfNB31qXQovK5ooXGFy6ex9ahwchGhGcf6qmEx6QQDn0JmE7w1RkBc4G3LtLqfQ3w0unXkrdyRi
SZIuY05HfxH7/rea9m/q2Q9W7duLWzXlcMzIXoGX9fcXZ0VL4ibMEsJMeuLUre0vx08JYQSWTIue
fn7h3/liSNeOVrEdvcTdL+m2dBjMagbnMrVgEJYI3vsBJao5P/3mBX4Q399eIEArMGsoDU0wPn9/
gWNSO4P04yi0KPNQmnecJqpkny+pdmh54binFWCriImjvnoACkJ7yVr4jQT+F40xn6Gr6wafoyGw
g3z4DA1rkFqM9DBETcOQYoG3nTqYauyvtcOhs1g/zAbcdlTDp/3nd2D90X/XNnrEgfDJYEDAQ/MR
4NrGvtugDnZCsY6kJePCLE1XTqFPQtz6G8cORj7pQuf+5yc218/+wzMbIK0Mrlxwd/ZHx6Lh1Vld
FaXNCCptH5B9hb3SwJRL49hDSZpVybIlp5dq8X7W7tLtPOs630575eDRMUx/llOR72Z/pP9WTYIZ
PGlgGaECtl2/lw6HeLQOv5Onig+cBa4Y3qnV3EmSEJfMR3nqXNLywapnhWLo6K9oS6jWNk3N0GGX
C2u8CizYSDOOCPSsBXZjZC7FBQEu6BMSGfaoEjNl1pc4Z+auERfeDXI+5mb32PQNqEy9CYYO/Z4r
yHwTNSLy5XupvOGgZMbAgdHEpkRwcWnMBK0crmFa0Rnqicw8MJq+4+BtvPzzJ/Xr1enhiuIq0fHQ
MmT84GqrK6vVeaedcKBvvJHcwBtdtEE7Dp+l4CSYdjSADTf71Dm5vv/n5/5Vestz44vxqUlsE0nw
3+/PIjIV6nfphIbuBNUyyT0izSFoSKh117bpPz/br8sVGQQgfeAY+8CMP66lTi/MFrWkE6am9kPV
zSsabziEdPdzo/w5NdGPf36+jwa29WJaebW46pAWY1n48NbmbdnS+cAYnEeRG6Qa+YtRdzCkhXd4
WJsd64ggrWn7AztvGoz/kUl0QVSvSWLreLTtXOsk4ubpJhotG2LdK0FVpbA7gorY5yxYSx/bD7Fs
oYLTyf3Nb/DrAuphFnVd3jD4S/wWf/+AqnSMZlU4VphkpKDTs6gOmeyuxuDh3XL96WgY2mesWKz7
vFwEVWt2+0SPbZUjAs8kuZCwqQhTWGEBFFlq5w7CzJtJAsjLUr1Gdrv8Z3yW9T33MaEbgKMByf2y
7vimSvWlsc2QVgMNfptpB4kDJMwzPDGi2thVq9GBVnhc6r8xad9sfR/WPK5kTF40oDGIftwPXZq3
PHdphqA2ym1bLfPG8FDujF1+NgTT/Kgb5zujJyjSynpmXaumtpvI2kLj9ztyxUdf/u2dAGfggZay
/w+O9ainlUh8B96H07JereqhZdX8XLn+ksPSvFKVc8NxPtRcrf7NnX2jIv/9vfBx6WA0tjDVrdla
f79y1lmXp1eJHja6/oWeIMnPiQBw6h1KUTwtKSNoYZMaV0brCEfPCDQmRU5DufvVTc1jVGjGt85w
j0D+7YdRhHTut6nRNbsOByUMzGzcpwwuHybLuC4JR4wmssLYh9GXjxBdbRsSjDnqhx7r56ZPVoQT
mtr7OI0DQZ9lg2HE3pdtx+43O36Q1oW/IzHvaYRJOkD+OzOUWJcGe4YIH7GCHa0G1awxx8nWSUyk
X5Jjut8Z7GVG9TXT4ycTWBkgJQaFyoAt028JoTF2KRyiS5yZzkFNpMnEjXYxxDiT7yuOWoYqSSvz
p07j4Mah9iJHtTAXw2drSSqqbNBBHnujd6nc4rmP8+sAE4vqrDJ+szj+Hxs24A9KVpx6JgXEbTH7
ixOqSqkeZy2yw1hZ3nnJ7QNKg29ZIj0wFPrZi5Fh5CTCDZlBISNJeqiy6gULnn3Sl47hMi3YuEVX
bA7FgZwq+gRoGRmWNN1paO1Xe6m0DQ4F8zcv3P51A1tZthgsSVsi2Od2Jf7lhcfFiGyFM2B4k4na
aEwWbf45xLH9jfjBr542h0Vhu3f5spBQkRTMpKvh2vsWsbwN2ykSmpLzF2tWql8iyD50nwXqwW7a
MuwUhFfU9BWzt5hpVTAy5TtY0Zod1DBrAN5bGv5nkSnk9YZWWmdRMMmH1BeHxtRcbyernrr/Ul4R
K7Aw+pMZFGZKD5nZ8tkqxeOkMQspuj/wxNfn3VSkTApZMo8tHbwODNNe++oJ4rftMhU7dFj8fpzu
Be/wQwm/etPhBjvWPTov21Rf/nkD+IhNZhHBOWrjjmNB5SY2P9zGeiuTZfTYwgrv6NPsuZdu3wbI
2fAX+cCS474kk3dVjea1Rap46xrbKUEUAaA9PnT5b1Z3Yz2x/21ZcQTv/mqrRsEDK+/D62lTyeCy
m5eQj1edXImkwnWDqda7e/BHyP4f8x7ekNuge5z0Zp8sKNUrl8FbmtQSF7mR/Oak++uqz0vysA6C
JvfZLT+udN6C+TameRiaSSqQmTobevQMDJk35IlBe8ZEXuc6+nxHv38+OSA0Sn00zyuC6zeIgo+o
S9NbXwtaY2MFg7Jhr6fyv9wLJe6cRkb6HNqxgS8Qd8JJwkVLGQNu1MCHFpkm0lfmnrve0YydO/Da
NNWQyFJUxNWUV+b6Ef/NYO1aql2KyTQ7L9Py9TfX1a+7E9hxwt44jfHeAZ5cP+i/vNJCJOkEFkeF
Wmf6JPliRypj/YI61qdOy70jDVhQNmj+H6LIP2r+oa25tX0yZUF3PokFE4py7dck7rpTN6YDobVe
eSlmdZfsJ4S+T007laR2mPc9WYzPrBDlmYklhiPVBObAMlznstnNVt4FS+1/iar+h74g/6xnEe01
vS/RWTUVccUVgnA7g71/E1YnLfSH0bNRFjryIFDqWxJKoN0SVtbNpRv0ZguwArPQ2U5obaNM21uD
5x4GWawqMrc60iwQyIMcf7/UVbobsmV+4J7GpLuokN5ohLxR80AN2tV5EoyFbw8NGYH7ca6tw60A
qRnooX4V/WXBLYk7pHIelhkJwhiUg2u+GjPH+SyPX0uz+VJISlySLQLN6o0TDs6fnY4eZBQLYOuq
u4sTG6DJMPgPt0U0o2l41r3xeW6HL3q94I3QAoXS6pIa2pM0e4w4E1oK14rv4uYTA/8Mz4Hvh043
H2+VdBp1PyfiJbEGjbwb7ATbaomNe6NI2ePK6CgtEgT++aL6pdgF7kClj9/YtyEqfyx2U3KzGtRc
MkxzQbXWbW9n6EYFRD7CSGwZIKj5P7/7bYPb3nIthhTuL2TbPtbNfpwSgq/yvN9rtXVXDKN/zrSq
OGUjkfSLR/pyn9KlQZVVYub5U69gD473G5+/+aHAIVmNo5a5ogY8w9Z/uacqrB9G29kWo2ntpXW9
6sJNxBZs07BF9nvAvmGdnCS606xh3q1+jcXlSiQ72H/Lcm2fdIpRmafu0rT6xkGExjGZdA1Cx0kr
OTutoWVL8kicVrurUWZvF1DhNlnl9TSZv1vpPeOXX4c1XjiO4HcxwWPbq5X0L0uEVTCpJAMtC5Op
Tcl2SIxwKW09LGVGX/v2PZZFI7x9lVfFVjYzSA03WsKsxwm9uX3pkYlZEhtaFvtZaG/TlC/h7SHl
FI/EfeLg2dm7219B8KJ5SOtiE7f9EprAiNq2748CIRxDkFbs8hwDxQORG127MEzJHBGmdkZqd9JM
//OljjJFi2k84xwXYZZ4wH0c+bP0Zy1M62Vif5cDYFkZ2aTLAw4U0YhsqYASYdn5MdMa5toZPN0C
uXbkNfzaE8l5/frljFmIgURYrQ+3r8jXo6DUK51H3MkcVoUOEbPHLNNlz31ETgh5jPGRWhTKi2Md
TE9HZjMlz+3ApsUqhmKufSn7EqGxxi6QmMvBJY+rjO2D22JnY5aAXlxz0o3ZJS83Z+af9iv0glju
4mFrT/iBhpmxTFNY7VVL342+C8l7gyBrEecFe2DaC2xaG13W8bGM8mI7oSUxGW48ZcZovFTgySVa
FgK0ckYFgE+2xmx1ZyAV6aFgld7Opedd3FLs6D1H+wY87+14NqvmamVxsWni3NsXVp8ce4xit1fJ
DPyuYvZ+GtJuDQyp7GdoMOnOz7kaKF+YzCMR2jmF1l80UQ+XDPETxUWD5N60lm1HrvZ7X43XKGoh
P8W6f4jRDneWHz3j+d/mLfeQrrWCfUk22o5chVXtZ93B9ike2gzBbJ2jwHKU45xudh22LW0TK0ZX
GkEgm6KvsLfP2OVxax25BuPNVCWIV4VWHRIYZhtAIfHGt2NIjvIPvLPHXijjRVm52ORw8fGA0pKf
a7u8oHJZ1U72xc5RnsX4KA49ItcDzq2VcEX95LdyTeFzXhCMmUGGuuZQl/gh86HGbplqzH/iN3pE
D1itaEMZ1tErIPCapXWMKfbRqC9m0EddOKdqy+gjr1rjc1Xab1ZVfvZkjLB0gOU944o/mUO310bX
BgRmYOWL65OjY/FvElx93Wh+QjjL2bkqrEB1VgruMFA8aTZ005WXuekd7PF/dij1HNmh1z3VIJYU
RrKnmzF1XmW5U+u/mOi7GMLQy7Q5+l2qaXiojWXYVlpWBZ5CXjUW6SeUsO1h9LiMbu7iCIXt1RqZ
MGmpk/7RJe96vDgHXxrFQSXo+2a9MLdVltTYWinXcRlwvS7m44Iy5kWhEScSYeXkrN8WJKBi5DFY
bXUH3QjdBXdQiFoSMV3TjlO/GDO5L1MvO8pWv/i2Vh3FiO+ZLCk0exj+AguaHS7sSDyhF+Dpl+55
Ngt3p9t6kGk5Zi/IU5uMnXfrAYf26xOs2eYZMkO8bbp2YHhiFVuxMGGtilV/hPV213Pn61hOERAU
RyuufURD8br1zjFiWx0JZJdcaJYkJytjFZI6N0QlBm3fiVzuelQju5EB1p1jSpo5Lucn5bHhu0yo
Qcmg0MNZcFaHOf/R5EhF0fY1Fz1NV2UKhpMCYeWFxGwqlf5Cq7cIaED629bNxN6rLXdbkCdw8kaC
M3Mnbl84125rr7IeOTFhWfHlXdUPxr0vtAxPxBPGnXKDGYo1Rsql2I29T0PFmtSZ3z8Bq2xuU92b
rsT6EnLgMdKtsFyNym335Ct6Vy2WxkPDzdRSzm5jxJhhig9+beCqcGy1CznteRQzJBv0z3Uz0ZOr
1EtughZTmOl3fRM/ICD2nvP8DzYGJqxSeGFfUvVQSbaxiW0TMa916DFZjNGIEOrqTwZgZNc29no7
i22eVEU4FfG5nMI5T12sJf071M3ukJakFsVNDtIOWdIZ0O6T1Im+bv33ZIhPPj4ZIq8Qwc2I3/cp
Y+2NUxgkR3Zj+Vrmr4MU2wm3FQjJaQKy1IRMGaHF2mxxnW9HeEAadI2uxbGyYUl50vJ432joP4wa
nHuvu3sQ5N0hyrNHq6LV1zfc+HVTWTtNx5M2oDA/pWWln+K5fGXLZ6FCo8q7rdPo8+WAIQl925Yz
sY8FaRp3BcPgQ7xm4sW1uk1TswYVkeXJc4MHN90M/kFrG+5m3QbVJH7msbObRcI81mRKE9mTHaSo
pqqYeTfC2fo8lxyX22jnVNbXqJ1JnRxsc997xDinRU4wHGLkNmv0nYT0wARY4fzSDjFRnxvcYss9
I0kabfri7wzcxPsE23KAK6Y8REuLV8I38nOn35kD6CjKFrRq8GkeVCdw8iNrRZtkisCjZ3+Y+m5X
AzW9IKAbgtqukz3SLf3A+3oc+2Le120+nWzR4jlffzRD4XRrrLQWpDseN8f0rFiFApcl1GMNgm0Y
E0cVDxPiiatlC/u5ZaksXVldl7muDgrIN/hQB8MJ2T17ckS9bRvpRsA7mQXAlPFSznK1jKQEcilU
ecuUvev+m5PfW+ngfnHgbUi7LfBr1dYmm9T4jEpte9P+1nnKmCWx30vXQVWYFcnJ1/qgjTTrrqys
OejG7kpJ+d1M26M3+svJIMKboxSF0fQdOQfuw1I+QnOWG7027COJnfdFHt+b9LgfTDl/ma0m2hVx
cTGl7h/NrtS3i0BqG2NP3A6xIrnCVsGQLg4x4XYER1hP6cVRdSQkbTnzmskkx4Sq2TmVpFHvgOQ+
38YyQy/yk6N1Dq+7+ipguOP+dC591Z6tVWw9xeh2ivxCbmh3MnPCqPsoxmg99hbCPDUdBc9iwJU+
O1V9SOPEuNijc1684nvbZ/59hCxI0OA59Et3bScBajomHrmOFgKJjGiXLOdq9pt79GVIii0wakye
gbzonR/kvB0pkAZaQRAE5uypBi55Z2OfMGbDgwRGMvYi7F0Xqfebsxzu08YD1BV0i7y0Xu9tCMu5
z3xQk7dhSN8IbTOM+a5tDWM3IW0FVUuPqKYRHTDPR9Oqq1OeNXCwS+OxoTuSDX8QF9ciRrC6yD+l
aEo2RKKR4K1juLcqrPdOg/VdrRZGHKL4hDvBoC75hrR4Oja9uKJoJSY96xpEAEMUUuShk8cavTVa
r7tE2DMPqWm/p5EQd/YiV6NSdjL14nM0KWvPPNTYJCXmBRevT0qUxblznWcfBmhuZVoYlW2LZo8K
NG/UcyWkfh6seMcQdd72s1XRLJZHA9uvydH8id7eSzmb+rlY0KuoKCc4vrAZb49jMLvkeiEn2asF
ezOAEvdiDD3GEzWmIf1HI8CUUYS0BUsKZvvqaOkby3gXKppHDwubsUDeehJewgLS5/fDYvsPtE6c
FAFlykQQgSVjv1aOX+n+NY/O4w1wQuzpdL2dQxFN7wtfJBfO+4JlHEm31vZdoHHn77Ru0VEXxmgK
By7OxdpZVj+cEHlI0Hfe+Kj56qTja77rB02ihLehDNlOfqgS9yHTre6glQWmmQXhHcwChCoy/eaO
OTx8NeBY9cunzsjZ0ErtWY+t5pAJ6bPcZ4hPbIUZPI1O/tQ2T9UCKMHQnHXnjKGs8VzTmH8ahXxu
y+nNMVT0RLcIPVSTmw8jJmvaQwBm5kwi5stBq8mcqgVvE9a8cTmnUl8ezAHwQEfswNdZFA84kQZH
c39GScZvSxow9bC2I0r+knZMR9uFLmifGyeiajjfWFwbxWqqwgEmG0xHoyPVReAPPTqt9w06gIlz
7Nz2TMmWaC7DvG6bwLJ9gXEDutOfImAJnADxKONUzEUbp51VCMfntbXNIPEbwunJOCe4x5sYBQyP
nijdd8UN5i/YgoZCVmGMOPKpcdDcsJqc0tjDfjwNGQb1aN0zKLWmMgkz67PTapwHK4kkuZGNseuR
rIWyadNTUs7XuF3qvWUt0WcnQW0zORtVZ+M1Hi3uuUyKe3dhV+6Qfs9pYl4jYT34kEr3hhLFZcZL
7aeF/+IJPI7I++6G1jo3au4ebdnIx3FEETk2i7Vd64fbdavQhG9VB8NFDih/B1dMT5MCSAql1n9j
9/EDe0YPj9FnPzcACUb0sbvOJc7EV/Np0ajzqLDfLF9ZZ63UMVjqZnXgk/k0dZXNjI7VNsr0beOj
Dq26Mn5ckTJNhzh+zicLQJOYnsseaIHKRwCvGLtpG3rPZIRHiw0AxfCfFfiVP7ki3NbdVi4p2/o6
LhhMbE9cbZgX64gxYgW4RVpNQNR1t6Fxhuaqmk6lTsqD10HitsZxAgcwBoCd63PRCgAXRQ59u1DQ
DYraurDVzPAhTARITfWTVoYfMFUxt7Iria8yp/mkG7gioskW+wyR3p2oxR4xT34uGTadere/mFPS
hhNDFs/urvw4xL/ZjIQ5z5tD7yPVmPReO3Tz3BNIpT9XzADOMw3pW3trkckf1cgM18f5uimHKLtg
sWZpNp0XRvAvqprvO1KvQ4sT3FzJDMejjVFUJh2xa3g9jYNWwP/uV5aRzOy3lPzzTSsLGUSrqwmr
vnxo2lEeqtjHZ2V4ZxaS8YC/2tubNL926SDfzX4AGS7HhWkCyp3NGK9rWDVrrzry5dimMnBmfVd4
5j3DsulLYWNBmfdlUTgcbQmzjRTy9ripqLcqMNN9n4dGH4VlX9Rnr82/xX2rHYp4wtFhMQWrBfOw
GyKpRz8bINsijyxf01O86h4mzr6yZUeWOgfJKOu+zYk/c9RGl+WlhAVEJd5Pk7mLk07FDkBKfx7j
XoRlatMwq+0h5DicXkhnbqIlvpvaRO0xAcCBZFSCBBzMicOQ1U54DytUVFv6FtjNJoKm3c45ptF0
HyO4PE6m+dPtZvuu1L3LTFwJdm08Ke2cqWOCLHOna+KrheI4cKgoKJrGZUvMs3F0uzflsTSYgm19
UOrpBoLibKRz4/sbAzLbDTOB1Ny4j+Z0M7ZJd6fZw0uLanELeLEMGs+JKNjTIRhjo7ijhRyperoo
ewo9aoiwAQE2oKwLUPzmULWc7uxm5oOhPPlEfc7luRpky/R+9MqQ+BXrAV/uuR6KCdGtFV/p3+/G
zG8DN471Xe8iq5y1pL10bUNaQdc+GM0wfxr2aMo3jR53DxIhuoVrzR1JynEH+xyPCZ88eIg9rNav
quP/eLMe2mqpdtNQPRDwLUmZQH3Z4qrY5F7/1g7iZcSGjM1oBnZibd0sAhMGg2jLyv+t1BI8aIXZ
3ime8+Qr+02r/a+cVTat5RUHbLUcc2lqHIquwkBTZHctIO5bldlV85+N0qJxxKlyjb00GL0uNnuX
vnYt/bG4b82EA+9QPEfihwGMC3t4O3Osso96W5ufvOgdiuK3eMIzY7mKgB2zwB9pUPZPpvACbJbG
LpJ9vMfZdoxxx+SLkISCw45J/OQO5+B3a+Ag59IY2DhGa2+iHkcQgmncauZLLmiJGcbgfF+2TvVV
W0R8VycV1Y5nvPiFs5Gx80WM9vhgpsWp093inLXlU9xReFnCgvsSTY9qtjQUWFoe9LnjbWXaeCeC
xc9yiOdAKmG/j0ZqB9psn5y8Eg/Uohcu+dohgoDRmbnTUjzGtxNczepqpEwvUlTH/Eo+gjYgjO5Y
oSnp48Oiuz8Tg34UrkyM3gOyADVzr0oUq4lL/Vorlh1fis+Sa32TxHN/EguQXErCKvD1OWCZSPdp
TyL6zAh0NNr7P0GQq4AM+NO0yyDvYnCgKzERKLtzie/YRzPX5jigM65q7Cw5zcoye/ad1V4pEQ6i
9j14raXt0L81W6FFPSfniASsKLvDNaaIn4WS3Q5YhJZl+uE6wPkWPfPpCE7J6hVcF3T5vSFi7ghL
BOv5uHzTDnB5cPz4UPIHFTrKVCQNJUBlV9ABVAHYSWSbHGKzb0Jl0qy9iSYZFOehQ/OSMEiALnY8
HSy3owtLWedVjTxYimO3X1BOsQU5I3reCmP5ph/zwCSvKxz7/H3onfSOozzZEY5g7+LcdErq/lH1
vjgJ6bKlzPqtaUonb/07vZsvRmnEO2FX4z5W4xdldf1e9UQ35LlD79N1u8D3FIXetFpUeoXQJpH6
8bbjDz0kCbJc9x3VVivwhXFNYkMFajcVpfrsSPOUWrieXf0eE61uT82pmhiZzQCHgK5sgZtOVySe
LqnkTEr1LpgGU5wiFtnBc+R50fXHxcuNe9UBCBk6Dce2Utw7FKLeWuwUffStU1ATvG7gam6BbHi2
rIk/VFlogf7aLp5zKNZhoo43jzJKIaev2wPzE3FqsAcRjkPGfbRgrDKi9iv/hvnFHII+TY2LVO29
qSbnpM0YwOmlX/2wfiAxynboFjV0p3C6nLJclztpNN7OdORzU5jyqegy61RaPa1Erbx2946yrUc7
jy9E7/yhe4UXNKNF6hXiBBoV3rCn42u8tGxVp4qpR93V18KG5aZS3HywyEGaZSckzfNTWoC3yGdv
1W+kd9lT0Xr22RkKY8fycXWdGVyAauMt+OdpsySzc+EkOs4P9JB3gvjGTQbtlBxVnSFdC5zcdpTk
bsznB4HLDeNwU2zwQYpHzWOxtUzpHSMgM9tmwNFIrWwziliv3HaNpKmb4QD8FECXXcUMwqW1rdly
8WGrJCgn093nxsC+ppm0q/3U+aLm716CO0trIkpMcyru9a58j/zq62DTNJmLF1ma5qs5LrhN0T+C
9WjOpj1+p+ZPdpimAHCj/n1gt9pZjlldJKCSvcC1vaGtDVMhtp462w4WFs7nmsVoTrzQ5tC0Tybr
W9PO6Rt6g8+eQbCU63c/bPqdcf7qVZ64DIOe3FksyMSW1heTZHesN655tKvlh0rrBGtDweRKjNZb
FH2hInop6Rg91XEudmmSP/RDoTPJIKpwSRIMpirNjxzoL4rgg42WRfNz1+jcPv1s4/Fuh00UKcIv
F3pSiRPLRzxeb2RHwVdoLpqZ6gejAowbzkk+MA1q33KbJPA279ov3mpFiFQzPbRtrT8qo/qMn665
zrX8WQ3QyEyVFYdcae6nZTZXQt2i3dcz3o9cLdbepPQ6ysGHRC40eR9P1wEKUn1wi2gnXLKnGlps
WwgkrFWQ3HOMSW1+6VBPh1G60ACczXDBIoOfB5nsCSUnjS6/IAnXrJ5VNn2Kam3aJyB0L5GhzmJt
jTjzOHLappgriVW9R0c335ssZTttmujqDvNrPsTWdZz5wRuLl9a2itNuAVF/GtrxOcGyeXRGnZtj
/XZuouFZ90+WU+hEnySH2q2N1zhRgWvq5ZeO6cqhAFOx72qjf3Xb8sTBfzc6uN03QYRXmesRQg2o
SO3daOYvCujJW+JjAycsMxjLnV30+aVckJGR7Hdye+hTVPGe05/rZAA+zHPjAMk360g6w+8Avm5w
gsMTf378uI6bcYP/nT/s1wFaywO8kLN9b169l+KT851usNlspNoogcEfkgtjo13PCSLdEcSORSfw
WYWhA8xH8MbdRXkPqXpGx97AKu52qGYP1i4I7oP7L/c4yzbv3sbYRpspmAJzb4dkxV7T6/jmfRY/
wd5w6iUXC1fyClWlAGMNeGr7YCAHxA7ycu99mxhXHfUTaVZXdTVf5BeSlxhG5niiXNhPWxrXkdzh
BNP6/aBIEzriXkUJgoNEv09mEtnsJnlJhmYvAaLhlmJQOTRecwSEOB6ibLCw4nf+NhOzdiK15h7b
XX3vDckXVZcTN6oTMLcW33IOAhuOsxpo0Nw9xlV9KfJRvdcNMIBh0uq7GcnddVD62xJXe6nG4hNf
ZCiT6pgzZlp8opO8tTskCLmdtHjLLeuTGB06ZhnHzaw6CwwfFS/i+VMXOBs8NvP+2qsdjszwmgOu
ip6v7iO+yrZRzs6WcxveHlqracMW3Oef37prTEzc4PrJzKwLXahtYdTKLrx9e/sql1waQ1leDMZp
IZOvi5ZcSjq3+5bwyNBvnJp5OV99+LZjOnJc7HGXeaIK69KF5JHELY8G87L9VHhPt39ZIsfepnZH
h9goqzDKxMVlQLi//WNUj1UI5L4O11eglKn95e+byqUJhwenUkYZ3h7iLCq5uXn437+7fQXWZl32
2bMLXMvG+pyyYr+OlqhdtreXbqcNdSUz3W1sNNhwhiaMZFwf5r7o5FlvzOFQg3dbbPu/f7qUafXn
83z4u6wF4GR0xRpGULwuVZvsO5dQz61M0n7HhgYRSmurkMqnCmHUw5nJlgM6RpOlx0xwCDGoNgv9
rw+3v4vJHaClV5+J0KrD2wPzWHqnqZ/zODkTuBsNiYTQWfVHkrXoafd1mK9PpBjv/6kd/H+o/z9B
/an4/6KrWWMDPkD9q+qHrPv3v1P9b//Vv6n+/r/QszPMRGnmOrg8cFH8m+rv/ssUuG0sNGgC5aCP
ruvfVH//X2STMqfUXc8hONNDbP5vqr/4l4X2ipYOGw5WHcv6T6j+6NL/rhLUfYNkMJ1JCYpzg/99
UI7osy2mPq+N8zhlvr9EWyeCQ/O9auGiw1YuFrp+hEWx8Wh+LjmzREs6vzZ2WWc/C2206h8ghrXi
FYcTectM0U1mbVOUqejdMCs9/+GYkKQ37G71sfJqH5qHNSsmuAh9tOy5itwJAHOeF5/TXjfAqCpT
JymWkXF2xC7poFBz+KnfzZyG7abUwX5zH4F8jHLPBOfkDdLaL35ZNZtWKD++zFSSzpn8FkWoW6KV
L3YzqDTslIewTPpRog55O6Y0A9SCviEr8+Ib1lUqyzqNTXfnuQ1s3wL1IJL0oTKn5RCNQ/5H7Gel
jctUL+ot8PIelZI+EQW+dKN4swZ7ZhrT2jYUJSvhpIFO3UEbsCetS0/kOfLxryPBBA6c9ieZYz9m
MwXbY7yTKa2KE5Vuhro7L9GJQAtwDOY3JfSRPGeejiac41NaujhfE0dKOpTQxL71lLvaZvKjPL80
wkXUh3XVQBqjSl8Wh0pajHXtyXG1L9UMUJWcBm0k8ouum9jq9eiGDXO/MLY0p6VXFxficwoHbXh1
szZyn2Wk3PG73Rvt60TixHeDCOQO17omsl2NSy3dT3aPMDO2Rf+1tIb/Yu7MdhtXsqz9RCyQDI7/
pURqlu30lE7fEHYOwXkmg+TT90flqcpThUYDfdP4gXOcli3JGqhg7L3X+taC/9wZKlRd+Ks9d2bW
WrqI+2vDhfEaKRqe2mQof8sIGaCPZdskKC6UF9uu0EHrz3auvVgklIy4eBZtIsE+m4xt5iiwRHJm
gHNCwZxov5CpeJBvessvw6qDZfGQpK6XhmNaxBUtQE+3AyuBirjJ59xRNDTyqJhhtYzlQ8L+Wfs1
yYIREs2RfmGzIXWt3aS9xg0sq1gQyAAyz52zlnZk22uuMSXbZepLUBukD6U/dLg98N3KSjhIaeIZ
Ejn+jWXT620U4UoufPs6eXFDxwwXqrnTFaVeF/hGmoDIi61+fgXdGtVHdu2qP7W+F5nWth4RO+LM
pr9WMP3oLXIOyk5UoRwx+mSMxI560SXbzpyZClYxhJeW5ls5yiZgczeDAUDQsWj9i2XDxQdzw5i/
nvo7hmD2JWYt2ujkuh1jgyx3C8nB3usI6hhENe+IJdLROkbuJwFkznOfuN/cSAdRkNEBKHQG0KNf
oOuyrJYPazrtCj13z6iP3T2G2vJoQ2PaW+Nk7epaNSFOrB7le1I4oWst7mnpmuGiKlDrSwF80Ewx
9w1E5QZRLI0nP+7jvZYmxillqM04MrH3uKKHYOqlPLFjeSYIzAu8arafRo3vYmVgWqdo3a8hamGW
OlREfvGBnIiB3ejX1X0jug8mL8uP0qonAEgGhnilxnviIqJDCfB1Www9ocfTJB/ojUTB5KBE1qs8
eURIm32occ1o7/s8YMw17pUgWoIxs59ddb1jV+iu9FkKxb0HAu9dOGN2oOcmT0NKAlnEygZAkSGy
Fnu4w+fOaC8m6+zO93L+MgRxTPgkdC84ZemVOsaLI8uJwd+yMGf16sfRW5yrVjA1ou/GkC8vypCN
jEkjRiZnJ7ZQdS05fqHFwDtsNlya7f080aklGPOzmwv9COjOeSgcQjhGpETwaXLrHglbs4eWlu48
8EsvnTe0e3L0kvOCdSkk/EZ/sXkabBHt6JoXesFAfc5DHn/5mNYp5a7eER4LoTckEm88xVYJE2jm
7b+bvVQFhjfHr30F6rEmjzMcSADmyCH+1asBU9itg0ANUyImfeW4HuxutzkySGvfuqlyQy+HNQMw
xr/Te/rrZJnBtq/cdgfzHLv+6Gln4QAW7XtwoggqsaYsi/uwNHbyBcB/sxO2iils2ZHPOGrCSnV0
YFuWc7sshtDkJgSitWzdG5uIsQLzP4oDzf4yFwWxA7Ezh4NTA74xLRGOnBR2EWGcd4AxCbsgwYWK
grDy3mLjruCbbDvf5DkqWoImYst9kVX46kkF/B47ZnvqBJ2HGP3T/STleEqJe9wwFehRENCclq2y
gxIM+Z71ConU3Mx7qu750Ao73oNDGXdEP2THESXegeIEmvWkzLuk0cdzIux+7ypDAI6zwWm0E1hb
dAyY74filMz+shO+G20NJBHbyp1QnBBzEoJL4b0r6MPB1WRYSHWOFAQ/abVSAVrkiCTXdWTVdEAi
Yl/Tt24i9R1tDBSAypl2QzSCf1VOuR25r21vo6aoXXy5VTcoeMVRfegN5VwGZrhoonoXAoS/cs0s
hB65sK8G+SEXj3jMPaHUBgyAOIWVsbRXo7Pdy5jpq0uf451OPPp1DxCdT90LxdfgyfQO/nfi0yHM
s3b7QwFExBDDnjV/4SMWI30z0hIFpoYnX6rumKSNycrIb+uKgHp7mFnGe0IBImOkBMm0KRy65RuE
YnChGvkLacsQrGbiFQiFHEfkNPUSf4KwUc9T4PRLv09ssrN1O/WDVnKVfhoJl1cD3Gt9DZeXtrWB
aE7TXCDxKywOphohDloHfKugtuGO9Ia9JWTEDjoF4ZRtgUWnXLj71E4HpCoAlgyBvhTLiLllYmcf
rUh5Ib0S8mlH2YVpYWHqqp3hFLe9sdfxnOz8OBsv2VyycfLdAudYqh+sjMpX15RxXxUjid7jJNYj
tN/NBcz5KM8A3Y5ISIizX1BH5M1WjAavoQ7NE3urCvVo+SVUC2rC8WYKtexpqYCZxhmzhVSgEhEx
6DlalExuZ9vCnSesINHBKZuOmpiFAoxI7FhsfAdUFkfwFLjDoO7HnHduQf0EimwCUqRDRIO1ON61
7E/3Ogzq0K9RZhCwt4DLL/Kw72UcRkU772qRuJuEZGHcFkx4tZFN3mgS1usCTgyKzluJgh4GNOZZ
23SdUNgTJ2YFDZBRBLTpymqM/YSeludRuIiEPBJBUsY2suvmAC1EH9aKog0zpxt2ra/doQh0zk5k
0PrUFG39eCaPs6jhGWN142OHucJ0Bnsj2PiC7ODVqxs7DeaRXIEFPKvV08PQLHjDg65z4m3BbMlM
ZaFvlGaAt8PaEIBcHiAtN0wiQfOMQzxsIKnRODJGMonW+3Qjn4HfYMfBhGpyRUX3G2I9ZJBktr3v
XLTrGBTGQB+mNoCLUwQe+zkUIrr75Fl8OlFsRNtuhNCOplLuSMKQW1Gi1WYW0JBmx8FnD3zkK6A0
IdPmgQwXDECjBl5K2vDFZhV97XBnbFCpzntOFyNd6ZkRcmzoBzPGvzZloHZlVVufqQkTkywpOjxR
Wh9M0K77oUwwadVDhKmywkmTVurgell8Snp4qGQwF0Ec5RFIeT9/VJONOqpZ0xyXpT6oFqs5yGOu
02X6pxENoMamFn2ZcsQmmhcacGYvr/1kmxeyEnAPL3w2LORRYFjTgYrEVeWrk0b5r4rF6VsOoyUN
QMwm1RU4tJ+CbNbhsDm6dMxT17nwxQmysI4GtCymn242lM+ygdXDpKHzTLYgKKxi0JNMIHNtWM6t
p9FxYI+iV7vBl0Vtckwu5hxhiVSgO2oCHH0/QiGcNZEyf7uZ/q+q8/8vE/WwMvzPxTdNF/6r6+Tf
y+/b7f5Zfnv/IMDFMDx2ooZDCh6OyH+W38TjWdS9xlqS/1V3C/sfzPMEJm6be8Ecjc/ir7pb6P+g
ve4a1N4wIhzX9v43dbcJHeffC2/cN7bvr4/MEcJHufkf/rPETRo7qwG8EFedHHzVvw+Wc8cuG+lx
OUUnj2LYRze0LyYsXmlSHuUEPdruY/3QmqZgPSOGEspTBoAOu9Zy70c90nGt/sinCmm+MfycigiL
GNHmSHwyTB5S/RqrdQQx1/e5m2L+kwRJMrsFgAbqV8772W2HMCYATqRvLOW7DB58sEyI4fXWXQXf
1pog96ulxUX1B/NWFWQ9PDCABW1Td+9FQ+lCv9vdzehqkJRt4uG7jEW87T3rySknsnITdDWEybPV
W/g4cZo5FGDZpqHO9sgB4w0SBu3grGrbNEPFsmhluUtxiftalN9lmp09TDamEM4PaOjQ9W3gRs4n
o5Dftdbw0Yv04rnvRXLom+hbLNLkzq/G+M6NZBL0BoJJd4rmS+ouCsEmK0SRFEfcpdDEy6424bJr
Wtj5+CDR+OuEsnRIjROXB4fDM7RFfPAAoW2SOe+vJqCJ2Wf9srPxOnekC1VoX4ooUQ95vDx5lN5A
xrLsydM/p7E64kYef7ZoOZcuYnA5UAz4mFw0VrT9jCgraMh8RciyUxUJOShViiBzzNcy8qzANOZn
oy5npPctd1Q1JNLMLgrLMQpSeyRaXU0Pi8sbWot43lcsx8dVU2svWn7xjQavIHcsPE1g4W4/RFyB
5+Dacx/f2dXin6fksYjysxdZDQ1Hzdvo3GFaNDaDSyD4CvxEMPtULKLW/MPcZqfIN9s9OAcNDoZx
otaOz64n2R33yfeRmK5zv37RY/XXF5qimOX+dfH229v1bj/77y7efhFZqQ6yiyTT9aaaQ0e3GKdq
26bDasf4979xu7/69pvbt0tBh7mRzuOfv3t7GFbq9WQXDV8pFQt4M//2QG/3aXNUszfDyvQ/P7zb
bW+3wGpCTKAOTeF2iz+/uF2UqUSNcPv2b4/v9zW15dV28JVKmc0kL/zrin/79nbF259ZAKZiP6+R
ZhTsCukwXW5fOsOEwLR4+BPVrF8UCSYIwdA2jHPWn2zfJiFZwpEpLohXsr990TANgV1H/gt3rtrK
nDLfX3+GMNXYiQhvk/p2u83tp4MHrkEAp0ahY51sAFUtXbGwMU2GEyJtusM8XmKtuSZTxQ7R51Ay
9EK7EDaNo3/9TsA3C8lubPHAT/0ZBfxJ+Wo5MjxVYY81vsyqgnbFAZinuODjFRdt/eLbiXlBRyBN
UQe0079SwuEoWn9l9iYMYAIoI1ebz6Vm81I7ptyNtbIuUjrW5fYdOoEIjsH8uDozOsEbrHFgLZAA
L7LUxi1djx6mzj9/5sJZFgOjkmm9BmHs31s/RsCRiQNqPOdcFyVxgYoJtBFn6BnX132ZYqh8aY3o
l91v6ac7pFwkrHQ2uszc0y+3a92+6FgTfl+kzZDua5W9YfSrWDzzDxU1xV6Q0raJ/Lk8LS40ec+3
z53J/0QsHQoSfXpDohqxyu9wUwC1NWmxK3WjhjGYvRKxQr5Jo4pdB6UBAGBh0pxCziIW9FSu406X
GQXu3i8IXS/n6VKtX6bUxIVqoFSARzNdzPZBjYs4E0ZanJQd38UPibIceIPwVvWxso9TUhFzUKLm
Xb/QRoZDTegangwjzNG+e50gC8blDsekzaDIZNVVlO84nvPLwn5P4fpp0Yjs0KMuF202lotO7OWl
ozV7JNb8BJD/r5+DyW02uuWlu9vV0vXIv3332YAh8j0S5fKj0sD3JbJhnVp116WviJHPagKqLB0q
fF84Wx26vJGgkx+JEbxEPo9ELlp6YDiGG/CJKNZNxrpxmScw/XOhyGHunTqw/UyEJSpTwOIY/mph
v94OrFYwPHZiAkyQq+bXxqqK69Jh5sU+1O5uFy2t63YzNITNqM/FFXBSFSi3IrMOoa/TRXID5vUL
WI+HdsiJi3KBf1bZOG4ySa4B5Ov8OGTIU4EAUjdV0rh3bfzXuJW+JswhD0Rz3IP1Nw7mOv+Z8Fky
grOz6jTNS3my1h/ONOW3tB3G3YLGLGx6SlQAklxHdQyObt/9/uGfy7cbpnoV/3XN/7j67aLJ27MD
XXZ/+9OuSdkPyAoa5XrXf27wt7v+/W3JwKyLzJgAv389ktvfu/35pQDLB9QhqrfSSSD+/nkQf7t+
W3bG1sRCuJU6cZ0bbR1o3r5463zzz0VGZy3u13/72e23A+36vWUx+ic/WzPMbRsB3iuleyeGBilZ
PoWoevnAOZ8AnD8xRTSBTpKNs7jvjEnH65CCvcsIVmGo/maDv1tL/2M+QUqxLXAZK3AtQOG1xxU9
wtnN3KCeHG5hoiDurTycloQhdJ7Px6I2vmp+e3RMBIWA30jY8WhLGZJcWnqCTnmIy/mRFgvMejXy
nLX4XkMWMmQWnFSRkOpigE8dEatIR4WOLIwtFl3SLI0lPRY5fsck6g+EAHduVAWGcfLTDseR8poj
giMU5oydu567rxCzOy7qcVuab7TfET3EqbvDsl/gSbm6ZoM7re+eYTYA2Psaj8O04bzcH0g3wC5t
NRP0Uu8uxfScZTHk5kJ7L+pixNm9Fs2Td2jizAw62ygCAO9YlsESXAYcqxCiOHvqVLZGZYy87Uc0
4MOmHDsf2cZI9wdW39auomMGPJEtip2EUTMdAUqgIEpiGsONE+FQSCn2UczF9jhvLF2fQqPpmPEs
DZD4rp82DSL/IOkUFFp2YNGqXcqE+0XjfWiTLj3cMkmLTOp8Rjo05HHMi6Dyj3rsjhnN1kFiucrE
j2Q1NRX6k2PQgMNPcJ01ql2z6N5QyGDBiqwxTOaMDh+m/4jex5EQszxING2N8sqeaxMr4bQg/OgX
510uo4Rm1nZ0GJuOvZjzMBPHc0Hm/V6+ugPxtgvJ7UqrOkw+cMduJP3J/VQuUjSTuJQMA/G+dqaN
YNa2QbmgAlNpbComgOBkavHs63dTT+PAv7qeeqjp24XR4OdHgyyvRWUHNN71Nk/RqHr9V0gwP+PB
P6BobQJ3nRslg3P0F3HgFRPXtpTTRj8bhCBcew7HPvH1AIQGRUOOZKSS1SYnRYyKv30B9Bv7haSl
+8u1WsaE0aCfmQQqVX5UwM2CTq8OLQE4yDP6i586F70e4isBKXu/5RUUzrTFBExPAHDtiML4LJIR
CS1648YQ79Myz18c0ZEdl7XXRHEsoSQ+gDmjb9hzgHq1ft9q41MxnPCTGTRCHLbPiw1mOsK66Fjr
muy/+LE2hA15iVDGI4ZGIt8zjISCxBV126s2cVpoa9KjDDI5XTLlCpjn/j62+dcneMOUL0bjvlpp
y0cqkoex1QUJnuYhHpwELjLQmtK9yrlc5zYn3B55WBkVccQ8RhuZU2lLYFjELxYyHQ6DUAcDlKuI
2GUTkhoI/TAizXr17f4FzeTH5MCzAUsnCewwBd19WlaWs9F6lhUbvsOmRL8GDYc0EuzTbkjM6MvU
CTAGHak8dU7eWdtke5SWDhNIfynpnJlqb5cCFw3RjTsEMtY5ze4dcpc3TRx7uEeJdazJ+Z0wBlMc
0e/35VuEmuyouulNEcqOn7i/i5G1XyBJf2Ncem8DEyT3maxgXK7mwZl87WOK23xX0s6NSE0IipnH
nWJT2dpNkYQFgdwFzPKdLbNXOycD24yrZGvWMdmiPq/PMM/hLJhK+HlLhI0e10FCdzkkX++6bnGQ
Tm4dO2cSimpzQ9YEPDvEnpWUqzVhXhDEalea9EnEsp9p487oK2ziSj6ijfWQjI/Eqbgcjxpq43G2
gfwbboXPEossO/lycrPt9OHJstwAIfEPNmuIlpoktZaknRD1N29KEyFN1PpHT/9FYlh0YDyDgEdK
AARZw3Mf0nsDJyRFOC+taTC0zYvd7GIoWOfBqa1o0yX1D2lf0v7TE6QKWHQvgzKZ3qlYmWqBlUdX
S/vNi5EMs7WLDkvto8mKKo5gMV5bl0DhFL8DYb3ca6eLqzEUG8N3RtJNFwTRmXqMF/cb1hfkOZYH
V3Fd8bpVi9M36ZtRtn2YR2jJ2D8tssnWZEvmolZfsLAT+ANritkOuHM0vj/kcPKWKHpCc0M2GwOo
MiJxXXqbWVq/iAi9CdCGA7pRvDnOiZVKxRv/m1jZNDkpkq5mvZtam55mfGjoG1mam29tyUnJ6vtf
dQJCoeCFxpU10oZby9HYBGSjoVde8uSZrC0qi6J4EAy80ecW3yOGnhsf4TdDrAG3NHk1ivCBiqDA
VVcqIXcz9GYiqlqUoQO4DgD5RNSV26LDV2OU+h1HwUV4xb2eeI+lyq5Sf5RquOpohqEIawzMZEv2
as5yolvfpJm/wl04LI6RbvwJjUEuX+1lJLTcUeN+JMaSyrOxiX0s7boKmPjCN4RghksLUE+UhnTy
3y0GlMy8fOJaulXB/N0kMTkYLNUzNEjOkduUW0aRxLBU2yYTiJicBzIGt4NGWk+beu7Gmo1691B7
FWbcxnkqPf1LVq5R3XGsiJ3ofuSlPOCKwoc92d+dJdYfLe2nV4yHAQzX48RYDSkCwEJCLnHoHmp7
fGtTNhYemjtTsvMv5Ec5cHhpKCo2RSzZIi+0ctfYSgyNFZaVGQ9rsNTJT9VY3xByrJIwlvG0jjKC
Urh6FJ3zNRUtlyZvIiFUvoeckhNjGTgjy269YiUKb9rCp2UGmMbf3AQGBC69jZhobJmifI5Lmjby
pS6WH/FSZ2FmzcMOaMzbAp7iUMVrJvByX1W8r8ybiRuqdGRo03uPwpLgkhnWADKtmBjRpt8asvzu
lEvQpijta+5VOxCM9o6NJwvsfo3jGkmaSlvsJWmC+QHrUJFZRHJb83I3Ri1M0Kx6h0GOLDp7nBVm
BxtXZtIDUBrndt/PrU0nTr54KSLE25bLxCy4sVpO0AywIly41L6L7RPq6Hsnt2Gybngo3+yrIOlj
nzcgCH173DWO0+x8mez8DDg1kZFbBBNJ2HbLV3Lb683IwExMWKQI7fTvZ28GMmyL8+gi8sV9DuHA
jxiP+st+Ip4p6NroAW7Z/ax+2aJvd1OhlRCqM2vnLXiniUD+OiB4ZYJhPZWD/jrHrdh7MSV8OjDZ
q8RZihN+BnV8zzI68r5DnDlMB5s96NmcFIAmEy7BbDVvvstJlfHrT62vfkoiSVdstr+p44TBY1cx
FCzMiqn9XYVOgrgrWh2ajzSpsqg+Yy85Wt7Rqj3v4Enc9RF5QEA8VH9pv6TdogdJQoxa7lXLw7BY
BNcS/uw2jIwrIkzOTR2/HIRevddOKJdcHDWVPiSWJDKBmMdtgaq/9FEbVrQ6sKWt9tuuj9hfRwfT
teS9EqBt6hHNSus8JYP1ywRRtpkSaaOsBfrHUjySKaB3F/Z1VWZ8xmyaBigasFpbe5cCG9rkFKU7
QsOm5TrAGmj49J+QotN34KnP6bRXg/s1i3x212YxBgN2/DATFwPKb+HZ9qla2iksC5Uckftcifx5
KasGM8nitZvWz+PAdYpvmj0/9WOXcKZtUHn77Tea4c4RFFYKZiszvw90ZgLbXJJjL8xXNTfnFnV0
YLTCI/T4Pjcg1gNs5Kw7nP104KSoMWKRNUG/I24o2HIby66sUNQN6cX2YUijiuxAP5gnR+LmnOGJ
4rHejM3DaMaPum8xlUJtui2n/lmXF8coR9ijywCbawkL0+DVNzUbGQRZILKA3G6hDYs0cCq0Sr92
ERG/PTzXzKbCwdpw53Z0AmEz3TuFTp54jr5K2g+25Z/tor8aMQ+HTdWV14nYqujejNHiOL33dZ46
KEZV91r76jGrrddGDOx4e38klit7RNdRAyma7TAPjQRZSPyeq3jEo5ePQZYSr+T4Ea0N9BYK3Gzk
HWotvupe456XIXWCTQ1b6NR50D7Q/oiuxF1nqp0wqGOc1j42xkgw31De5R0OwnW1qGtCXySqrENH
lz/eqdF8A2GRbiOFyb0W5t1Ugj4d40ywlZZe6Gvmjxrn8JkiiAAKmv81clF/sSu498d24u7cuD5r
BEVCEEJKjc/vdaR3/dWJsUJMwluQyG7wKpU/RP40NBnZClJ6+97LHhOT2Kq5JVsOdbIV1PInydfq
0sgBytywHdJ6CnSXRCSv9ii+8BaG6PlL3sWy2EFpO0wFJ0WHnHm6ibSw+oNHnzyk6nG26IkCqyAZ
vHFIxR6m6hB1NBcclg6g0Mw+Y5NM6uheutY1S71xx5FsHzHIP5uYg1uv87bRDB0497Vn15cdmPyK
Yro7Vlg0/GVgd9QfVVoc8JGcvQrxDUKeglPrmpHnuNhHrYE85xbVtDJttvm0SHEwu3vKyiMhfr8i
fcwPCXZrVnJmqiVDfvhpbD4W/9QMqCFB6uj7kXNh6A/ZtG18jLlD1T+nXcfkMKboIRrKOBdjC/0B
8JelkwsvseEB4djhoHxmyg3YrOkfJ+QViLsUXNXBoRfHVHmzAvOwggZdxOl9cE/j0JU7N5nZBK/Z
IDkHlEH2NlzOhlQUm3l0YhUhYCdOgXWK9xaACeAJpOecLRsCqDaeYf90dTPBHS2/JYgqsZtysrPS
XTzY7whSWD/IIjGyCIOx637Mss63Xj6wD3bVYcD54NNv3kp849u5SjljQXPiFaO0Qf42L+owTs5z
G8FaNgYosHVPpLTN0l/japAYCs9R6b3KqB14jUu6NWvKkRgonvXSJOSrxljWxV9qY8F5hGF60vVm
uzTvgpa10b22OdgDsPDVdUm0mbfoLUP7yH5L+2xpUhj6JC6d0aCDW0BZyp1XNO6jlkPKpft+6sup
pg2IaifLrJ/+Il/njsi9IoZdxWcISpdYpfpdsTJOXpfmDvyuvLZxiaQwz5rdwt48LNvXkhw8zic0
clwtRwEEKCeHw00aE6r9IvWCZtGj/aiKZyGjIZz6Vdell18Rxl/iBY7pki1ENaEoN/WwZGhUz/mX
mHeMHnfKef5BKLbQvU4PYpoIkfGdL1aT/sI2fj8W4zMuSDd0HUYeRk94GZ/KlIJrDMVHB9YUOIyD
kz+hIF2E06KvTZ5zKrMjCMDHYTFPpTvtE8+8tnqU7pn/keqN9TBN8OeIYsdw8pWuKCgiq3/s1w8p
/chgpl7EP2KdFAz6s3I32SehRuuhZmHkRMCLEyfydwku0XTQku0QW3tkYQePqGkk7yQb+T1Hps9I
da+7aqdS61U5kjB1u6Mqi5dfi0Ke0WsWH3ycbM33SI57JCVPa8zPIKcf9jJM+xgOXOs1IDLkEGLe
IodArDFdkf8LdOO0Q2vxvojcOHDaxNqRd/OW4ck9h0UfFjM2HxwJMKkKNCvdenb0Zu1BZzC78ZtP
ovQwt9XPAojKLolA3gzQzNou+6Lr1rPKJw6vrivo2btfGzNjCGmV86YwQleX1MDLp2HBSZzIp49b
H7emTakoW8vcEEMS5paTXrB+gA2aqHRUdU90eMTn2ofmpACO1SJ/a4Wow7g2BFpCq9sYJl1beiwa
QGzfPxQDyBIddp1056NoXbbWepBK64etuc9tPtznGikeaGQ/SkK6NsbsNaEjMBb33ZX2ZADGKT9o
xdPYfaY4wQkKEe/wB0DhMHs1kgGYHmq+ozP9YI+ZPrkO00Z7GGG6VMdhJAqZl5uiXIUjMi1kJhRt
ycD2mS4YQraxW6eiPxHpbFxSDe5Mlx1503V0XsoHUFD+JobUFQBK5KGxYtegmSFUVcbBTnn6uS5+
ZHIod5gnfiBATw5xM8Cyx7EYzAjNcFyzE3NZPDeTBvE7Z0ELtF6jLylLyNYV2X5Y3HVnbskuZX+I
/3tfexJxIugiJFknP0+SI9ytnZdATctyvNdpM7/MPcg75vUwDkmZ75MG1+WYkk5uMYOqvGYfDzzi
yl7szVgaycXSrh0EbbbXxb2Vdpe5pHnYuhnmM1rHJzHSfenE1wpnXEgyNPMHB8Au21cbehUJPRbp
XgrMn+Ee+MTQNeizLz4EilCptkU9iM61K7Rdkxqr09kHlWD4D32uf3NsfdwaYNXGsfIvwnnJEyTp
ebeWRyl4jlIfAtanfaGXH1RW10U/movm3avGv5twmwX+pL33KHhJZLSS/ewVYivy7qrB29hOIEDC
2SZDvSIUbmOXd2P5I8Fvt4EVbHacNztBYCcoTE4n1vfEGZDnVE8if1AD8uM2WpXKkUQtpQEV1kor
2jb2TPoOXQZNe/TEQXXQFFujg7WcFQFNIPrm+oNHt3RfEkvLAaXY1OfimljOM57dve31A7CIvA3q
cXEJeMA2CmKXCvriRLQ7xwHdsqiNL6U3n+0UX2iNX/uY5NPVBFtPQjWtRzupsGzXdKMx73VTEoqk
/LJk5gezKRQ55BnNiJdbLGZGltCFVnB9Ev2zjX35yNpMbk5EE8Vn0J8SgL7LKZRCotUTz80fkgL0
CoyIrJfA8wZJJq1WHI0FPIcpxgcm/x1THHLO0tRg14DbcDfnNKrHJuOzWJJ5N41f44YXbUEcidZ/
wLfXk/bU9DGBUfQgTA5qfK7buMmT49LRUp219wj0fNRZ45s7O3tNH9VD0iEgtpxe26E2Ik13lDCy
IZXsK7KVT0qTtBFGOew5i9P+7KYPlyOBgcSh1+OR46ND72Ch/3LMiw0icSPn6mVY50Q3q9Kwep3s
gpSw39al2+Xbb9rVyfTnOrebeFLzss3tOrfLf67952cJU2xwBInOR4F7KMmCWrbFkuY7zTOf/nY3
v//qf3uXXk4YmD53ZvD7Srd752zIEPrPH/p9y9UzB9Q0ZZcGfyWOosOYeZIN7/oU/zy+3/eDHvNC
epEPM3x9xrdft+1ArrWOF259Kf72+G6Xf1/x9kw6z/6IMTuHt+vEtJ64h3/9lT9/6vbC3S7GRRlv
3RIy1u3in1dUt41ynwjjnLTaS0R4F9NGepVJWr8DKYQgpjtkXEqFVnYY482Ya1QuI2fMyTSpJNH1
9Sasq2KkKGbP/OUOXqweeJPpH1OR7h0dvr7s6YSBznnJWeHS3gwsQ36n5Ae/U6UNru5Bkfg4s8wX
+Ub5jO/RB2rRkAbT3LGbL8sXf2gOs0DPYuPjHj/HHCW9jagf8WB2p+u0IYsZsuesuUS3yQt+4PPY
pN/XEUY7E2yUDvW1FssHyYRE0Tb2RZnW3kdLAoGW3K0dQYh3osBfmy+EbIlUqoDMRiTsnE9UET3o
ggU1dVEICBLkqY+A6y21i92ODaB/D02enuu44nYhAqb+Cd5hESbC6reJgwQRl26Zx9cpWcat4xQM
ugvzrPriE2RcFVSMuETthlKH2eOL7qUvwbNLzEmBy0GLIHg6cmI7aLW3p5EGrsuZPwS9vFlpb+h0
tK00pwvSnC1x5dS9HoFndoJlhozLMI7FDl/mN2Q5VA79LoICisCLfMypi8JEtYzMrfoV38mPSokp
GJv5h3ILeMSZxcItqnGTSs6BoLqKcFzeYmk+Vznb25qVDGhETUzr10GnCzoR0k7OlmnqyRb3sH1Q
GYFXpQGJ02sZoKfJUqM78vaNjr8all8UJUbQznQGLAEbeOhZTceccmNwDePYK8vfLNrw1mDN2rhW
9qwi9hVOnW4Z9nxbQHXTSHMZR8GrCeSQf86c1CBerhF2IKaMxFHIh80gsaD10eJsiOyEwMNUvljK
O5ax0Idky4xG07Z4rHjwjU+IRfQFPjuOqxET79Q5r4okX9i+DrDKvNn1847fMmYinwwxeHXfL/5r
t9Qn0KYfxZQ8LKTABVYMlHsanNBGco2WxyVVa9U8ObXb/TZIfp/+n/xZPfwG6/894us/UyGY4+Lu
E9gzLMFWCV0fgr+/MZjjyJrz5L/YO5PmtrFsW/+XN0fFwUEfcW8NSIINKIqSLMuSJwjZsg/6vv/1
9wOdlVmZUVH17uSN3sAIkrIkiuj22Xutb/U0p8hMMTb5oHkB2ng8OHr2kAnUHbEZYkarDV/LC8l8
Jgr3REXYh7wv9a1mnNpGHpihgEJUqj/rueY9mtO8mSInv6YcCKXTfuJSoP7DG/8rX/72xm3B4UD4
Dl4T7y9vfImLxp7p0eIYcdOThqWAk6QkRgriJRkWZBS3AD8rIK5XK4kIMTfIr/wn6ea/+PD+mgyw
vgf6H/xbpZAuVd6fP7y4jhN7whdxQqwxXwFSnFI9iU5UfvrWA719LMHWAgL65IIQvsS9CEC4Q+r8
DyEOBtpPyC8zuJHTx3//H1pDvA8A5R4eTuHqtv2XFJ8URbPZpI7CCx5CYICldVrpBK3gIji2yeuw
YBMuM/tZd1V9gfMxEVOvcNjglg9b7YLZpb6joN/c4OAKwQz3Kzw/kY7R31RcplGE6peQEPHQtAAa
je2l0lq5+ijkjmwTLI3Ylv0y1t9tdxiOE+SP1Cudu9smXh912fL67z/+f3HswpMlKwL05Jro5fxF
jNqLzsV2FynMOJKwABBwfuKR0qkrZ18BEojMBbJLPbK2hHNhyeqUTwXz/WyhbJ/uilwNx1yM5lG3
8uEERxuyk4rgTlXhcIBZJwGYjZ/6EITY7Z3/vxI+c3Z/L6u5gVfZ/f3yaf/8X3+SQv/9z0/bX8+5
HqxW4D898QuYk/Nj/6OZn34gPOv+/l+/rhzr//y//eJv5uLnufrx3//Olgy3/5/27/obfvvO+/ec
77wgiwbr9ldZ9PpN/5BFe38THoZjR/7Fkmz9zXGQPducgb+Lok3xN1vXda4QDot3hJxYhP8hirbR
S5tSOPwH4SKw+l+ZkSWXnD+ffuD48QdzBSBxzHAMJsJ/vgzgAEnqvlZRcDMgmIq2UIEHVknyUiLZ
gQLOCNtJw8Pt2W2D6MlvhEiOYk6r06B/3Mz9tw1qfOzGt4eChf5WdMt9Guc7jk96XVjMjijIvnYi
jOimFM2dvhq2jPyH3aKB5Kp4EeC144Fe/byOBhrkinx7ckczYqcmCZyj169wOWOA14pw6yLaFA1x
8QXrO3/Wuae5/fJpIHL8UOGmxvxCpxPjyynUBB1QN8cwR1HXouPDcgXf1FslZKA2r2nq26MTrMOZ
L2IKCiiNWyQa5HDwzUX4ra1sGyhsSNY8C7W439stXT17qZHTMPLfSncudijIMTH10xjg5mNgGlaD
P2He3XTKM47RaWj0cDPWSLXcetxLLfZoCKTbuL3hOVMKGJBOOgz/SUXvOrK9Td8kxXaqxA9DPoOr
mfdI/qTfanPqtzaTIO6P2mZxmfLhs1F+tvZhq+EznUD036HV+K6c96SfVQZab3KsftqJ85SiGz11
yBfiwYTsZThIp9WDW82nTk/oNNsQmmFvbE30MLrshwPJpq0LUUfReI594QD6RKZwrguCrm1sKpcx
pJSJpAp9pi0PDgZeVt0d/eG0RQDC9DyGk7qBD9xsnIXPIw1T8I1JT5TsOASsVoK8BLXfL++t3E/1
+GPygIKSLsuq0e52UCazXZsJ5gNl9skavV3l1jhn8Fvv6o62iqciQapPOfmLA6HLbZJwn3cNnGRt
RKmkZcEyPZJCEh2zCmFC6pjPXt6A4+ig4g7uJW/A4/LRnB2COM7KMn4MS05TDMnlbtTZvZqlPcQD
b5NFAyOaA5xFDpyMNq7TtLj9eoeudjogYjJJOVEVM0CYI/OJmUzsp43+uCwA8MtERs+uRkY2eMWt
rA1EUZmgKus67SokH2aaqhNdiLcJezu6E1QQ2dp40O3CJx5EEqe+oxpCtaxl5WGopygoWtoI2eMc
ZR7vQBDWwugGAYX1mSYG715agUgItCzhnu0GevWa1LedYTRPtkoMdloNdZ7zzEX5d2LOP0Ma7ba9
a37g4c2/Ru2prS1sTXlgzoxTdGTMpr6wsnef1VK86UUPaiuOgbfEIc6G8kkRdLEvzfboGQUsPQ3z
lLRN+r7zgVom31vMVA65s4MYxt6LNLCnYkAbFZW0WWa51xl+DXE4b+KsIt6ak6fGotDNrXYApjY0
h35RDwYWS2nZexsTPNJ0Gh9dsc44ZESqGnqDypFMCvBZR5WgUw2cDhKp2ldZTleD8ARpwObJovQi
9fiKiKv08WjGxnifz5+7VlsOVtXkW809ylxTnwz++yUhh14I980Z3FM7Ak/WNeeuzM2HCb/TJs+9
4VxJ65tgxBcvZXWwicXe3sXVQNXOY5hj8IBU/DkeURf0aRPtFWjqUKfvT/aRWrlEaEm6rShA4mW9
lh3CnKZFbj1QASzXoW1ftSH6kpgpcmqznH083uWpCd09GsQdU/tvSAVoz9vZHs0zwLdl9lVhI3j1
xLui18UUIMSJyPRqVD5N+Z9RNgS9V32E6RzeSzQkm5FpEN0jVgTNRL5nNS/RTgrU5CFCoW0NaXgD
OI00oHprmkxZOiTX28wZUaLFR2thNYfN/bws9tWIw4qxXVX5ad9+M3Mm6KXn/Yhr87WvE4DXBZp9
5l5XfTZiwHFLTUi1qCAnN2tfPMGpaxm7OcbzRbd7P8/z+wzYm4nDcgwHpz2KvMQoGUcXQxlnmi8G
dyIE1TH9s7oYu72b5oFsEHdlsXxoMJkY4TFxRHmoGKiiR2dBBNrtnsVZt7w4E+vVsIVa7i7uxzgj
VpHcIjCJ3EVj/VA7qj4mJeDtIf6eFG5CaDON5lIDiBfNX5wudf0GO/bOcicegOU1reW9iRvOl4YO
RaujVqvoJG0qPMCbJs7GYyrGn/NUlr6empex9WbQhWBPk6neDsWi+cXU1CduLY/C/FSXpfXhjC92
nL12DuaWMfYs1HTcNU2EDdtMjD86Lx8ei2R4Yk6Ldd9jHVMY3rldWCQTyfU1XglR6QW5QyDKCad/
yT7OUWSFeqDbattVWQW/R3k7B3jKhoS0atMNw/fc+qJypT6JqMAs2XJVye9nD9mbWHAbTp54MdrH
Hmqcb4MGwr3bV/6EOWnjfdMBFesejhnlosKZY+OTKPP0XkYRF+Y6PXa0E/eOvgqsIHUQxatjZqy/
ahBrfSOT9hYMergXLLS3VOiGH9nTZ+YYr7FZVQBZWUmPKAQ5Pr6WLvz7UnRvZBG4ZJArjMK6M267
LAHNWe4dYyo4+YmbtnSyRvQIkucco/NGefRqODI5W7b2QT8UKYslWr9JDMTALuMFRCFwJBmAoiAh
dnv0Mt8ah5OL5emh1Mf8pAp2q1Mz/yvWRnripDsbT5OdtkNgmUviOwNzkhQa4CGn2Mjqdf7ZMrvi
Xnu1CIdwqwYOPGLrQMiM9Zcx7jAuVneIF7CJWu2xhvewTRGi7p1SvNBweDViZlpzW/jCYN44pfCI
ytT4Hs0DhArrXmsrxjASQHelZ3hluZ6Dczo5vfbECudh5DDaWlCXmpbTOG6170S3GuaoPXsiuSoD
tvPSdhABdhkG7MCL49mPYrDQ7by8phUnrylRSSmV0BAu2lfuOta+wKmxm1xuZo6F4YGsUUgCC805
Q0fEKVx1LVW8aSuIdkQHEKzGrEeUelB02Yhpumj3g73O0duvcMTposwOBBlL/xF31BkgNgkeqpOD
5ag9ZGWdgbIrTpbKQRzkJRpJ6J1bB1viAzxsROlW9nliuLu2HjBdSxHeMxRZ/M5zGdOvtDrwYSg7
qBW20aumG6+8yxm6ABnUhIipl9aCAOZ4B1M5xqEnC8duyoIVo4hgoVlJwOm1drHJbsLHRTx3EW7R
4SDlzpm+j65xZ+JII4Qi5i5YKY3Jf0pFCoPysawkDROaXYKEtTTX9/mC/b4hupUGF41VMgrawdBZ
1sHJ9mJ5FlOY7UbL/GhcrzzaKEgXi4qlt545PiXEBZFsZlukOzwQgTbk7jYfe/3EzZsjw+h25Dd0
PsC6gtKMYBcRnbGfY7/vawoYTf6ATNj6uY78jSHrbmra3VSk46lW004VA5n1hBnsK5w23HPwQmPD
8A20jX7M5wlLkMHheunMHG+jifZqVObXSXKsxGZzBhJEjE5qfS1cHBYzVqFn+uFiJ3tuj7enNQOf
DfkzOTd5wR3E8x6SnuJ0tqxTx8lB/BzouyQrP4nGLFDDx8vdKNbrd+YRFmJWwwE0rOIqWD7VhkVH
Ns32KSzyl1y1ARl+lg85ZqY4BoRNs/SSdBTslhW127ne1fWjJkbyLQsnIipsWXMYFxYGdULkgvOg
s8bYhlrDSINdnidcufMqDjkIy5ehzu3LEsZXI1++VJrZchPWzLOO7Vvuarctjy5QVybIFukCSbrG
DFMN42vA+JR+mxKwT1mE3NSexnyXefJsQlsA711dvWhAdePl8EO8mbF9xjStry92jKCure/UZNfE
NxgHOiqsPxwktNJuv6D9pqrGGTp7mIMaUX4qJyP09YiMiQ4hGEFM9t2YLpPfpg02bX44A3vpyic4
pm9t7J1k5LzNZUlPNI2QT5Voq0uptgmaBFzxWAg8onHgmjDxjiPe6QVUOA1oOBEZKJ6tpRYOs7b1
F/UVJc8cNN02CVnBsHB4bVwzOUDRwcDeDWSFt98JAzAfMz0/NzkdYuqlk9GRiNhUhR2YVnVUQYRj
4hCp4bvluO4FaWO/XaH9CZaeT1oyfGReW2OIhfkWa08DatCXyLLzQxx9tITK7+EHT3cLQHtGtgCB
g8Wc6k3av3m0S+hjXcXixRdMdgg+AR5TuxZkNEKvrZfXgb32PieoxKa0+Kl8kZDr7jD2sYWOpKJG
+tM5nNORW2/kIOU+w1BCW3RPM59DCRKkGBHhN1KdGjs+Vm6vfHY4Ayrlfpc208RRk/RGba6M9dB+
VhXmB6vaKZ2TNCoabydnjqPFe3Ki/q5Q4CgJJuA+4Lin0gQFQE7NkyYwE3uTZ77nieWTZ+/HiVZ8
yARU+aBzald1TYVbIBzJOZNZA/tkyTKmJO9Xxdemk9kzJGAu0BZ/f6VrTWBM0FE1GeJMMaCTFIJa
mc9lKzm7dwudawRfenlIHbRqc3utbPpLMSotlvvqIAQ+wBToeptzW53L7jqNy5tR5Q+TkP3dgHZ4
H0sy55H4brOyWAurFvSzWXA66gsTAKTVUTs/gi4YtzgQXnKnMfc2i/sJw8G+sWZ0IUwfp6Gy9zS2
J7iJCsuNLb/gPE79KBzHk5bJEdThd6KQMs7T/GeCpCRqkviiD8NVstimykxJKsFydyIH6dlLdfsM
62DZRek6+DacnaIuuCvkSDGW18RWIRI7QY68VFX7AwWY7aNx8hHHI0Xkw04MLfNTl9iZuaID4BVV
famTaDuNzUvjqNj3uA7sJ1hwe10M+gVFRNMxcIQRX+KtQNCfOeS9mGITt/GXxiYKjlTYhIup/BR1
WC9aoGEMdzANQVSM1jS/eAWoK94bu2340cb653ZS5skhyqtRZxGSS9NVLGGErzatFu2ygYtJ5fU4
aGT6ZM7mGQhOvR/jNvfpQeBdDRGX6FNRnkXaBgj4EEGkUGjjUq9RGjNkrjq5sa3isyzjH4vkx+XG
zPKYLIFsYvrgJu8ksyV0HLo7xXwJ6C9nG+pOHZFtZd572Cu4HB3t2bE3BcVb7dxUXvwJhWJCX9Xi
i01/IKqI/RjmCjdCc9Xc53hMLR+5HwIyvX8obCmDWmgy4Drl5JvbcyK4jeD26Lap0Cn2AHFdu0UK
rT3WTYnSYA1ivG1qq9aDct3cnnLxhu4qx2yLNU4G1bqJstHkdtRE97ZtJwdpRkhoM+8B2094uv22
dn0Lt02F/CIYCLb7/U2IThB8BSjLn9aox2Hd3B79q6ftCNW80NqTs75BAdEoaJ33UhQ63DGe3F6e
1tCDdGh+iEZn5I6wDInlQuG0vtnbI2OIr/DNtT1510b+66sa814Oe3XK1g+NFEQ0SesjIynMrS71
dGv2iRugYhjWwZuTBH300HXYMJ1OmjsC7DqUaIVfc+EJynVze+TRn/v1iLD46vY/OgoA6csGN5E9
IsWhmu0CeiZdYLSqx3xJwhZDBVTg5NH1qDf4vmlqWYCymxBSwlYY1K4EfxgsaD5/bSYkcxmfzT9e
BAdErVkzHWGt+6A16RjAFRsoI3nkrZs/Xiuo1ol+SLb2FI5BB+zq1wZ2It44N36e7LXd5uhPqgb0
SfevxIzOUL7qh3gnJ0Csf2z0FRRKkV0FyA7HFfHSorO1YzAlNZRmLa2OM7fnIOuzOnCo0TmgkUyZ
jVazh5BoUnihSFyfaqnQd0xzV3EdHcIkt8mB4Uw86fYb86cxEAjhD3UU301GSerburm97pYpUss0
HjDTufAPS0KkqYDnfgg8BLJBnXlob7S0wwGYv+nJBT57H6STlbXHKk76QAPVhyBqhJGqqi74Y5Nh
BQ9SG4FGORWPt9f5/UlATkUilhHisG60YJz7NqgKMEx064zNjMmBpEknMKBp4CuIsIe0dkfy6T82
xfpL1/yKjKs9Lz4Y60/Q0WEQTMUPrNd30c+ZoIZenzfaTCRiBkAobMpnkEfUqiZRehpODuVwmXRG
hKGCZVJRCIDbair3UffiIURmIJpyTdfNr8MElChJAQbRfvgua7qzTmKcxlS7hBgI3caJmKyvcnGS
GDeWli7bsawRuVjhm+uUjypqDoMYrD0Z8p9qw/sy58UIA2kPFx50dI1kfYaNYep1d4k6E46EbX8k
2ifYJbVP/g6pHpb7MlvqzkjMbN9TreMhGb19Pn/khIccXM7jfKBLl8jsPtNMlOmEsK7OGMxFLBqO
hKrKne0GmswTvzSyF+UyFSdv0EtxKHW9t+qWFDqtJvtUVuQ4qbz7SUnXn3qLqlRLX+KUIBo74XqJ
YDabYTJaHIL22i5nMrDBqQTjzHX6a1LyY13NBUih8IZP+A7yekzhcRGrnY3DRnSE4/XGR0fCATJt
1hM2Wo1Eam+m4LgoZ9vhrIKFG0LyG0ak8LZnv2vZS5s7yw7snLbxMhZc0q02vU18bzk6p9ZLGMAl
SIHTrLEvTtGQCDa8eMVwGZpyDuqS5RkuAwPNVd0/tD0SQs34XOPaKHuKZUKcvhDt+Kz1pD4zyGOV
WQwHHTAD0AUMbSSUlG83bCLAmX0W5EXzJbayHsuTTW9Dkyem62+9wV3VsYEBlsUkT2p8SbqxeaaT
tbElqFI0zVsvG9dlZ/Y4KcvZgWvZWw73t9rTJ9/R+9fBcin3ahpQnf3OwCb7Zg/9G6pPPE9O9K1b
nHhTLZqHToGdoakeedRYfOMD/yKzBOyeg1gTurdDYp8a5AeS008xyorV5KZU+LCEzkyuCX1PT7cO
nUcDhLbEyiCODw2yvzQ3Xa7gyMP7pPSg/9vXYjyGApsz8Y7iYJQO9BTiILaNapD+TeoH/hOQWRTk
zBbW7trwuNSoR3UwoEvds7KDA7bRS5KezKTeGa33mRUC0d24sUdS3uy4/Uqv4CtM0RVPhTAWQxKL
JYNbSRSXD4j0yFytWnE0XKYhc/R5aJi5tzgw0JOBUmuL6JzrD83TIvnDU4KcKcHfFsPt0AbMsAH7
gUZojfephG5vpGQHSmQlzYVTi6PLMu+TOe+R1VtvJvwYkJJPZY4RdTKmF6Hn5l4N3ddQ67OdZglI
cA6HWZtEdC4SCp+SAOmoeFPsGNbh1q5UkblPEE5ve1aMLQHBTVEjz5+XbIu2mSFUHj7DxUcfjgF1
rzuQf3QrunBybdZRRoaYwjfdOdsOuXMCClChXEPd4uR98mQ+VOj4dwasn7W1FdGLMQJRu++rD+pu
xW6zPLeulazwySYhDjJafTNeDwQ0X2fTJXqusirkpZtGxSiSokx/1EPxilv0K41tsP4Kv9JYnSpX
V2eureh0O6J0+WObzva1iaVdhBFrR+7zpufeewA4Wa/OsOeIwQpLkw+80PEmjKBxDBMKT+5eeIEN
e+9m2ncLIisuR/GzGQmvWCb9pYzHZR/JFUlj5s/2iH8QNgmdgjDtfcf07H0eTlAcB/rP6Oy5Zq1u
JBrdG4Jequuk4b+ZA5iYn8e0kw+CpFm/LTnyQtTEp7Js1TbV7PeiLT8XBHCkDtGGaY1SWrn1sbbM
YlukwM7juTj2Cxd2manExxTqG4rbKYYR0g6iYe92M9BP654LFsz1mMWNJDB2k9GaZHF5H2Uv1hBb
W7upX+SShIFmYOnyFMJAPV5exsEtd12ImXWGAUgoFmkIBi1aCd2nmY/ZqkyNvZe0imHdu6Y86Gg2
6Yfkh3mOL0OqUDJTfppZ5YOs+6a0djmQoZNussF+pvD8IiJDo401HYgrHoMyatAiduiuckWmedP6
wvvSk4cMcCrDKj2NL6Qh0k12AkCHLEYq8rec2SFcUveXWRzIt0ZSzjyGBZ9VsVQu38ts+FIzOVjR
KMi7hve4HAFIN/oTfh8yuiU85zpstnmpxrtB9Nc2z37QDDQHGws4Wr2B3EPoJ/Rx2zKMT8n62u0L
t028agnzlWxBpPULfU0cDQtVym1T1xSnPRddN49oi804HWPbvB/JhxBe85TnLZkA1hY6SpANWBPs
ksrgtgFK0/96NIcdUZGRHuOuC3WoDdgoAUJWktFKrw3nOTTVAbHd1sW70MdC+TE9ScZ0Zrhj/Flv
QkZ+ipjLwDHJO83C9JJn3Hg8r7pGE7dxL9FdfVuMzRQA3zylQsxU+PEUTN6IHI/G7Q5eKD1P12mp
UChibTy1MmnL0+11ctXlIR8bFvXuY0373l96xpNx+jSGnY31KPcCAydzAKtv6qw4qGRPpzCHyuUx
yjo5wLMDu4Vsm3XWSMZAWWyQn1Y+kc75GZ5gdl6wCp9NNdIRYXm1QphRBtrA+GqFvdizV7WWbBOk
LZSd9rq5PbptSPRgSXV7iFq2DFAyRyI9F6gLz9NKSsoS/UfVmyS1u5zb5JhXrKzI/aJb9qEEwI4O
MHVglTA9bk9Z6lUbW+uODQRx3IDsModYzV97i3Su8YDn/q6enHrnYjPZLk2S7lC7EFkbxhg+WPxt
4/VXmVNB71wVm4WPA43ho8hj7WCYdk7OlIVxgDLwj41RUCq2MqaVe3t4+8qM9zKUrBfgW+TnqENf
OhTxfRFVbzcE/ywm0gbSmHSzYiRU5kZgub3W2e1lAMjBicrKz17I1JrkwECVo/sWE3B7xDy6O/XF
y5jYRsCVk5C3QXEmkIZ+Cy/wYqgK6wYICan3i5lm5JV2O8/I6c2sq4i/xDVYySQxbpRwk8Y2PstB
OyQFfWqsrMbGoJ8XaETlEYMQxF5DL8+YHKz2tUu3eS3rCV8gAcRpOMbWUv+2ceLe20tQKYAHZNDF
7o9ypkvKbf3kMJrvjYgynBKO5EMYsWsZ7qjWYdky0TZYNR0M7GLYBS34mb5ynK1uz/ZGFhhU/th4
qCiPOuDTNe0dMjff7GMF+mkOHDhaErGUWTfe74+M2rO2hsMxCivP3U9xf58aYfdLQGIDdSGLpDpC
4V0cQRoSzNnONrfDukbM19Wih00SFh593NuOUCvGJltm1Bxt45BEy/iazkc3MsSnJK9K/DpuUyA3
RbzbMQKiQZlP2mFZwyNUstBP9arjL22wqsrh0M8mBmuExXkVPoWeV+xvv2e8AW/GG7kHwru5D43x
sXMXxjlOT62OKMywzI43OxA2L/GU3BZCGkSHIS1fb259VKdlIGKLuhU/2/YvuRq3pyZm/gM2gxNs
bZZ12GN2oSGAACzkCG2MdS3oRXXMnQM09NACaOoiBk/uQFPY6L/Zcn5KCCbZ3zIroCRWAeQJqAS3
55Ma6Hk2MZ/FUPZnJyPrs6KtcJPgTCtI+NfDcj0+G8xRGKIGBL5cHKL6FctRc7olgCD2Y0FkyO7i
tOzC4RZ8ccvAqDNSyWoPfml8LsUM38U+3n76TOLHbz/99lykuD/W382oqsZmxkYCmSYp6vfnw2CQ
92kuj1qffo2UcbBHaFgtwGv+nPXo4gjRF1Ci+Men9eKyvtaYNmkxTCEAkLMON50eIfPtc0i09nXB
qb1LJpAo6xejuwIxTuAAxA+6FsjpCDbsdm7e3uIw1xhC55o53bosb3L3W4gSP1vbI209qwNJJtfb
M5ISP4YpH3xnCcsgZHy4NaOw3erOwKmyvq3b+XJ7etss6xfGPup3g0fP/fbOp1mDkG3IO6+17pWZ
oS5h7yaOte6VOdpWxj4FQkUOfH8a8pxsN4NTPsdHSAf9lTuYBuYkz1YmPJScfVZXn4weo4eX9vd6
obN8UCGcrzVwmV7LBsTVZYjFAxUEzUiuXDKDpt4MyIXjGrAeStT+UOsR56AWyJJPVVbD94q+5qYk
o9et5GvS2W925t7Xle7tWFGiFCdmnU/busuSZTkAwOR2LroAisK5dao3qzeYd1jiCX5bC64dVc4c
oTFo86/KkzgABpn7GeTuIlpjZeksDoabHurY/NzPZ6MOLyVazVJa4y6W/X0yZl8h8nKdNS/9iKkV
18932vHt00CvciCtrJmi+SkLBdzrGLA1+ACqwpNTa92O1I1w12T2hTb9g0vY48Z51J1w8isTLshk
x9dpdSnGFY4sd8ZFLVkYU6RSqHQjjKDyO2fkAp6OokzGgN2lwKHWJrKBWY78gWlBcZ5rC/qyUZyA
yfTfSvFgOaH5PQqxZrM+4S5fUqMOudq55A8pU7t6NC78RE/JAh+7n7pHXV9Hw+NUA11pS83b305G
ms4kLibo/otGHEbbPdzSebxGkpJ8e5hOSp7q+YQMAUXB3OlXPVs0QNSFF0y5I07/X+b5H2WegO7/
rcyzLLr34i/ZM7fv+U3lqQvzb0IatmMKXWeaYEKz/Q1+i5zzbzhKdOiIpkeDVfCbfmPgmmhDBY4X
IW3XskwUCr/LPU3zbwZWPs9BBmpZtm3q/ysGrqHzBv5ZbS0sW9g6JzrsJFe6JvLRP0nmq6VMZchK
8WrPq/aIQgQ3fHEs6mWCyE6EQVFCZc+Mc94T70H2x1cM4LRyJ1tHYhDRmI/OPV2XPTKKZNcXP911
MVx11pt0uyezahIsbCbT1YEkFh37CVUBJwRwptYqH/PRYr4pibMsMcQ+p3P3bVlgMTnJgu8/Ini3
Md6idPpeAKy3wcpeM8IoH1dqAlK/TaqlkBzIddxYNp2LzJxYQZkGK2GdEuihXpYXzcq/kB8WH8qf
lNCUeM2hISFho/eMj6OGPOY6m/qtCrOD4ttYKNEVoU/+ipSvhzcwf0wmU0Y+vS1KdHWE9b4RJpa6
2ZsDNbxPi0gf8670e4/4s5Z6F4qnc0aYRYmxhBLX5IwpeMTuFnvxB7mg52LIVnqIyDfDTpetOAgX
QftEjxWtjJ+bROryP6aDrGCDWKkdiIhQsMjjKmTqJpIi/nJz6vs77P2VWjVvBMH4qsrdXQ/UXOLv
2yVyfiAzoMBBe62LfCer1Np15mqaNbxPWhxTeDfioRtg2PYamTZLSm6LXZE4o68p8BYBwmb2qjdg
L2qZves9ujHmvAogisV4lPDxbei6eyNp37yEG4q9EJMCkySQXjneVYRwwc/iMscQKs+ach/bLPEU
n0AG2WdkGPJVz4Yne4EhBRlJUARwQ6LEYVS4LACi3Plaj1Fzjt2MmZ1Gxk4OgJfmeNR5JnBTfgau
vxcoTUgXHACrUSbfWRBNRwMuAEu74ZSlpNtCRQ2PmVWvO3a614waoB349yleWZ3FqlOZXP0AEmrP
mXLJF0RKIL8YSTtfi6UrtmUEVWSYOzQr9xgHaZsb1XveoUfTuGugcEjua71ZJT6LvccIb0g70BSu
N69JRgK/uaNk8qcHGOsU5f2riGmCNhPrPYwg/lQSCGc0WLw6W507+9iW38kMyIOkID7bjsriYBrW
fCeEs3Z95BrHU+DnhV8URS8hAQVnJLmoN2Nul7hZAFaRooFmBBkp6UpT/DS1W/KtEygL34mpKCKs
rqK5OvQe9+SuuYii4Edxfjv6jrE6igGAf1FjpqeZziQLGfKX8cERbh1uG1LCsZY673kTfjCxFFux
6BrCHOa4rMvaeYo35gzpoJguhij42clIi7ZekxnikUMdoNB2aHWGh6xD9roFGMKrqiO4291MVagK
uHE6Ky09ea3RzZ0cXGoPiLnpOxcdZQtyZhNmbRMzRQyjsvEXIkV2fXZkr+WrE5WhM4njG9dF3IYM
oMQAN7vGnivwNnSsDz7xgmU2ZIh0ZLSFKkJ32bcdkglNUaYU5mnimG0UKE8bDKko5TmNx3cmZnvi
Naaj1cdEedr40W1BmjvpmbRhh3I8oeJ9JXP+XpQkJUarSgwqK32otBJArYBwu9CMvNKMYPqVPvZn
tRdmMR2IiSTOKhz3nuZRc2WvqgQlNhbkRODEvmKxi8DR9E07nyY8sZnJqE4M3V6a2rtr5E9pFr1b
RXwtcsO6auRDbEYCovEozo9JP1+iz3HsZ5k+7/SEju3E/J7m1gEYT7kXduweJAa6Dqv3sTFJxYYp
oq2jg6y5Rgl5Ed3aZCj6gZwsRmhonrJlbIKYcUyQeVELinYFnihx/uOl2/9ocd9Lpl237/n1tfUb
/+k5gj8IbAvNyMQlhypde0a3R4yTHhbN/jDwFySRoR9uFf5tfY1hgRp7relvm7Sxc9CY5s+OpgOZ
gk47HebWu2JtwBqfEm/QQr8lOG1U13ZpAXoisyMBC2hmBGyYC/XOjhy5daWj3Uc07sSC1ztm9YYE
kGREl0kFKL714W3TgozcLvxJuGhZVd42t6xD+PiQgX9/Te8mfVeAI95q00K5yW10ZMnNRIorYbI0
T0ZcMldm7qLk8ly6xdqCd+8XCxtPG2fH2eyvRLsz/V03FfBP2jnRqW9z9GCNngZorzmu0gBxy4Ot
1JcuzB8Z93eoRVgeIEtwO9c7GUhOYLdWKj82qfQ7An6C2NLrfdOpT5Nd4hm9vYaUm71JM+c0dp9z
xgIB5BM3becj8VxHsnLpjEzu+/+wdybJcStbtp3KnwDSULujGxGImrVIUezAJOoKpaOuR58L4HuX
N2V6aZb93xANiFoRANz9nL3XblnYtYlVXbLB+YVBy/E1SS88Ec0d/DAQt0v9YPWI6OKW4gEgF4tw
ruO6JhLmu9cvGEhAhqEbzij0oyUcy6OmtPwh5qY+d5QDs826abRcHuuwaP3KmsRRQ0latS6+x9Fj
ACczZFPapBS5n7bn1QlspWl6th8gxTzZuuoxEJwjV4wEa0Qopw39iuYFnabo33SDhAhSsE7xUKm9
DrpC5b2JTK7BvWuHRIUHKcLf9Qiw9A7kpd3HJMZQ51zf6fPPb7eZYUc4FxHedKZapftrhUU1CQT9
Em7L+i3VMRJoFVd/fdZX1q11vfjbbYyM9R755GO/NHDXPzO6d1TQlDWTudAmLBmUq5cOWmmTDwT4
3hs2/fJrxEvRZP1jBSSyC8N8zdMxWw+HWeP0DW3IF5Vu/jIngD9T2MHMCA6DnOLoR5RF79oYyWlb
LYf3uBzecgn6/NxVBOmp43rPKMZ69te7FES0dAOmBAcy8XPFvx6x3ldr9t7umyjZNtRfPl+pz8lK
gZs5btZXs5Zzbt36eJmPt1g+wbr1j7dZ9zvVPcuh4jj9+yHr1voyHx/n860+H7PeVlBptCcNZIVK
xNtvd/7H3fWO317z46N+vN16/8cN63f2j//GPzbXR6FkmZmBjCmkzForPr7Oz5f+x8P/+D/58/1/
fOifPrQgMRDbRodGn4l5ZTXRZST871JMxoisVjcOQMDr43pHQJMfwf/yGBUuRqRi2Vz3HfXMScIp
HzlPosEYTBBWe5aZNBnU/7jZlEzxkO8Sj2zgzjHoru7IZkMeIJaKsmZm1AXXp6776x+D3AbYzZQ2
jN6g3p7Jdlc2I7ip6pLTVN3bNsC9sjH1nc4w6tt9jyIjgwDhLiW5aS192QxE6LnKO6Gqc7TE15JR
yaG9HHLr7hjrHLmf++uN2nLkr1u/PaUYsvbYt0yLluTc9Q/aFbJil12TkL6dnTAP8NSIEnd5kULB
tNuum30QgSBY316tt66b/7gV1fBr7jAhcZc8YdDFMCSL6ptrzFyMI8o7XaJlp7YnO4kyo6f5Y2o+
Q1T/Hpou66DlvF3/tMtWwmR4YewmvjllP3KyuFFvcu2bx0tqE5TTeN1xhZUbI2Xk3tuWsmzBjYQ+
np/8bLU/6bWr0/qCLExJa1helXhnGl/i5MbDz3nw7itFkWT9fwSp+xQsAoJ8vSCst61fA9deceJ5
n5/PXEbMHgXX5vNbLNcA43TJMqZ95OwCR622PErqmvfaG7rllzMKF9rGPMRefuAamE85Go6v1xmW
QyBT1GEx80JdEeQqWo8jOEmmBOOuxW6nkmw8jku93+wquFWxsWCScUbu1k/ppe1tDZIUeRCvv36u
wI3HU2vezVZOqJdtPXw88O+fdt3Nu+6duGqCmIqCmgxRlfN2fZdu6ZSRU86LNRFLj3U/XUvahjqW
RTplFol8um9AawXQ1ObDTacL+7jqiOQy9xkWWRHHwq8yUuAHlu9//SWa9aX/3l3viKX1V9YDB5y8
eoe/yuMsISY0WQnusg/w1jCWLvyj9ZdZD+tQ76H+srwICvvjkF3vW/8gv/7XqfL5S34c0Mvps/7X
f9tdH7fett77H1+qzfuRucfNesqtx9r6YdZdtVa2PvfXrY8b55gKnh6K7OP3CrXOPerwgtaHrG/L
WpMzed0c11PtY3M9v9dPw8zv3ydgur7R50cOy1xuR+aJmtd9WYH4K0SfUFlSF9fThLJJgUdrst+K
OicjLyJ9smiiSPfXh39sBsu3BiGDFBOmT8uFYT1S163PP5+3EXlq7yfD9EsjpqP572vS+n9a/5A2
y5C/bqIWYX66bn58+nIeYQPcjAUk457tppiALIyeYnKc0a507R9y/SB2fUbmrZ/WL9tbrlTr1ud3
/3kb6QiszENH23w+eH3Lz93P565bnz/j5x2fr/fbc+P8uUtRO67fxXrh7EREDtu6v555fONpe1n3
Pz78XCL5w8Op79bXWn/Tz2PLm7+HmkYpdv3iMU1PnEr8BlHXMZVZD8Q/b64v8XGpGnEsH2WZ7cDh
Ep6w/FmvJevuurXe9rm73uYus+D/0+PWBw/B+wAT+bS+//r5qNdz2H6eM4FcDuOPg3m9lcDLbkaC
8+/zbt36eNS6+fv+P171H4/6/Q1+f5ZmoDtuYSzMOrzB5Ttch5F1a33un277fMh6r7nOAtfNzz/r
7/G5u26tz/uPr1oakm/g8ynrA397qz/d9tur/vZO4XLBH3W/Xjo06znbUkmw+gqNxt+pGevWLK0S
aeAynvx2z+dt0K45xdf9qv07SuPjcru++OdDP17jM0oDBUNP3iRB2usR7c45urrPE+Uf+x+b63n1
j1vX/fXx63n2r2eCuCNQEi3TbFDSY3JcveNic03dvs8IfmTx1IKzLL0D9hd96w3P6ZgTLNB0+jOX
k3FRaIkH6sLgW+euegafc7IrXIAz/eFvuZ0f3crSnk0j8O5J0ah2ZtA/AZrF51uPHgaJNDrBBhp1
13nMx4Sut4XDn0ZOeZ2nON+JsCUNw1ZX5FeUG6mTIDdB9CN7VR0GQbUOouVeW69xv/+HPy4nMxzA
bllULW4GbPx8aevwug6sn3/AiP17tP3HkLtu/unhv922Dt3rbR/v8KfnfbzDkHpXt8H0ELH049Rc
/8j13P3cx8LOIobS+aJcXM7fZX9YTq6PG/94/29Pd512gi0sSug1y0VtfbqSIk/u1kf2aUVneKwe
1jum9RT882Ycwh9zsuLdiGt3i5+G1haMgwxyEMOmvTh9oneREyVb8kMXyCBsAZb1FVORvY+b+kjB
TpwHHIcEoDn0sVv7pSnje6N2r3L0bq0cuZEEnrXEnZmNcugNOo/Iwt5LE6hQzOXZj5n6HwcD2Wkz
I8e143yA3jyTLE5XEmIbkd1V0zWA7RQKvmTJDKHOeGi17lK/uWHkoH1gZlhpsuUt7sNMxy8AMNvP
pqLGRYRsbCCbFkYmvjvsvFvDSS8G4+yRIX7hRUHyLISz07Tgxe26b2E0QpDKFIgz2pgjdTaqfD1V
MArhm0ouFfhgqkmlg+stxtFaQkpvgbZQpXCtlJKhKvZBGm7JG8j8qWSLfij6m2E+kG6abOwmyPzc
Ln5qhndnkwbAUrk9uKX2S2nj5Ct4qH4Z8ckz5yVz7QnWE0vwshD3ACC/Y+cMj+AStpQJkMsFXzu3
epBY6sCgk4Xt8q32GekMPywvb2+7qZ2B3IKtTZy9qAPXJ8L65yTLk7NE0BfROO5ZJHf+lOb3VaF7
d6z73gXZG2ed8CPiRhADLx1RY0AZleHF2IoltyYv9xXulGZ2k70Z5Aozb9ZQucl8lm1UzptoUxW5
e8xqG11IjxRw1EmWIg8xIZt+Q/622hslQRHgxnICpWGLULYwyDuz8PyR6W49ocOWF2eqbKBfkCar
5tmbA2snROihsfSekrGdtqnexA+J071GgJ1S9B5fCqy5sC+ML6ioICcSULHhApVcOiO4yec633eh
S0EbO9HSkr7ktTOT3U4YcDfYB+lV38GckwUAqxClmU1cAniyqzDQqbla/q2Tt1hspy1N9AZdOUFl
1PSe1WR8Z/XJqhKj+z5vwAUFdcB/d6TonFNm6jSA0Eb/wx0yufVsrAWZ5l4rCxq1wMe8XP0BnnDV
o95Es3ebkZDQTll+rbvwENlGB/0LnL91oruo+WRef0NBOu5TCqxVVx8hYrbkPWYuvQrPqNHPNj8V
RnA/M9wvNia2GRyEKI3ox2TpP5JyzJ/qPk3OuUMMtlsYOw4547adqJXTb8GYMFy8OZZPA6loYuDa
GdglWu3wOhL0dBwcxpWCDltnFuFh6v4KRZzfp0P6UxrDMW5k6Sc1AR55695O4NSIIX4yO/3H7Obm
DVeKlAoCGmWGoW/pCJwczHXt11X1umTd+KiexBZ7JYvD5OQsGpC0i77PLZIzz8rOXoFSug7s12Jv
kiu+Td3mzR1oJSTTaziIaTO35tUdzDdNdp5faMg9PQTZzeNUvueVEz0kuqo3ZZmP+7CpKTYRYtIT
enEVEm+i4Q7fTOFykFAjnuI45JAW70YQuWRqKKJXFkyla9W+KIxya+niC2kaamc0JqioYMQoR3aP
13DFgDpMdAFIz37pJWalqrZl6f1UlNrUOBygWs3XLMofRJVeKMciIBenFDtYamRfvZjRsN/IvObw
02rtSYa8h0eopUndM3ecg22lD6bEV1LHtwx/rpMiU6/EKeR39KfqiZgf8x1dXdkXXwdEFrjWyW8Z
MqKHM75IzcguQ4JvoebtduH0Yjr9V28Af5oR5QJtkB8l7+6Voy4Dphvf0mbwC6WKjtLGAmBUnLWd
bVl8aOeldwr9XAUkFNE+yoSP8O0FrCVCCU8M6O/Ni6yxVdtJ8GAGsV/UAan3Xdvshrm81NlSJNc1
voTCuJFdfMQaNt7aoxbAqWsYISbGJRWi4aMBMF2Zz+COrH/Zhe0eKwCMbYQ1LgAE2FuEfMVg7Vp7
zk9tTQAEluf8VNmsCF3ThoRncJaHYF3Bd08Deip3P1XDcBOULWlMNJn3JU2b2CvrY9yhJkuwEi5X
fs7AjgyTjMLuHuMYVxdh05Qd7RagwreypWdq1rSCQj38pYXtO9lRMyyVh36wEIEXPdljNfwaO0UT
j+Iud6LwxprNZ0cvIbxNaXohK+RsTd+rptRuMyKbszLKbgZNwyOkkv5EU25TOKhxUdkvsRMHCgWI
YFQPY7xXxIrVzUWGAsE29f6vXB8vLvlORLFxoOaTjSOPi5VpEFFmifSRyvwOzHR80PnGdqnlJQcr
jd4So7gFw4QLoxkgjtbEtVPLvzG1/n5uk4tXc3nrAvcHK+ZDU1Gs9eIbmuLm1klc9OIpo5EWhDem
a5bbrpK3gQ6N2qphIMKOo1vljg9O7MBbzgDRIMY9WnnuXc5GSS945HS86NpzBoR7Ey4edS9AC2jF
X/VmkH72PQjo6msztucRkTGixQ7c20sPk2jbY+fL0hi2kvswTtaBxlyKiGxP8chCYj9dvYFTvJKe
34C33GKMeaO7zQka8EIFCJJjAOrPUcYzQPP2AUA6/KTCJFFjOHUZ3xBAon3tjcnF0JEda4Ffl9dh
bLzHMA6HU21vihjggOnC3BQAMwdFPEzgDceEMNyUjnKG4SEhD2FySclqByvdMUKdTeW12yFjPg5j
1M9NeLllq0YfBCSXvjl+6swJcb5ymU1XGj3M3JvgNzch5kxCxZqqeg6MezGTxDvAkhFvlkcG9mT1
lLawHlnQzn3dHZfCj+PQiyL/wYmn5bDVlqZld3F6EzZ8erG112lIxSG0Bs76TKux9zbfsHkRSWLN
X1CrwbnFHp/j/0dYDuSJseuQm4jaB+l8wxqBz6m8DFqGkHjEg2qNCnJ/P7zIJjoaIq9ObVKPWxfe
I4PcicAcjc5+1J08dwKuGjJhjiOBZv4+6lCjM28qvXBnGeX8iLecynAWafZmDnUiiYLxNhgIWyH4
zTch421qwJ8TGTS9E/0s8xmTnAh8+rV8E7Gxj06FwI5CAM7drPRdaT2hkiBGPHY0UCcMqJm7cEWh
G1TlfGZUohPcVZyCMXmkqnntUV9gaym/Sac/QXMyNjoJzJ4X/VJT+g2lCZZY6hLXOm8f0d17+8jp
neMYyh+RSr84agnXCRN90wr8LE2GlT00nKdIfFWsf2hHYy2oM/JPjDK+KudGaG8ijKpD3LF2mLSL
NszDFcH+mz5pLhAl5i1hy1SMq2mRp9Fj3DcXUcwwPIKQrj0G5HjiolyZqDMnQ9D1HSBXd/iq1L1p
WclpGLoXOclfdeUa21IBKff6ihFquumRAaRAWrcudokD+VNDtKjTiQU4xdq9Z7pEGriMxdIE0iOW
XA74O2TZuSez8aDHOg5rBnIFneA88lMdSX2x99prPphM1AuvuJgxzXQl0Yk69lPM1UHIE1f0ZzXL
HZy36aLX9+kI/zdTw/tMnAt4NXgwSIAQRidbZd+0oBF2YMwwS/TevoIq6i6mhsLxAGoFwa3e9OYm
rLDNMu2O6XfOcTcc8qSqdzrJYZsw1mNfWcsViIuf1Qz33TiePeZBzKqyw9xMiAWDkOPeG5iEp/pB
GwGeW61+HBNlP0DFQfRCIzQ6YhP+BtrktnHC+rbN8eWPUa2hETX2sAqIIC3L25YFNJDHHNLduLfb
ZWkyEJ85yTelTBqE5CpsSxfOOWFWzxEWp4kZwBiUj4kgNNqwkbmi0+wsogSRmCa7DHprBl0jpC25
SwijRrX+U8xhBuQpYbEggmxfOpbaZio5sGx4rQq8Vx2aAxISGgzbg9hKUqY2xlwdvbwm6BslgSfQ
c0+Q6aARo7oV5zy573RrmaFDPZa5+g5S9ipiCkAwb9DuT6gsOsPpSRKCsNJjJe44CgcTpB/UvKex
k++OdIbXQnpfqzqr8YJlP+NEc3dBZ6C2Efh8LY6vzL6tU8d8yWrxtUHZQ4PU8NvQhcmWkyeWk82h
tQ0QmBFdUlCFRyNPiEew1RPBmM4OaM52nBE7JbH2nCewxRogM0ExKV8HUc1abf4KCa/y9TEDH8pv
6ToJR07R7MIakFAwdtHeZT5QTyjxJcK0bUHtzoh2vWbdDhZhIBX2rUM59T0Bc6TsEO81mJlxCIU3
Hd05wR2FD7N2IXjENhMdDNnDNgSluBMkl/t9+GAy3uzx6NOHyRhycVywzNjolDcRq5BTMJOKXDgB
jvoQNhTSTwkCqGfKEYnUHygUZ0t+TT1MxyEtW059WAtTS/E5k9dUrwBlda3zVbFcSsANkaAIqMKp
a4LgkLDNPXY1qbfqaMWOvqlpi401hlk3ARaHscPGiF/ftQnOuozFB1eyDJe/IyZnT5YcsTpqQjY7
D9lmjmZ349qsknvZHBRA5Uyp6Tg1yYNyRUGu9HjipIZUGiDxTVpxlwcKpO5IfoLr6ltR1v1DQq6F
s6SnR8Kmc1KjToOMmcBEaznhOALJAebqH+aOccbZF+2DKXvRE4gTJoMWAXWECwpSnBsZBee6eByH
5kXGj5Hd4tMEwtOFabElu63PE/fEr1GHjbsJSETzQn48W85k04wIrLqKE5qgSKuACS0j7yUqQVbT
934gLtI9oCjLDwK7rGNgWelqCHLGbCCqNRVyuoDJjFGb5g5S2iSiXxnf5ZbwdyhecfpXPLg/6N8f
lo94StzuzaHKBc8je67HgWrY1B6dNiTlOVGkWeb1buhezQDCkfCuMUp6x+qwt7XO5VdFxtk5CMBV
MUQ8mixBNuSolns7VMyOCKpyZn7Skugx1hU4Q5votivEvHFGAhQoDKPBqzuGge55NrtXZYQmAV6C
UNC5vtVhbtMRKDB5OHkDhi3L915tPSVy6cG6ItwZ7VKDmO66itTYBurXLq7AW+eWEfqiS7KLNNoP
7PD/p8f+L/RY5LbG/yYrvi3qNvp/2+91kcW/qYs/nvovdbFw/st2TMTF0nWEaQKS/VtdLNEJm4Zr
67phu6h6LSTE/1IXW+5/OVIakKaJmDF5Gs/6N0zW+i8eakhobehPDWw2/xd1sWWYC7T4f7CcDZvZ
hSfgckM8gSf7P9XFIh0rRTuW7D3dsQ/oU54dORE4nvR+jhPuIbFE9BAmA2gEIzvobYhut9Stx7wj
iClVc0cKAulvQ+4+llrlQTg0c9SGWn4dpjJaHDPOfU9CbFj2924X7gn1TJ4K4oo35Bipa9OV5Ver
vvHwJKexPr+BAsl3JL9Vt2abl5d0zumtJM20aWNDPFTezNLfCdSTSDkh0SphhqNzLE1t2qMbNC9O
EbPC6omRMog43plR5ezLESQlTaPxvfW0m0gaGp/cRZmZu9lxHgN16I1peNXrehc08fgtxgGvcbL7
ZZ21B6gPxddpMqlsYvI5WRliKugcz+NEgFukTeVNB3PtuVESvCCy6h2Nea7JuhE950wAlJMdMjWr
C8aa22l+mILIPvWy+u4JL98lQMaMimEQAae8JuRLHmrYicPimWqNW4tVlldGFCDciPgk1V89de1l
Ol0IBd8FfFkveltjNHWtU+KhVnOV5WtOj3TOtf/SWJ6Bh7JPOvq6XTpXBBRlI4MnEW5RGR3zeXjs
0t7zhfk0oLSLKZfsc91o9tCxioNWXJOm8170S/LAeJDfh934StjaQL0w6/1JEZU+1V1x9A7pEPZ7
LHOASYwcVkhv3Ntj/5jXvXGLvXrc4InBysl/wXSvmsycTZlWPkGy+batdXWcWomdRwDX7ew6eUEv
vrPjOb/XJH56G4jIsbR/ch5Vx5TZHjo1V7+LPShrMAa/NKkWUPTB/Caj5k6aytwKJyhPXklduHaY
5JZmO+4dfpx96xFkrk/93vX0mgByljshlUJmvxMudLjKR5SJUCdKJ4IMpv0qGv0HFEhG1LCyHnQN
QTlsIcPMvasDh/M08qKLcdLyW90Nz5ZJYJyMmeL3VqzttSChf+NKeGhYjO4tmtYUvFSzJS/5rQZt
dC2XP2JuL0Hak+6TdyVAn4zjHqiX11hnVinFWXiPxCuZN5KsCXz2jgKsawPotZOnlPzimCPrLINJ
7oZkOks7gHuxDO+VZNFtTaxMI6BFWFhh9Cn4lnyMzPf0OPDDqgEkZU/jfUKRfqeIqTlrvc7Pr0Ag
FLHY4esCdlpMLwhSNHxSAfaAeK4WlzS/KYvSJEjmg6mosFgTQTmsPlgwAVf9Mow5ASF19ANbYXaq
K4pUDlRDSJzZjgoYYn1qJbOo6+M0Pw5xe6mqUtwLXcG1MJb//kTAe24V9XHUqnnX2rI9tMvBWgZt
zBLLtXeNQY7p1KfyAnUIr7Zd33uF+eSG6TkOLOvGDOUL/ekCTWS0axrQhr0bFq+qwJVdQ7LKuQLf
cO58ZeiPuXIZYo9B52EezelEnh0Hd5xc8qCM9pZm4dTPi4zsp4CMjDYtd0nCwrjTiXbSp4wIxizl
RLO5TNRF6e5IxjJvLQCZNwmrGiAdb7aN37qQRQJXgNSdZ3J9/NaOu5vCTMiQrAlaWpDYmm61Z+I7
l+X3/JKPOVIoG1KiQR5rM4w9oQ/eq/TwG8y5IEbHgR8TBLvCtYN9JbWC+DqAL7qAdWGVN/BGSI/w
xvGxjA2WH6KMrmJizljJqN3aEsKxmzvEnGqqu2tFbT7YqX5nVkRRy0GAQE7RjxczYvjQ7W8rslAV
EY4/gM76VeGcwjJ5CYdw9qUqpZ/vCgzmp4nMCZYhaXzqhWgAoAjPJ3s6BvQG8j42Neb6pfbDSYrh
KQnMuyJz9nZkdTcYYaDY4EXwGYeKq1tbD/nUfdVZLj8Yf6GwN+9Kjn4/0mP9lpUtOSVSLAvdfjEu
kOeHuDNfCNnMQkkLQFDzPYwD78UKgOUSpn6u04XUWQZE9iVauyECkdgkWjpEBDnennUDhSl9vJ8j
iOeJM9h3ghbqpGOtYSnxXAi/MQNK64aQO9NI+r3edr8SLCF7TUdRmjZFdHXyisFDn+OjSu3pUsn0
NYuNpzAeNYLqWcGkWfqlnt7LPrjrIlM+J5r2qkR3KUvBCjp1IwhDUBjIEzW3Jog+XylaiVy8ayis
mGWnnp1hepvJ251cHokNMdqDo4BU7NBUCcMJE2Xcxkei7VPoCF79sKQ329bPsGBOjefeOc56eI9v
g2JgKqOnhAxOfLx4EfQUC0LNvzzRoHhYOwUDbGeUXn+xGzM6xlX+GkROtUXki0g6BSXXy1kdxlkj
SSgoYazXiXlwyTJoyNn80iGt3+aNGg+uUXh30uqPOvkKNLsEaTi9o1+9itVTobUSYjmpyQK+7cJn
HXaSzgoVpDy8HTSshWnhvmHRwqPgms+DUYzECxv3M6F1W9ymziNsHpp4w56GSX9uAxiHnWM6B0bq
EhOq5u2GatHRTt9Vlxovk3HR+9x7mbLhkYnR9zmP8m2FOt23U+h+vRdB0tW75jpXml+m8ntksw4v
tOG1bM7AR72dS89v23glOGrbuHwMJGJKTpGUjIqJQN5Y1fqxbhgTu641mQMAJqeKQ5ad3ah7L2P5
PZvfzUp3HtJBB9ejV9bVTK14n1SM1BG6YbqRuTzWbccakZCzL9jDZx8It/Q7itobVUz1MbOa4lKb
FJAKFSKnT6ezHmTyyOm+yYPh3c3wXs7BpRrJNWwNHCQE2RsYE8KdQEaIoRMq+VB758ZBgS6su7Cz
9ce2vR2bkmw2A6Yryr9Tmbb0lArt0o8ww7HqwOVtyuah8YKLxwXoWgQWDPNUAc6sG/fa59HZrXSI
kigFN7Ql/6rmilmBRrRTNzxUiiO7DJvxMdS7p7bRnC81K5cMFTmKU1qiktWYJor2qpK3DLPKidLX
z1p3WD55QetHiy2G3vUNHEe6cU2NI9ZJgXER9gXBTGbBgd+Zyneo3gb8e3tTn7eEe8qtS3jYbZxx
7BclSqZogjzJL410M/wmKXhyaSzAs1itFp6GOYGBJr1dX8jujiQDJo/JcA2o7tDExvjb1A6WJ1nJ
TU1679V1ir+6egxgcxkUmlp6sbadgx6XNUAt7esAQQQ/0BMsyuIpOazTiFQv3O1sPCYqN/Z6RQza
kHb5a18R/MqlTZvv6Yi/C7yxMHyphdqluJHMC4mcLetDNFNqEN633HnUImKg7cD+7hDoc1DzUZew
sojObFg+g4ZqW3GRWQaM1yXNC++xneUXJIi/LMeKrpAL6F5BBN3aIqb0GLeYIYj+BkNa7jrY7j7u
ZQIK6qS9ByU7jjbrbHxY98xZ1VXxLVJEHmc44GF2jFD6b3UNd2BvUXbLhPuizKbZQPDSj4rYwK0p
QLOOvd5eUgcgjwU/2M6K8EgA97PddJQAzeALxcL4SMc5PjjJcIetbImOmE952QXbueWcb/lErql9
AZpgBrJ+FRVsN7mD317dlXYOa2Z48My4OqUgIMAuHYmJIvLPmPSzY56LZYZdJS6WgqEjy5zqIBWB
fnxURExFtkdv0ylPCF4YO6l3p8QIUAyfboqY1mQ4jvcFkOeOUvapGW3rpCGrITSk31kak/B6KOge
NKm+j7L8Z54z5AaaFV/TfKJFMoERilph37ay7xjtXOBYE/ZvhBgVywxNwDeaiy0Qk+japP1XVSf2
aZ0M8Xk34BQkNkqsgHFXLqsANK9hSc7X7F1FSnWMQG6gU2b5JMYgpO8WJ/sqyh5AUCU33H/OXGkQ
XFDQEiU7exs7c+2T6kBlDsrkdp2UDZTGrgmEGr4Ss9qUbeJd9EG9JUW7QIjz7Fp1SXXqc1qpgkbu
1RlyAOiT63tiKn3pVpNPiIp17EY4TG6fwjIOeasxc55qSwKNKiZkSIyWvjMFvom8ZXi0vMm4hR+x
We+MexnxscrNrMoJ6gb6ac9Rj6Gnce5yOY5cvSXSGCjn1AOprphs7zsnJ7WEGjuzSu+kWUx8u5g5
tVZbW0k24XFUHJWVRtZjZJlH0cqb3FtoFDTkdzi3fCrwIMm6N3yOHHasAzauo8O2G38JWcodvOkU
xnb6TuALJ6RVQp4oS06VlD5WblPLDRs45MNcxwfPw2vGcL+UoRSGrP5khrCC4qal5FMa5LEXVRQc
Lc3kECDUAT1j8pqQwucHjcwYYrkM8NP5TfaSuCBs4cI7u5aA1lNLsXeOACq1xTAc3RrPqWmGt96Q
518MZDPgFXGBLcBvJozwEbnWg9GLLvY4Pind7Q9Fq8tDFlioZZiutCMLFj0rxRGQwZe5SadtnOII
dQTAgc4jX1w8lW7TgTqZuYqmnWIApzmDZag+CE0jvSiZvhKWadwGLenGWRMMO285LGuTNJDBwuqT
psT5ll/jyHM5/FBQyNyKL2U+fWsUHdneJpwkKQJwVs0IuH2m8lrF6WtHnM6m99x4l3Yz5Tjp3jim
RvQiAhR+cZzPmZuEZ3ukgGva1cmonJ+GrPGX0qLYFqGb44zLNNo+ePgSDPy7qUfngt1rXXDHcoJo
1aon4sj4xnvjV8H8xe8TDJkLyHhySIzLAAA6lS2vLYvPbdTY/OdUJY+dG3tXYNRMbBXo1WHSwn1d
CVpZaU7HJ+3lroiUtZ9MSdJKLY9NU+ZH2/CgMgpdHNNyoaoZ7k1qxMWNZluQi5it2HGg7w27A0LW
OO+xNW4DvSp8cwjNA7Sl+ugePKOh773gq1qu2/vArr67zvTezAh1rfg4N6N3U/ZpTNwKiZpVoJ3K
MW2O9ZhYu05Y46NhIt4TmMouU9mwLG+5CJdYpnNzDm7GoH9j5coDsj44z7L9iiXLPZGU0d7XxX0e
DwdG8fYuYDw62JRyaNDxvVC0OmCktObMu84DiFVgg5Q9QWNRUqYtooejt4ub+S+ZIEYYqxFyQski
jK7LNTM144sbutY1lnOG2bestrS6qawaGGmD+mQ5Js5yGle4QQnGdSWNWqkaEHC3Y2HaV3MQ2SmG
zFMRHLnQtAQFe0BTC5ebwa9oVHxQQRIfNJvWT9qQFDM5uQExv9xrHm1ZFQUvkdEcOr1M92ECuNGw
mO2QVwPBaSZCCGYLpr5bVgTtgZQhqKlZqPsyJiawnYjUcOEBbI1lCBxrE2Sclzy7dTuSc8Y4N6XH
earvJ9VOF/BWcFWD5gudedVYLSH0Hu1FfTwkbS7v21F/LME5U895SXHcbHRXuqcO5i5zIsVFNUIV
4gFJJk0XmjAoOoZLPPJo2P2iAR8Y1yYRNywzFSbHkzbLB0M1xn0h3/olxQTQ9X1pIPBqWiQ4M9YN
jeHgBH5gW3f2BX2Gdpyo+W8VqoB9WlKkEjZYRGOIT5Nx07EcvonT4TVrtealkhCR+vxHq2nxk53F
r0HSq0sYRG/riJWQnhA0ufD/m70zWW5cS7fzq9y4Y8PGBjY6h8sDtiApiRTVa4JQdht93z+9PzDr
VnOqosqee6LIPCeVKVHgbta/1reEqPJdMWsvPUIMDtX6KQRPb5m1eZ8YMyHaru33LHLGgWWFI/uj
qdr0NTTNkMnbZjBJ3ReUdJQwlBly9MZ50CUccHyz+4KHvN0NOngju8AX7gkBBZBsNgYfZoE81OzV
D8by3dLrpHNrltHBiwcAP6FTHaJp74yc99QgGOUELVxKxXGO5BNak1C/7NmZLiktWLqpNdeRI6Ax
XTOrKz+YV23cNkY7MhPFRCVFm5LFycrjX7Gs9Xtm+1srC2HHIvEeYgGUxcO9s28bHVDxVnqde6io
/Ghs4nZBtc/CQTs00ZycopEBm0q8dqfGyrnPi0LzK7d7KryBr79OdNAztW8ZZr7vQy9ARFxaHHHM
3RP+NBihgrlS04iffpTyW8fUqpKH0hqad9GQM6FMugV1OZ9lNtKuxGSI67KzcSGb3OvFD3ds9+NY
Teu6aV0qVb2PUOPVctFn1hz21AqvZH1pMnHV5wTIK8HXCyeb4VJ9unIudoNZV5t6Cf0EQXGXZZpF
FJ4BTaO/hX1rfirtPQD6eIpMi+CuHRD8pegvdlOQvt5wtht5QMiFeB+7jKoj1nl2cSqTNQ0xJtMf
tRieWhk5/cMg+kOcDqi5AGqe8q7ae8AwWDWh0PUBzyxE1uJoDs2VglHETJeEdJyHznaODbgBkkoc
R89fm+RxtGHSxRYQWjME+EQx61nKAjVyeI5U4pzlcFBo6HdYI9eGGALfavALNMCxOXxLLHw2kO8+
G+Nt5roBeiMVCFnu8I/EsEzHQGP6OCQjWFGl+ZHG2ToHOrHLk4BKhH4IVsaSOLfKnp7hRbHoZ+Zt
2eBQWx+R9UHQbxlaatmuqhlbllHh7R3e6nOBVu5k4YWc6bUwuY0zW37omIy/EiuaD+zPD4N0v+MC
8zB/C++plCgEI9qEKy+DTVRFCM1bJGdKVzKbKhNdUaEUVE8h4X+Nw939oJK3JuXay3IZrTN0hkf0
kXUxFsxB5zEjkQ/lTSm1KoAv+hhRNhoDAsa1E3DUhU8QVdneHYwPA9Uc35a9pRkwesMg7ePreq2s
7z0B8UXhcDe9rv+yE+oFaJQi+a04OYejd3BszJRFWcH3HjjYUov7GI/Fkz23zp7T13hIJ7CFIwNv
RRWC7+E3XYV90dwFKXWpaWGguFaGfeg1w1t3nThaivEZ8CWQ/n1c+1q/qjFocz5ir4gX1DZFUN/6
khjaUGLJ6SdxGTPSeK6Wf7masQrnRO0jgifsOCA/sewhMizh49EBO1kb6yRlP7IJilXKGWhxcx6c
hcPd1+uRCT6EImTjJL1qFFiYiTcexfJB/zHiEm6yZPKNhU0FNOJJR0LZtUHwqWEO2krQaHFHwIbD
/QwVE8WV7tonLY/1IzxNf8pcescrDHFNr585gZi7G1naaWS1djv8Q02jFb4F4M1u2b4cgL24KAGU
R7HHyd/uzp3iVE2wGFMy3g1K0bc3tvUNaz1iWnB52dBuIRk4dXjhWoH714ILmMkHXXnWTo/thwZ+
8H6Yq0fwyFx4aYBbaZkqqEDn60x6e+b7xQBrArta44PzNa94cbriPpYwx8fKhn/vjj5HahZXQFNr
EeH6xTEXrr8DWrtl7KojpMthj9XncMOc3z4ojutJAVgJ5BOHyCGhJkVt+7INdlafvBV1+qMsioi1
SN3dMNc37LVppb/IUc3bTnUN12LXQaeBZxG2Cf0Tk7MfyGbQfcMuSnxfS+7i2vuYg/dbkMPAb+gX
WA4tDf6ks3xQCaEMFU7GBhddScTRbYBrjX8OsfxOnxkxjGjmLxvNm+AGWkVCq21/B8OtPsIvHWgs
GL61oVcDIUieHM5Ba457DSTvZS4hi4PU3bXKKUdMVc+NUAh+0jn+QTp9VnaUW5uGeb8NUw11EKYk
z/uRCMzdxOR/z1HXHLEw5BNuLGg5o5EM24h8FM3S3jdVpT8KOe/b0nmmfvwnXsGdXgB8r2YGGeyS
Ns/KYVoC6sJU4Y7+ttcb2d2Q9IBN/fRpYYNflR5MnT7dg0S7NBBcDhPIldk1xMIz0Y4gCukVUtBP
qolAcZW/6OYsN52uA/KlIu7ojhci9WyBhXXfLQFKW8bZDnv+qYDZthZxOe/RJ3h4lHrtZW+8FHNL
23Ti+BaLAHwxp9vBEgx2czm9eKkJ42OZkcxNUZ/MfPm3Hu5ENOkPmJGTDxezNUYYMHxOox1LYT2H
GhxZXXPgAOeYcIfR3upRC+bGtSRjDLVPtIE1G5Y+UD4j5PYILCGQG/yaC/o8n3DwMT7hLkMloAQO
xENQqq2wYDN2BUYBCNzg1arfsdEJfMWOq+b193O5UN4ndMYVCYQXGfX3QGWfM++H1b7WUXjVJths
xH6+HI/+mrr2ulWe22c306313CW/Rn3aSI8ciq1RhUybHMRISRXJ8vU3TWvj2waD2eIT96mZMo4a
nxyCkkBw5Gds562zbMZ4PIvF32LEEErREHc4NDb2d44pnm1uvQYYQ6TJO8IHVxRHCvDgB2rS+3KN
8lNf2Pd5fuoTDsD209hcZjV+So/qMM0pueAM/buWl2/Ndzd8oMsIB3BwB6sHtF63XKqNl1pvnqQD
q2dAlpn6K6Usm8wYsR+FXInQgoiDbODG0ciSeS9JHW4DDbMWf/ToUHc6mHHiWwv8E9/W4A+zts7G
B1VV5oHpRnfMblWpdi4R6eiW3neceGcUsqrahzmKNkPmtd1G+HTuhnbh8wgsn9ZUPLrJKNYGkyRa
iTCKbriw6qssgaurFNpdmKC+q2tiAGDscrGQ9pOHxXNO2U4/RU8K+Ynji8LexbaDsZMeE7NndDx7
+iJp0CFh4Q0n2bBtuvHHLYyW+2WIn7mmxZuRKd99qDblZGaHeqbEsba8veJCRO3m4JvwrbtQSSxZ
rD23DKQey2NXlSMqmqH5jmbSwJ7u7BjKV08V3YraGa5JJv73UGuWEkLOzJkxcMlH+kIfWGt2zKXS
o+vedt45ECso0tWZ8sGFSHqDk1rChwWq7yMBFDYNpg8mE1wxYjdaW5PivRHo8YkZCiWGhY6pMRsk
6FXQHlCR7/pAgjfNBBpep2N1LYC1YCTKKo7VoyPVyh7Ht0x4/c50p9dy+bRANWx4FT+dRnvkhAAk
IQ3OOJdWt+3u9uHWoyCjmGYCy71UtGiNRsj3F9CAVcuyOmJ+e6osiyU2AP9YFiEhd6m2rHUVdxWD
eyFIV+xL7fLVVgGve6hm3tp5dsa1UK2zgENf0SkqJvkrPHUsIcOUNKjBpuKNTk32lzuUWxUxR2vx
9P3epZev/ParIf2iq4dqkGY0iGxo7wwwi7WeZ6/j49IwT+UbUQgak2iyO5UcZ5Bn3YBkUYPNvKZJ
C8BI5lzZr4Zt3VZXr4glhXlqPlp6xxBACNp/MufeG8W47uP+zXCyL/I1I7Z9eDxayvE3MwzJDdn8
dmsJsbaeyfJs5gzVXOltNI6nx6QQ7jFwAKDXxC6kIWhXE8OrZbFnsJwXq5kAMD4zQg41njj6tiqJ
CY76CiuNFWDXgK0rhcoT4gw9psL4VUnrIDGmr8bZ3N/2bQSs7qA1X6auPYN2PofLk+KawUkpggRC
Xht8OHuHeil82MmMWsYUwemxQeHb3RNZIMbIcLK0yV5Ur1MfKx7v+iFpx5OJInSSlMBNZi2vZk3U
I4baxmF3vOMnCcneG55VP5w52T5yW6OHEZveNvNsOhij/JclWCC4K288XVprLN1vLu+kqisxIffT
/SBLv32jecc44FF14FQTtrNVn2+l/hNPKaenIsLgmZfBPuoR8zDDPtVcAeEiNPUZRZQWFq4sjesH
BqA0Ly3H49CN+zStWAUXYc50CrVLnquYxEEeho+sEwGyIjKGxWQb7IAoKRPFSNYcOgphaQuTK4x+
7grxNrsUGRgwDYdeDbmTVugm9ZWIHDBXk1wbGg00maUfdLfZ5apBLsjcjwha5UEXS7J0OveMRE51
5KIm4LjpouHcQuIDE71L6+4riPNvOj/ile1O09oSXbPBvwHer68+Ka/51OJ1auKa00s6j/X4Wy6w
sBQTRZamqw2H8VarJwSEWW7W9InAHOmvhTEcuPEIdslV7On9TkYmBcpMazZeAkEpmJx+w8mZNhE5
+aL7oQvNb+hgPpglXhgKoHIqGC5xzItH9Wa9F5kTr1QVPzsMbP1m6vykDwS5zp9BEWhM2ijw5S65
ru2UesniV10E6buXI680GRbqMPn09pVHFjPmBOkPMpe72bR+emVjb+OmcVbU1aHeB6coBPhnz6OL
Tb88mNRYbvkGQInZCGQSkCnisrFhAJqsW488Fx51Kqel/cpDsJYzglDYUETZLcYAWI3WMpkPvOwc
Danyjfaq91h3tBr8RBJxwCMBuqjOuvoyObAu45TvVH548ONyZtvOao7UtE9blwU3wBWe6DWJXTXw
Bs8OnmUPTIgotw6mQaE0PdV1rA5YsACBJ7J56OL+opyGHkFjlXniB/K9dXE7J+Mqdd/Oot30qqTf
N0Ku6xpE9zQ9Cy7YFiUrm0apPQtU7LtFaa25Sr9n3aFM9R9BjWlVmWO8jzwPT5JOrWBg5fsAYYjV
ilOKjpt6BjYRrgLPWWC+02kcaw4gxMe0um7oFsO1ZUpsY4YsNiSWqCNzgR22ltP6hun87O/n7UjS
bVUD8VpNUop1YdPSYM8bYhcM0HZBLD+N+tl0zPrQDXgUIsI7y/wK5w/uDxJpdrYSiFwFyCOKiB8x
V7g7hwoUBspYGDLXT6TGdpRsER+5QVkUkDCV4RrfMXRsccwaNGpqSS5PI4XYt8IifO2xk6qTrRfv
Dq0fmd1RLGNTRNozIKGxhluHQYOfyaKhSYZNTZJ98wYotfryhVmg6FbVRF1CHkiCfFW18AZ/uOjB
lX7SrDHfqjB5TstKnKYCuHelcb/rE1KxGodktjkHywx2sJrUZLiO47rb5Kq6cstjk9ZTInARSE+Y
zWlE/7NM8QHVjdhaS9deNuTraM4eyUrGGzPqvzm19TS3db9G5t+UZXwIzrZrEoQzGRuhO64pODro
FCa7cqyPRUO76qRTH9vlHk4ZYxcHA9NDC7uyNJvdmPDa0Xd81WrlkcOK4SfTgV3YMI+Cch9LDdCR
yA8WjSekRo2EjiFjwpAtvjP6Ndd26ZibJgY+PBvjRY/jbDNeueHUR4tSLTwm0Q6X8WcV4RcvgqpF
9Brf7eJeeaQMnVJ+SwcTHP7gUEIY8T7Piv4D8w8I85bmljj1TgyCtX1aZ1uXT9lR8H2tc6CkRLKx
IS1/C4x0uauKEqkNl1NbkLUjUEHVXPloZ/klpuDiyPzG3hBP/lXoIRTM3L43XY9io45xBHfVjWmE
bLwJ4QxDhedkoBwhaIGUYs/L0v5O5S6IQUkoJOdpLaty2OhawaCZuQXdg+y/CCmrcsi2SlMftfGY
t/n8Umb7mSeKYhm1GgxD7KK4KNeNw15kZTparzPQOqp7d/jGzA0zcTDqs7Hqc/s9Tyl5cpsOo8v4
pCgt3OmWQU9eQ0+Ani1PQ+MwhU+JmQU47YZ23up6/NzZ4s1lfJRJuqcDbKKuKPCMxy8EquYdFg2u
6TwfmMjM5tEM3fDEmOp+wHi4qlIiVR78R9cO3gDgBJuuBW6rxuhkQ0WhyDX0FxW/bWyMMZ0CmMP5
f9bqzUzx8yqbqBuHBpts8WVdqjI9B87Y7ITgsXFlHWDuq7RdlUVA7IfwoS6nj/iBqMV36sIYCJT5
S9lWTHl77zOiJGoXwqfKwnTCBicWGTI7pTNXi7ynyGhxg/UUdVKtoMx4W1andnH9G+zLHqMwzvPR
K73OMQcPOjlThc6pW9Ss5cs7ERLmsvYBFb8B6Cq969tTab/Qw9Ae9OXkfoOY3z78/u3SuWzT6L25
UdG1qQIASnHEbyC+uWhPtw833N1ff/t/8d8yGFurlovn7KUkAFyE2xu8uo91Z62PCwPc7sTOrd0n
nSthUgQTbiO6a5YKt3hB/N9+Ff7lV7ff/rP/dvsjf/2Mf/ZHpBy5LEQWtVlSJKw0FfG8pg7PoRe7
WwWrca0XLc68KZg3WoM8E1LXnIf1ixzkD9Wp+hzFER1g0GFXkoh67lK0XNp6vpPYkdc2fwpSoLdq
zQgSJ/ElUR5do0cQnBi7di1qIYm9O568PUsswdCJM0nnheN50CryrJnc5NaEv9+grrxB5rAY1a5k
F50U/5+MInFE0a672UdsCz4/RSK8e5n+Ys0c14XOMtc1xOPsqt1bEhCgIb5UTLZgolNiA1rB0kTM
Kmk6HKG6FeI73YeB8eGydBwCewN39BM2w2VSgbOnCpmro+Fr3fDNKG1xCkCqipYhqE33ZEr9By/P
ufZiE80Q9kEPn3Vl2GR/lxOlHWivXfZLb7zsaRAfrZh+Iq7SFasHLzDabUT1iSBWWx6LJCFQM+Kr
mWtDrmt3n1BIsgsWGPMwFj/mKb7n7MI2qDev+KHRpWeWgslNHzguQGnEeEkQP4El0V2zAISIdsVF
ZG74pl6G2t5zS4/4E3q9Nozoe4NAAZidYNbo9Zlv1O5zrpEuaYcBTGpH+SX35bNJb57bDU9jxsFB
t6AlD5kH56JcWraUOpFhNPfRPFtH06xgX3SudZSF+5xqouPMy42OAop2kYvGjTNO7m6s64e067Rj
5Tn01nb2wGD4R2XxxoV2qU5FY2rHYowRsh4VCmzltPWpGM8Gs2oQ99uu3qZsNBuQsyFcMY9e2DF7
pALkKfTchvG60W/qniCIJkbnaGdVsXKnjFIlC6ptzLgliZBTKSvfJ6yCfHVo6UR59l5N4NbzjAOB
mKUruNi2STb4crnj9QV8grJvKZ2p8Up4Ba+FUJlxks78xkWRvL1HQTshWx/exbEsEzzfo/Bv37+o
z6btIKGM+gPTclJmk83NO3ujrf5ijeYlHvC9ha8ywAXk6qWOLQFhGVH62sWcd8Cyfd3+IiKGps33
BPPpTK+5tmvRDPqwtn18GxNMWrRYzxEQQyc3gM9JHQ/dPT5I/d7vJ2tv0k3L0Mpgql6A86XyLH2I
8xgUX8e/26PpQ9lQVAhpBBgJqPLgcB7G48rtP6GsL+g/6pC7oHSoM3BJVU4lx7eUJjRKZF1LvLWj
Re2dF3w1paDqz963qfMx5+n7WPd4GsfCh6PwAf8mYIodd0+9Ga6AzYYUbNJjZzEyk6bE8pxWSEXB
u6g6nXr6GHE/mj6SspyY+KNH9bGWbIOYclSXyuynwqp+6pmzr8MkvnYYGVZ6ZYNsSfdDIqNrHi5g
75lSJtfx7rWU8zrXB0L7OnliywUWk8S+rgXhTgNLTAu27R3GPNLJKKG6DPIOHrnmd1HNxLH2kIQq
arKa8Cw6wXXmyzbS5C6fv3L8RVPlXEekHMXEscTUsWum8DFdblEDCBGUKXwLLpMH5o7xhoHas5ui
c6Rd7KybZepQlN436oyZcJldvhVuOh2N5fFrLaR6r+FlVxBhIEd3p9Cg+0glqFs6J9J1wDljH+TN
Q6hs5lZl/BaXpbnyhjjfkKaojrPTsotlE8xZ4qisf8LO1rHCB9zZIIepsksJr6xn4Ipcaehs0fHM
MNsZPnqPDihzqWK5ffBKUn9wXdUWYMV9LnpaBplEuCamoLQ65OkcH4MW9KTSy8de0FW+VLvcPnQl
BhVL1yi6cINXSJ/2itwBVR0WNUtktuFCkMhyPazOVTefODIVybKDJO1GGuo5p9qOBiscBT2C9dHu
dEpSlw8zdIGN1S5tVwv7TxjR61zyZ7MlC0tItDsZ+XLpqX8YUUIwdfkcHABcrJY1zQZG4bkuOfRI
vsoaSi6Phu9RGnOI+/rexd/0UZZM8EqMZnkwvtXLBLtw6dbUoX1glwoPvVvq577B/e50EjEw0l7x
K2aUoF8wGcOb1uTA7SKRu6GxG3ZNsnCkSUm7u3kHMaoLT7P2a0Kv5yYhT3YT2WevZaSdz6L+CUoE
GIrVL13ugl3FfB86BsV0Y3Ura3CjcyKrO/TzdI8jI+dc1t1nfPVQyosrtO9vY2M+Keo7PrSiOHnO
MP7MzOjeuwzWHH7UGTPtWbNIBasSd7IbNxumdq9GOIGHt4ZdH6PgT0QG5pAhqmeU0bvReR/mYNU/
pubNCQtALfpFtbAoomawNjI3fwUOZtS4ULS01G68DXqDu2GOYcski7IRoQrRvIOfySzxUQPnCSds
gKqY8/vJwSJai9l7ojyEJ7io3U8xHNqyubS6daWws6NDUyWHBua+m1UvaFQMrtIlLZAtBNnpy4ov
cozCZyDRyOiRRXTP7XhnsLI5FXXMKVXQVoCbsm3NbscpGw6QwlSSFFTD45ErA73BX9yQJrWr64Bt
VHpm/x2aNBh75r3PIHvoqK15F+VXe+rau4CW7moSwEUjEeAVwNg1VTR/S10QiuLnCGC7PCgXDdaY
fkJwobo83hfJIH8ZVUgBK5ZvLu+Udw+8UF4Hw7xzhTiwFHZ7icPiicwX91wyTT8t5YtZK/2ZEy70
sLk7qdAiMdOJS21h1R5rxoqObd8ZXbGfiqG670Po8bQWhPvECJGAkdvuXVt/bLFLY19u8ntVwZCs
Y8TUvtZd1vROfDTGHO1IkDtHZxlT3D5k3AmPydsQtuV9DuTsPqsje+uWqKu/f4uQv29aSE0mZ5VJ
zsPFbcP3cCLjBZnLZEE1roQsrY3p9fipqqjcplq1xERoSCO7vw6okGK9G5OtNbb1OglsyqGc5t1x
5uROWctrXqLcyETIuyrRXqzO8LboAPm2DX8J6nDYIqdXxkF0N88zfkiJW9piHNwFjJs4sparpkww
uabzsQmt4KHHD2CmwzEKp+TiPg12goVoqYZ1iw6DhAfOps7FtoFivSK8wZHYkGhJJaGZgsXY17Lc
3boB1OC/yTleficD/4Pw3qWI8rb5039a+j8GBi3yjAaxQcMhPEhssfz+dY2QB//0n+K/dWGQRmUb
xT6VdoR45sa471v9GBmt98jLtaOCLzomEgYrcfx6a8sJ/onO5H/OCaVwlMLMnk5w1Cs3fu0blwPu
UosdJZHmY1/JsrVrZ2DyS/PPUSgzDY11UQMSVWXjU6caHyeO8DgGUvu5Tb2G7EcnTmaCD78QdOYq
oc9b9KTQhxDxkVLUe994VXwwOvNcBjO18H/54GYgk2iPelaiYq4lOSf1OOD0yaGmdO6aclvq4to5
XvBvXkZp/ePL6JqCeZd0XJOX8g+tLoSmBTOGVvnt4Pwo6dr+6Oq4XycmbaWEbmwUjj56n9/LifqR
2UlNqMqjecXtaGEHSYtDJ1Pzyvy1OTty3uFZIMAiM+IviN1PvHEJ43TOsz412iHx6hX+EnUZk9gG
TZ4228K2v6cg02h3jsJHgxgilovwM61TPEVk919FNOYbQD4IpzJ0gCE0wQM1ugd3nKoTltBLa5DT
kw0AEebOnM8a8epK5uf/+nEzid3+MZ/qUT9r0bRDTNZxlvzq3zxuudkFRYgvwO+MAPgW9V520OzL
oeDbpUKFoyQlvziO2lOvY2WlUjTmGdgPZhcdkIcfgtzT70ImFM6U1v4twBZbbeVbyvK2cA3U+odV
Zursbqtxnl6yMXqghWHcUJNqbrQg+9DiuH/SBgnw4988A/y7//Sbs/kGbezCFB/84ZubSLHm/Yzt
HXzHAXsp8ilgMjP6JPlOBFIVtLJJfhBMr+TOrJpxVWqR9s2tBHtXwSEYQokPwRpkncuwlfkpQISp
019qj74Rp86QunmsQMEVmFeY2J6V6aR/86vECh8cw2wfpi7OV5qRtN97lkhbn/I3uw3qHV1vy0iC
VK54mIsm3yilOx9BmQGHZBqXj/qr3sYfkdFHL5xuun1KAsaXTmdcU4zgNIP0GDGHycairr2h+tjQ
zahO6eKIIg/uHKAdPLGumJv4U2ofbHMjiKWdjPBSu9CWKiXcJza9I9Zy6vyqNLwrPTt84DLLggAH
Zl3HY3Bqqvytb+z+Z8+wK5DtZ9FNEx53rKCGdW17fAyJY0GttFr5VKLl78tspEOCC/VGEwRJswo7
n9P19ns1FmdRz9ZPllYf9TM42Quqx46CYNV2rnqOA5luO2EBUNOxhjEFhLyFgJ8QMozDHft2vZs1
IirDrpnL5oPYG8bx5sB7l/zu4LV3RrzU6fRsR0NdvueO7a08TAp4seQxDq3Mb8162oOY1vw+Nhyc
Va25TTlmQH4WH//mHfaPK5HlOMJyTM+gpUb88R3GgCfSTDK5vodg6utYl02kzXunf0t74wK6hEZk
VdtbxETjlApQDmGUKB8LPTd+d2i39TJzjHTjW2ah80pmd3tHZ06uTxB7smnazB7xDmqU8k23uOrn
1l05LSiobEKDbGp3axYe+n0QfmBsw7SBOgpba77XW/5k6g6WnzGr/Dff9rJP/d7eDj/Y1lh5cVOQ
erNN6ZhCF39YWDSLKu3OcEJ/doozrGrjbEyRWtupFj0oqztluUFjtcqfC8PDJk/17jM3mrM2dFww
66a7NJKMZe8YTH8sda8Fqb2IlSY2GTLLZY/7W2U9zsHFCDmPX4L038rUSACqOH7hTVRuPGZi8I0e
bDpAjcLykaOTXToGzKedytqkRmbtKmvfMP/azIyz/s1LwDf8T14DW1qeTd4D9VHAGfjbxdXp9ZJE
cBX6sJT685Qq976rTeZlxrvttO3jDI3xWKnouyPxbsiofBsiwCMOdEPb0RHkMq/8SJMz1OundEpw
MWeG+Zw5SoINgUfEJnKyqhp8XfQRYFO49EP/rRp13TcqqDCxJvVXM6atnWIlS2ti8ipTcW7NAPs+
Y+ywSF9zBm/nOarfgLdR/RcARmy0unvyHCAcefncoQhtqmws/a4rLmmpD+eaEfLdqKZPF+oQNtNs
15QT7nDLfm2m2Dq3hpRn1sv3VEY6tRZwX/o2aq/4h8w7WAMPRtVZXA0z4iGDdt+RKlrPSlpbKrXL
c8OoZtNOxv3NW8KafWhSrvy9PtJxNlXztbTE1QV8e+qq+mqarXsHxxDPMJfB0ptxHOOXhDU6nLSi
JHPS5tHe7SzSFLO772bv1EIyO86DHrHkuY+W6BL4OC343VbJ7aBhSCWmqEqJA90p3TvDajRMS9hf
RqxlO/SPH87k6VvS1DCZ3SpfD10aXNJMnFEc0n3cp/W2pOpw3+Sqpo2Z4Lwusmozug7mO/hVu8iA
N6pHnY/lFPtexL08mBG7LaFoDgmH+ISnm6JwDdHcCt1gKyph7CUswjp95XDF+S9F0dNCgs/NN0uU
KF/zhJVr7j90x2z2c4gJhWQkZ7+OgGOZQ1LoY+4NEOl+Valxwbd5L7BsnYcMcVSSMHUx5qwqrl2X
OoUdaTtLOdeE4BJNImG0nuMFdHBbTJH+TM68eEzDMVoPNp8ZBjZn9dl9xSm2Mh3ufThM7busmxjw
lIH28q9XFmHQC/jHpcUxHGkLVwppe/IPR+RQaAhDvaPtmaaO1LHH4pw6QbDG0W2spln+6LlEX/My
DiCBNem2dGR+HELx2eeOgp6AcKfFcCUKzxsvjWaEh85jW8tC79ny3MivQRZAphmEb5r2WwteaCyn
7N4qrObcThrWvaoH9Ram7YMXaGvPcgsueJcxTMLLMu575EBKtkIY4H1zXL8Bw3lXN+K927ftKmt7
Pk8hp4xOnrILmcm9XWB+6K2h2wxEpe8tyHyrsBCCyXDxxdgcpdot7rswLHH38zxSZOQ8GGlbrU07
anbhUMerSRDdzqb2LRsM5zIk0dYkbbbk9HYZHcgU9X53puYQebhvhXYxjG/IF72vFUzLi3g3c4h4
cDjhspMMkEzhUGxnO96ATaMXGiweTknbYi4VQC+01aXNYyw3XMEYzU0HuBfW5paDt5yTaSPrpUE5
+xmKDZy5wXslRnufTBV0CvmYz0AXOHjTdGZ5xAFbp/KJzwOOVlR8SGLYq7nKzXOSczTHmHSHD3Mt
tJLDBkGvOsUZMxBNOtm50nfY2BdT2+KEwFyN38V6jkneoHy52YYao3QdU1Tge25SPUT4QWawFTSF
E8bDJRmrOPvuJRgDvAXRXQfGCcDbvLk9sf+f8PMvCT/Llet//O//9X38n+pnsflqv/7jZ84yPz18
ZT//9J+/CT+br6Ro/7491LSXT/wz38eD1GND4nEMQc0fRaAsBf/VHroUi0rb9XTDcmkc1dlc/649
FMKIRMTTLWh6f+H7SOu/47GCw8OncS/kUvD/wvcRjvn37aGglh1pOmSP+AppooFS//dbvPRcXCqj
Y9yZ8CP/q5oN/725UFBnVijH2BuLS/LWHP27RPqvv7/9x1YHbdVjEf1dQj3VuGdhmR37TIoDtkVK
XtJ6Wd6GCfqVpGhoi+Ob7gtnKcioF8TeGGp4tRBBbx+GwYX5Epm9d0CRus0oVc0J3v9dhrUMMy0j
OJljFe47lakD0L8VRsorHWCK4GP2mpJmCifzqsMT9/P+YSzFjFMtwmWAtBv05wSbJHBQhuIE9V8a
NT9n+tDdDUN20AZj68EaYpyalLsYHBByFa5XJd3HAeCHDELshJRlrhI28cqDPBhAZ+JIIv1WiAwk
b0XoiBgSM+Dq/7B3XtutK1mW/ZX+AeSAN6/0Tt4d6QVDFt57fH3NCN5MKVW3skf3c73gAOQhRRIu
Yu+15no3uD7RVXOuS4O5g5vcNlVwM6ntU2pVzkq3GDwYUJHBJARLJ8NhRrQnYZyWf6ryBu9Y5H3Z
4yqrM4xKIDF4gC5/XrYXwEAENv/CbC2o0rP1VGXTFYKpG435oVXa5F8M2U1eOqtc9+EYqbc2cgDo
vS+9Z3GjM3VYF8GwwJWCUpo3bMPmiaEIEScIkQiKR6qTNYtkEB6kwJtAEJXYSiwcbFXRm4shvy2Q
FxBlrNVM1xZmbJzCNn8phdSABjYoVzv1uY3MxzCqn0vXvccYf6dV9bXbOA/41B4bl6CAYIh3XmaD
ePL53bmMOdWNrtQLBdVEYpLWNwIo5QaxCoPqo2pR3BRG/oHtcyS4he4RuDs7p8owvA8DamHDp18g
dOHJNkTbiViVkCPr0AXRZlTKjaFGI95Tf5E49r5WqYk1WkjvM7f8dWFWX7rOZGtSCcYOO1qWwY3n
6Fdpq31CR8bDUd5nPQolsJFIyUPri9AIwdA9xm1At8YRdfkBrNvMl8aHtPKYDy0mp+PAq8MXwuro
VDnFtKn1llRLclCq1FkOg/dWWilGiaG+yvM/g2og9KNNsdQ4HhZwMu60JwqaxFBpmUcXwd6ovX8y
RkCaHE+lWuwK1aXpODULJBQwu+f0Okr3+aBcUammXYBI2rGv9B7yhzFbzFYihFmUjOmPTR+zNl6m
Nu1GEh0o36oqGB2cFB2dgF7LbmpB+a7U5LHW/Ccj9y7bDuljp04IVxWLrioYAqXUP8xWvVa6g9MS
DwpAAh+wG+9g8ANId4Esjw4agRJ62GB/dEWD8TnTFwpxjouwTu9clRqVxVjZI/fGcCnlFoPIpDAi
7IPDsqpsUDqNeZ07Pgqa1L+00mqX4TyqvHwAUrKrjYaWEgRhuigXtdveDyDNEZFkazPnSLZBXC6g
eQGhDCg3LDMbSUhaAKhqy3hX3w29y0520ARgehkmRjDcwFddYiPPt4KbdjSOc6oeQ2qy/KhqTtXd
TXDnpuX0xR94ziLzWgmrdpHU0Ru2ub1KuLnf1He+Hb+xHlHisHeugudsjPm8+zLqk43hx6eoCpi1
r/puO/RQm+kLD0vIpOwonbK9YWIK001EqZYFbGUCO4J3+KrRwAgE1VfcKkwKL3Go37e1eusFtHtb
jXO6j43rLryAz4mCJG1ubCN6HEzMQA1CnKrt9oMy2Au1GK71fLqF+Y/MyuHwil96AwIIHoMvMqIZ
zAMyWgTKeLRT9c6LOZh1CyUU855P1br0vUnwcq+aNPr0tZEEQ3AplCZCPmR7rxUG0W4TYixcd9CR
EEO6M7eUsPPv+rB/b4ziVi37F3JK0oUx55emjgq4xW7GN1+5jnkdevl+iKmRO132qoz1gzYYq143
HwqMBI05u0sMOJWGpa9P1VuwzQsHXAXUjPthqLZIu7/GID/G47xR9LLFvsPdpKXfQ7brApbYykk7
sIkoH2IoA3pxybAcH4QlHLP5g8rb664Tr1UfaU1i4DXMbOD13Racufdux1wrOsbLrvU+TwCusUTx
JhENKvqfaysXQ7U5J0N3Ni9BDh2DNBcG0Cc4m5+OL+gShAGEM2jz0HROvt5vvHE4OhNkmj6bryMf
OhYx86bQc+lWycAVlTY5ziFYVTW4VcXIMGtPhrEfk+zazHzcpg5avK60iMTx8Pej3201hML5Tdqn
n8hIUGEgTvP6kejZUV25Y3HdV9oyEmfXOFcbKFbCWRd+zsQq9IOFhJmiCxpbcJfgzwzlxW4oPyeN
R3EetUtAJnCS5N2S8cqlm/vvfT7nDM5LlwbgW6sHj+MY3QZknMB9QkQEcWoXCRBx46h/cr/FQ2aQ
26q4hONWBgwr8Hl6VZ9GJbmeQoYTg79k5opFH6B8aA9b1ZpvNeZl2G/7HUI9FLkj75uYFyoh0Ku4
xVUW27ty0KiLOE/0F8KlONrp/mmgPZGUBPGEaVZ/DgZqOaAY3jKjvsHlgK0ypnP+Jw/VnTONn97Y
rhXE8Qj/HjD73OUj+gSMwM8xqprt7A6HhhSProMfUOD7Ja+XIHWML6230xoXDdxY3BiFfmvO4REY
F+jRbEFCUAKu077GvYpOn//k5vceNhA6O6/moOdC5flInvulAjwVVRJMQEXtVo5Vcr3DYMZUp9oW
eUH4zMzUOrc4bnpKZ7Xf9kiKAJySVv3HGrIKxQuP05vAsg/c6sSQYjkUKnc3jhDDrLdBnu7s0jyg
Sjz0Nh8YceeDN2bHGsU6e/w50vpoH8/2R5jAa3IopsaD8ubRrViWFjFlobcfEkNwne1FU6UvcH3V
bVEyR2yMbZ8M7lJVgZsMuMW2ppfrx8jSVx2hE3hb8nubAsMKjcurYcb3+SSgQ3X1aUzUt9zqwUhU
bx2XAziXND3RTNKBAyucDsZDQVIAk3L30SlWVuk+RD1aVbDhTwlkrLUV1oTWp1eTDRc4KOJbO/M/
87xW13g1uAXFUFwm6tYYFiLTX0YqCVl4lxdGNr4ZZYl3F1B5abzNkPTNIb3XPMQIznN2STuOsQCi
AQrqXBEzs7l3TZMpW6Y+KQp5xUbPkeAj5e4bXqIW7hOEMpvBj7NQIbFQzxwOiNdaWE8DGlNEDLS6
7zS3fKfqZXjqy2C5Hw1x4ZQ9hlPSuPrCM2lFhgS/F8UDdiaUYaF63eCNIjeWgEsDoa7e2vTnBxMn
xqhjPAuuaMjS+Nl3asT4KAmeUyNBmhG8Vsl8GRrxLV2ZS8w2FxASvSVu6aPRAIloMiordEwaqGX0
fMdHgPVM9OfqbnaNl1yxj4WFzEVL07sutU/EZ2BRHf1iCcMQyuP1UARPVkH8DWBzCnoG1126BVz+
Vkpu3lOgIBTGppzv0aTPo/GPFc8+F6/y2mdgzVfBZDoBQ4BPyE0oDK4Ki5LSmG09fWelaBU00E/U
kIMM9IvqTu8xxlk1wIVSU4HYIHVYTI11ZESuEC9OcYGUYs7zavDvKV+1S7dVS/LGowvVE33G0DIw
h9wUBiqUuOECN4XprWjgLjwY1pw6YCkwALzS2Lq3XbSuSu6TqzgBJQF7+ZRoQh1XveeNeRsrCBBT
MrxHd/jjhP0HXfVPfbaF8PYt8jDMlSq/Veij8KF7SIOa+b/Xb3uzjXcoUgFtZNvJGk5M3Y+2Tkb7
FNQv6H1dxh31Jiq2lNPLJoaIFzl/9Dg7+lX1FbbcYictfRl0d2Vp7g4BU4C0ObnRutJbIsV8D1sl
WqhEUGpqcuVpPT700H5rU/wCudOt50Tc8IhFHj6LTjhFh1rYKrO9ayO/mtSK2393hx7uzYiB0uFd
3nLBhb2GIBGvRKKajP9R92JYGN+54Nwa5EF7/s2AFCPBQZC3iCcKdLYQyZKVk1Q3KHrwC1Kf24XY
p634YTRz8lcCbv9LHwYq2X6gA5KBXk8opDZKDGtCZ6TcWdaiskbKooguCpgxc+hcDT4QQsxPq6ki
fLAamQQ19jJys02vd6eqGO50BLyYRYpdN+srV/XezWC6bYzU2tVddT0N2qNauvSp4pOC1IZTlxPM
pSaPt3GRAvma5yFbDoq+7yPOqTaxEY1oN4nibuuROPVkjk5hzhWq8h7JUIMF3lA3NCLMNKpjXtUG
7Z5We0yccG27FvSNflz0Q7aLnew4+vfxYAIOSsWo1oQMY8fcACOKpUp00SFn3UB16ZZGgQh84hrl
efQ5/Gd/0Np9R6yJFoSoB+8VFTRVTh1+0QjhnJ2djAH5ip85D4YZPrqgP4rBuSz5XYOyE5rzz47W
p1b1p1x/MvX+Mwr9j2Ae/oAueOtC+zEwGW977oH59zUcsa8qKW9810UBGZXbkVroEoXPAt01yhXr
HUjCXtPGUx1d0XtugdsXW7egGQJcTTO6XaUzWCBPAsDdMBXryKZ1FBTlfVNhXY+pxSU5k1pPxaxG
A/s1AxjFyTkqzPjC57C+ArVH5EvJbR5k/6mNklt9Npq1N4WfsWtuuuDe4r6n2+v3biCLDX2Is8P7
cI7ek+brc66mXI0B4SxsW4vWcjPLsHGWHOv0sif6OCUABlJ9UOWKlFdRifCCqzCqUPDkoNa8svyQ
ryNfnbp6XQWrH/GdhfjzOUSXtWXXwfnvy8dGQA/bmBjuaYlr9RxA7IqiR99rKLMQD2M40etXGZAn
F0RMbYFUgnnP7bhYZNVgo6GogCZNNDnXP3JRQzV46QdUl54MyJPu5zZp7mTYnZ24V9Q9YamcizFD
lGBhIhkGo/eBvmsronfa1XfwbC6+l2UhMv5OWZRrP7IbZUSjFeogqThoPZE76tFHI6JVropFoQT5
KlG2FSVubt4D4bnya6WNYsLtF1/9vCpf7UzgcThrkZSfV2kirO3cjnbyT49NQ6+2EcO6J1w3B/nL
nX+lSCH+zBLCe5EALX+VpOWe37QaVZd/T4WWe0I+dj4c5LZcGCmKYAgHuwozYzt0t3LHR0C/Enyj
HAjfR4N8ph6R4dBvmlGijtk5u1eX+XxtUEDjbCl3TFb11o7N2m1S2r3iTczc6WccO6TaeL7FUUcJ
JG/3AZz8fC4g1wKM4QLLfxSLLLad7RzMEDMqOqtI6vMdjtvOBl+YF//tD8sf6vwZ5CpCkHyh6aEQ
y/IRz3svCtGM5r3Iw5vIL5bxt10N58GGdzXepiKBR/64I+U+EpllcU7+YueEXbn6+xc0qvASy5Kr
gN0yQiIb1rEbvihdpp6jTeUvrLvJQXdcsIsWGYnyIxU4L9Cg9Ujn+SwEGV+l9qxuStUC89VknOiD
rmzO/1WcV/KV8s3+x8e8riSdhtvNSh4JNPOpJaDQlx8ZkpWzgzNBt5GjTx4+4j8ATOM/mAyLy2Ci
icDBO3bWANpIOOSrdQ4/ZXeOW/0f/65dpHto3eXSyw1c9CILUv5J+Wnn+AL3K2QLo7BxkcnrivzG
ssz5fXSJxwrHXIsrkqXPzpqMnWETOum1EygciPLIk4vvs/XHIXpelc/PlEGBugppLT/2+SVtaG2V
x7bJN+e9mldE9uhBvW/Fx5D/UX49uSYfk5uBOArVHmZ3m/AzOdFGPmfKg13+j+/Xy5f+OATlttxr
cu38Grl9Xv31vNz89dj5sC1l8Lh8qsgYRVmEGCLxoiGj7zRa+Uu1t0kxEV9E96xuEehgcSe8YySr
uxYhhnKPD+CDaAde5XN748TQ3Ap6oinDQHx37ZDc5K6xG2oRqWSWB2qNN7h4igb4BGCwlhoRrsid
oQBtq5Rup0xwF+SCWJz2UGs1PFK57aSujh9bDZDVFE7LaAxfs5v3IVXQimfk///71dz1y83g6neA
vWdUIPeTGYfHQSz8aOAuILd93UbRKVc7HSp2VAsV0whiAqtmcJRPBMRpEwIEZTfjCv0rd/R7U679
iCr9sSqf+r+lnv54Xr5UviganWJn1no8nqyxnjfff+7Hfz+vOuJM+fHoKANVfzzw/QG/3+XvHvv+
6/LZ0bZecr8GvWE0eNXFX/m715//nC4uB7+enus8gJ7UPpzfTn6sv3ubHx/1+22ACo8ozJlLyVfL
18UcXFqqPoc5tmN4odStfqyOgu6hZ5O36yBiq/9qvxCthGtbLORjck02Z+RmMyabDujKVu0iEAC4
2otDRaDPeTHJBwMwwczQggBKobiNSNsWH4aL//d2kpU2cfFwXTt53c/lMEYsaCJzHwjEfdSrUSsV
hnYjOzOWjOltxdVL5QaHOodJTS2vbSDrGIs5QIDFCekOVXwYzz2dSsY/w2YPdmbirpkv0xHKZdS6
bOgEIq1ZJZEKyalNOirYiBSzIb+XiO7+9rjJTXTMLxm9g7UmCEi6OGnlGiOJLbFXNZVKgh9prEeQ
YTpm5nWu4ndHQbnKq7k5uAKzVP5r7ddjda2Ck4uHjJoGHaxWA3ksFyT61IfzY7E6bqFbL9XZXMjn
etMzt2HFWFLsT7zo1UGuafww5zX5GBppjgEL6sI0xUB/64bRr2Vh0B+hB6JDE/tfbtu1/ugXhU9W
KPtWdtvoevODyN383X2bSjLxmF1TMRbjukos5Jrc078ew0jZUBis3mN5ez934M7rckcTvtPvWtdb
yt0pd/F3R86Wt6Lztrhh2TNDrxyZpGzORdKpKFcnGaPdi6jtJKo+sbmXWLTZo6YC2fzHHpUPxjnJ
vgpj1U5R+QXmsG62Nld5JYbWZ4p96/egLpgMsg0bFUxtlj5YzVQd0r4thiPx0e1+sp991asPcKp+
Lv7uMSowOyVqtG2oGc1hQlNwXrQ5ZYDGMYgL+NdjUxW0NNipLgNUMFd1ULaHOXozAq/cU4O01kPT
/7G0mXNQ7qdA7iK5igntwcejC0Sx4Vj/3hNyx3zvnbDWmKQ6oBHkLvheOOLi9L0pz0yvtYt1MiWf
cjfIHfR3u6oT+2co9HIXUO6SO6W0vQ0BoPZWnmnnXSTPPDcmOguWIy0RYbZBYbSEZzXtEj9P1WUs
YFNidE7cMKI/yX2JkvLdp5OwHsTvFGj87KlrY+uX2+dVL3D6pRoyf5Y/oSp+x/PvLdbkpmbCC4Fq
ujifGbHugqVwn+QFUp473jQi+ZOr53OpsKO9XVA/K11a03bmjktDhIfrwgwbKpq+VNHQoDPRk92Y
D2v6lxSa5bOzuFKAZ1HW9lw+ymOpMuG7FGLxvSnX5GOWotB4YAAhj7RQ/AyKeI//VVXcTyXaiNeP
jAR4OMV19N6ihZCyCaGq1HVXKCD+g6ri861+bZJ/V1ScX/RPRYX1D4TQpsnE0kKS+N8UFZaD4MIh
l8JwhfXgn4oK4x8qUUmuihjD/itM6a/EJETV/xR5XJ/1n82v7Z92BzRPv9RcqmtaSCNNbGaqQVSa
ifrjp0gyNbh4YXChqEJVb6QPUPkYzMRt1BcjkO+76v/nY/IycL4jf7/X3701gWfKpuCuV5twFrJ4
I/9TIUfR8pVUseNF70RYnUFD+emNnw4gYjzMmo4+bCuXhns71Pfh8EgOib6HP+ese4Owe0w9z+Rg
7HkvugMWzEqq6k/ZAUH+Ji7pe5qvWGMBY0O3tSgRGXbXb0VJbTZ67steee+74Z+yiwn9RFvVKsZD
C6Qta6rumjK+QSaKGyyHupg4UfuLNO4fCVDek4GALiCuKVF7sXUoB2evG7WyCX3m/2WhrimbopGd
Amx72aPj2a80/khr90fAANSIoWQ5OPcGPFK68pwBP0G95mn7Dnnb1BkfGjbmjHp8zt8haFdPNmQX
i9JyceEpRNqDWiCX0HW6K7Xw+00bgaIlgmlpcgNfxloDRW/jxG6HRIvYubbMH/U42DW21e25330N
ZmiugiG/S4jLovIPNJiuHamy+Ipd8gdLI30M2FFrB4wSU9RVYQwuV68eVhe3qUVpKdYmH/LLvAcx
TUjLmuI5brnpww8Hb9O7HsHOsZluZis4OZb76AWZh/nLrfBD3ee2/dEGnrokYqy9QPeI1LBIr+tQ
qGbazZxxlawN76mPtbvZLsjHMMtt4+BJpjDaF2QDmPD4lzBASEqklrTwagf+Sd/QcFQu3NjYGxU+
R8Mz3vsImjsUxHZBhvML0a7JCvc37RH7UR2MYlPkAOZMteby7RBjGDqg61GvKA4p1/gG/Fo9AWqi
gYeSE1UNV34w8wmyOADQ60r1Xntb48uXoU60ILgUgI0rTX0v+p6ELOtVccJmk6pZuYqEeKNOqhMo
12zFCIL+rkDfkAXM3ivKqxJw04qMIQSNWlhRkzSv5jGHgoii2zEyzJetsYdiVFKtdYt1YBePeQGJ
tNPLCjV3P0DQUvY2AP+mQltQVdyBZut2nDA4BlgK9RSnmmFNnAJwTcqqBhLnDHAZIfotO9GyzGyV
nrIO1C6YiV6CPa7Zcbfko0I2IDoHiMhbWHUrxCg9Wg/nNm7TT1WlXBha+y4ncBaUN3Is8zWHNgUd
LLLWuPMwDlh7gNYfJIP7a6O9Man3LBVMkmOSgngm/1cP0hfwc6h5xzcqbc/hWNU7KyF4qWzBlpaw
5/HAwWQ1HrDGWcRwsK8UvbLWcXtUvLdRK+/E9RUzoemx00y6KPmFVw0jRALKlL7eLzDCqNscot6x
9SNQrXQGOmU9e8I22EH4jGCEKTYElCGkFTiszc6415Fp10nu7xTohImYpJwXDmjCzHyKsqkjKVS/
jmv7JkEfQJZjiCCimal0oVc52Po29pXo2kn67QCWY4GW/TgTu7OsA2z8BeeEE4/Jqs5dC64ugUvJ
fZt17zFnl6lAHCEnFk22AsDA6GjMoeU7EutizNGTNbc9IgjwRXE1UINt0mOapfUqOgSkM9K+Hpi3
xcN0imGN8l0+5qA3L2gnXo4RAZY6kOiuwivajtcV9lphg3J2DjbWpZM8TEqJuMIpjVUE4Dtw3Den
UodTTQixK7zdmKOxAbu3ReSmmwC1/2KonLXV4b22jCt0TO4ihpW6DhJ3WuN95xSbm+mG9Ob8ysft
rbarUkXfbevxs+n1B2ooZBgrWO5VdF0xtoQlxSsEYK6/IU5CpGV+lpm1swnS3DaIe9cI4V9Kf6RG
Cl+SgIbaWJUm0VblBOIrzKxrk5BarXZgiiNb0Kk4oyiyskujjm417DjV5BKr0NVCuK28daYLca5k
qKabDf5xP4pWeo88v3S969xf+b0SHNIC9VhrgAXGU7CgSm4LTgIBAB0qkVDd6DOkQ4P8ekJ0/I04
tca5I1zXsoGVxh96pu59yzzUM/11zc7pixfKZzX0BNOVPEooE2bAUxEWkF6HK24GpzqA0BGHXHRD
M73x1JRORnHy4ol85+Er0ine5Fn9GdrIelt/4FbZfk3+1B2aJLyP26bc9WAvC42abWu3X/HYwnF2
3VWLhOUUWfh3LG2dOFHKbQ8TMD0IjvKYyr/iu19zm5GqQfNsYHq8b1oCkjNIsihRqD9Z/LqpdaU6
in2JupTx9BgWF6GpvQ2jflvDekKC0e3DfsqBJG4wqzcLT08ftdbUDnli9Ns2J/0ijqZrMksfKjUH
jiY4vhb8GWu2ybXyaekBH1tMg3/RogFrXEg4pDMYiTWuwUVQjsw+vSgHxVUpjB10Tcx7j17CuZy7
4zMVNBXUi/HqV/7S7HjvwOm+QFE5oLqiU9HasPGb6GbKHl09QM9PWdOcBVc7hYA42V8IG5wNTkgc
MQAwfMRgAtR1y1tuK7KKluGgxteRioaLjNcTzCPl1GM7V+HOLyoU75QURtDSOnE+BLbaVTUd3fYW
DR6iE1RmfQkdIBN1fpXzaVF1sMGjor/sJuhipaZ9ViTGeSax94Nd/skqKwKFmH95vUaYmlptW4Z0
y9mCKUBveNc3zbRqUAAepyhaqjWSPLPGpJsAIUHgna2SRktXbkWyrM2FLciiYxQUCnbkmql+tNb5
wEsjIenSMskjGsNo5eXkjZCJ0K+baGD+Pb6iuaEVWTTOpjeGz4A4qcLZNTncNgD5z3oM3mhsCARj
rGAv2tQsudl7Hl/GaFfVCCIyTao3jXDZPTq4na/YyYnZNTVN92pqdbIFDKCkUJzXjq1oqy6j92F6
83YiCm5n0HSfWlKZGnYW6UhIMF2zXKlTjNZNaHX4/eJl7FafXccFwzAKsj8ix1pxLSOtgAjmy8rC
LdBX1bgwDUK/WicrUJaWC03LKTTZKgfQGAPDMLJPZzKSE9M7rkU7dYg+aEItqlmfGF9lw96Zom4z
pAgR3NGfiFKvjY1rBSVdUp3TSNHhVkAHGWburGXgrOMYEl3K3/UIFWVWCxlTRamHiiiH8wd5srBG
9UZpjBLyT9hualurtyR53OaUUU5Eueg0cRkwYFC74BhgDJLuq1lN1lXgc3jm+Gaa5GOO1bemdu78
EId1CbyMql73UoWzu54EQ6aOaSBP3N/XljU9KEBGd3aejRe1b9x781BCWJuIb9cIVO4/TCKBFKBB
Ky7qBLWlLOqJAEoPwLMdFUfcre94gK0rz4Fz4Bnt1i6V+yxzyxtcrZFv7XF64u/O63wTeO5FVUTF
Kta4kZP3Q9CQi/VjNoLu1Dg4smK1WlaNIxCIkXJMJ/AFKISvLNLUtpZj48AYQniTM2P6ACP6vTJa
VwXUmyQN8e4bJvFIKbiDnPuaCgsaiHrOBbGNLmPCBWHNA+J2lFA7wLpn/l9qnLxF1Ql7fLgy7BAW
V446QbOj8qTG5IH2CQAUL6mOTWxUR7nW6cMVXl9trysjw0ZnMFDtDBOjBTQbQTE8KVOGdDWZTqbV
WZehw4ltRe1uiic0jdw2F+QE5NtY7WGhT7C7ssTYO64Ytju46Zg5lju9CKnZB/7FpHXjKu5LLLUQ
aGJz8nfcKE41kpEjjNpo1/jzzRT3/m5MfIBLqnMYndZYEIk7H9reuU37EuRkZCZ7P67Ux8yFiaOZ
eKSg8SeUf9Z67KwnDbyiyAjsyjEma8W9yLiQwGg/NcWsXqNhXxraFJ46w36GnRMsVHIRdslY3FfN
7B7Bpd5ZXgl2KXd2enbbqO58PVPeXANcqTZunqGa9ooc2rwNPUb1HVoJsEwQ6d6p2RAtfWYWm7yP
RH1Re2oJr2HkBgouGy6RnBVX+XAi+6YhxozBaZFXjBPEYh7Cvxa/HnOT9D1C07f2Vac/lG7PbTHo
fCwASg3xSz6qIjrPCq5nZZmPB3v0ByrZeZItvrfRxFLQ0cX8QadKiw+UnlsefMUq1rblLKpLckFo
3STkVfqRgNXXqAWLAJMZBYZSNVT7vEysiurfebutXoPSgAAraoRaolBxNbnX4hwIV7Wocckn5CJC
yKr0QYdgagzJL6x7a2fRIHLGDPytJCNnsgwtV/ssIFVPa55k91S2ar8Xg6h3ys1JUW4qE+lO1/gq
weY5jlFZ0Bal7DNtmQs7ExBnK7e+F31dIb7sQ+XcpJXv5stSuVyV3VK55pnRrtBBIsnOl2yPMdby
aYeJtl+NM2sfaKfsu4n7Q6kg25+VcFxMOC6kGoCJB6n0bTPaKDyUTdJAW/c6H0VYqEALNHqN2BpR
uMtzlflGJcqgBWEyC6cLu1UoKoByoYhvaJ+SCoXAOpkZMVKA3UhgvSd2lVyDWjVr60gh1GAMDrXo
WhjCXCLXzi1gc3T+dFzBof9TD7dFfbwoiUXfTe6MRsNTd9wXaKOIMnsi2ypyWxfFdsYnmLvwDkq2
YytK+HLNrJNuZ8Gy6kRBvxELuZbWrblu9fG5F//VV1ctOT8gD6gNy4NPrkW0FjhAx5wwjDil4C6O
toCxjraWX5ydJA5EwqxjUUCORLmwFYda51nYTocspRGtUXxNRBFbLGSrsRTVx6HxD4NKLOG5+4jV
eOUxDUU//WDJgrlMCJAkbcnrlpu5Wdbr0eg+iAdvN/hPbnBFBIxhRR8llrX486rYnkDOrhIvI/lR
tGk8Wcj/FjfIB+XmTEjywqpzLz8BpMkWUpahzt2JSZy/kQcObjlrHfrZnzCk9b2oxTeQX0h+l/EW
THpyqIyYUv50Lr+KqimXCbAzVGK3dmcfJM9ZxiDUkQdxwTVjLiX6rQUjKF0AB6HmXrQt8wAWCSfK
qi5iDC+iqSQXnNN/rZELwAX/e1s+rcoHPRSoCIWYI//rdTZy1Hktt9tOz+o/v95tbuClN+rnWI58
t8oUfRm5aqL44CreiZQcHox7kIfwY7jOf//PvqGzN4qFXJP/sR+5D1O9obivckjocbcuLTvbyS3V
46CRa55R/6kwhq/lVp1QalurAYINzMRkhSs5cRQFQCiD4ez5FZZY+7Vpa/nWs7mqDC6T1MX32xtG
o6wSs4SoIH5b+bN6LikUclMuBvHE9+av/xIWs7XrhY1I9qYoM5X8cTSkawXXP2LpUEyzzewKDEfC
va8aqJ8FkCtl18MBXvrXaoUnOnKIDcO0WkxWv3eF6ALmFjsRYws9Q7lKGbdazRX3BEy6GJt5VjY8
fqzO4kLn1syko7Df0vahx8ItnCX2CRP0bryUnQTD7t11qahP3601+fHlZiSasXJNLsKyep6Hzlh/
t9d+m918vK1YsZXtdz9HruVcP8deF6olrcbRRdabfFwu4BcA5aAGtRpASFKhofYnri+cQKHQQrJK
7FSBhtklKFxcfMkw4BwQa3JzDGpmoFkUd4dWqP/JNJIcMbkwuOtzbTLhig2aQgDw4vdBKI5JO+iq
gzwmLepvRCuY1z+Ob7mK8RGi40AShdwsjTDZppp2/PH/5JGtEompWYqx+XHwy//z/TcqrYRekQma
pvi7EZhxZtAjI9gIJ9D5A8qXNHYJlhl5DgRYlZiDWArZiG3JD5E4yUOx9mtTPmGQ4XJmHfyvxfU/
NGMM1cMN+p+aMcP/2b1mZYM97/Pf2jjnV/7VkXHUf9iaBiDCVFEo/8vf6uj/4IIgzK+6DSdSc390
Y+jhoE21PO5l9HIsAfX5ZzdG/4eNXdb1DAPmiIvB9f+lO2MZv5z2ruPwTrZrYltz6f78ctqbij0G
letgn0b2lEQ2pbmQTL618lCd0h1gNWIcKkgR+hq3WXffvprvwX37aJKlkK8mbwvLdpyZ1Ty15bFD
1WovuM4yibFq1NU7L15lygq6UfiQtBAt9qV/m25R7G/yVzothrFGTp9hXXnQPoAirZy9t2Km8WOf
/NWR+rcO1G9IkPyOHo01LGAO//xy8OL5nlCRu/NOnZ3HTtNuw464PzEXGcz3ru6+SEYbuARFz1ak
3f7nP44d+G9+YZM95Vim6qjWb/9wkfljFQfGvHMfvOGofhW3CHfDpfrSbrIv7pRQ8rsv5868hdVs
HgUg+E7ZuBfenQu18QrflXmj1RfaiWvxa3Y575MbYgSaSyJ0h5sODvU6uiQmw6Sqv7DunHg7xytC
Wt+Lx/BkXKvb0v0MLNvG3zE/Jp/c9O1r8xlaNqIpkid4zQX8s9lZLKglM01/yB560haMvUWl31k7
HnGUC61c4mClKBUQi3XKThisPlBrG7vWWRBEmzvYKxbuqr6rLpGua8dm6x4w470UDxrJhO/xPV9n
Mz7lX/NWuRXwuQt/ZxP3DiT7NXB3w6m7ouLvbuLPaZetutU8rSP8p+XiSz/SZWk94mGVPYnLzRs5
Z52zUFbZG7Vf0OHKvn5BlJ7p6/rBhW9nLnR9zVU+uIfL6T1Aukrjm+l6dpbBRWCD3r0vbpJP8Coj
07GL4t7azrc4LHKYCvc4hgrIJMzWTtOf/NXeYJD0KSV/AY5xLmzSz7RDEqyZ3gdMUN3NgCSaCE6c
wg4+XNzQf3o8TJjIGKel2jpXb0x1gzfUualfhqP9Vlz7V21xqd8xaaejh/QeixVoPO822iqX2WG4
DFAY7IJr+9gTybsC3t4Yy/I1PVQu3pZFeFOsjK94HWyorGc1ReoFEVfAOPpNyLwesvXS/6M367K4
ju7b8MI9wqJ38Bow7V236/w4b83Nf7F3ZkuNQ9uW/SKdUN+8Wp3lFoMNmBcFZIL6vtfX1zC3Tt17
T1WcinqvFyITEhJL8t5rrzXnmLGrdjZCbHi/2l36Gx5rvNTH9R1JoOUU59DOP+KjfFQiLm1XY0+x
VyAVGvySTeobBzyMZerTQiStdlOqDj3g/Lu9wOyeT3KyUc/iXR5d7TkKjJYx1oZGPsLfCfbhFRzz
wxlBXKdxYBAmb9PPIWjt4iw/S2xwt+hLPw3dvgd+8RbezAtdfB5tQLi9M4C0DfRTcZ4CsXcL5WBc
OtUVAH9sy6/JK8lV3DZbIicc1hNriws1BYNpva4N8TK+Uduz29sF745N/j2eVK7mXk6veMWbcxXo
2DMZEG6oSrChGtlugoPJTVM7h3a9DOXaIU7iEwgmfaGN5FqxvbqdYFeeddF2+GXiIzZ0gLnaFBBa
T4/1T2tTxchb3cOZGRBOAJxVYBZDjt1x2YYAx4xNa7cnUH00p49ZakuAw2+0J4m8GkcaB/agOyPx
4OJG+pvfYpe8hjv5MLkP/mQ7PyEU0v2HoS5Ib/3H4myXbXxTadrURNzY0dnonajfaFeAvT8ClSxG
qOM4BssbJbtLh8q6DCFwwY3gL20gJpvZnyM6mhvzrAw36zIe+3u8eyQr3Jdn8U10Cjr/G/FZOoNp
/Pfr478ClExTkrUHZEGSJLY57V8ASnK+mhiemQJ1Ue+UdFnlwngzk8759//N/7YIP/4bzUKbgATB
lPV/4cS1rQDTLZSg1knT9fFfIJ8Jlmj+pvVOb7/oado3bPH/qxb4P+w7Ms7ef137TfiOInFmgPfI
+xEfbL7/wt5TIrIMZqBxW1rfb8qShK42l+m2pmTFbI1dVNJwpFu5F9avaWShSjA/GXGXTkgONvwb
PVDr5VqF4bh9JAURpIwcjIRuGNKKeMiG+TwDGLLRJcDoVxhXJdjaXHOWTQz0EiiZtYLy2HSnfmbJ
yFdybyt1L4JTQO2rNAd1Is8NftQu02F2dt2rXA9AkI2Ejpw4WPBfK8Z85vrcFxxxecqZOBKtSOr1
YlY3xhDDSwSy7Gjl5b5BQugU2cNzpkZ1YPXdgQlZQtucjSwU67s1VgGd2hyTmpdrfwZcUE055LSZ
sUIgJxYg7FUN+qcik3xFXANjKFdPh0b66N+CcArB17XkNlkCXKIp571Rjk8J5kiH244bNcdVa3Ve
00pwxkUs4QC/3+S6FZzWWmtHapMfuPvZSf71clXiS6aH6jEZGxU3ro4XSMawXmkC09VlC3XrglKS
nIal8EiVjDeqVir8kuaPfI2lkDWVGDWHRy7cRHmP2TKSIIQIq+qrTQENHWI+NEBGAKloHPvOIJsR
u58hTmx8GKCAgCy+LqhfExmzJ6t31cf8MmSItx1HGc1Gr3UB0xJ3ntIngpT/WDK/WamtV03+hBZN
JLNZ/G0JTtyCsmA/W+VzOvbHWGAM1le65smJ/jqQTO+qTO2nEFZDrlMkjHi3pFaFzqnrL9oavYAw
Q55BkrMZI9/WnqT5bzNrz2stKD6esLdZr1/rmZPVeRBjMtVmUnzj8iUNo6ucdH9Tc26IsKpfcWrj
W+veHn9WJ1eaEtNdE3JRtQJb8UxkNYhoXmKmbke2hJJIYkZsCrNO2VHlYnCLNCVCOY1Oca3dEnk9
IoQdQPRyp03s4Gkl+EKuCtu2at10pCOLDZZ5wDC9lqQDieYjuqKOTE+YvxcedVHIr/iL/obGspuW
Eqe4RYNVBAaWYZDm6MXpctCfgMuAQmdn6E8jd2DBBZVzdYjQkRYGuXXkAcmnfwMIAcE8Zv16yB2y
gv0S5/Hjnomh4M35N0hEz1AxpcWaM5HY3K4M6sxmqz7pNVG0uENh19tlRUxMRlRKASmB7KBpZoSN
+6ElGfbRi5Y+tFGwDZD1GYVXqX2n8ec6v6wjZN15vJl4Xy0FsDBBK2r9GJKvoCnBj1CijXOi7wuj
1fdKFKlEqhfnJQaIsiHqQHZNwnc2ejsoB6KDTbwAxmlVaJwsUwDRMUSZr43OUkpNIOvlwpCVnKcs
xOqsSfOwLyGxCVUU+mpFRh8U1NauNCYZUbdKpLZZ5DkoMPpN8DLbZRx3EiwKEhJn4sYQqJgSLLal
SjySIeXd7wd9keVdnrTUbDLub7/pzSdM2qSZCxqGJom5mrootTvFYraf1SnbGfpnmj3ELb+fSsy3
cqQlUiVFvv/9jEaC2n/8aZT/8I5I99B+GbhEtGeLBkFm1CoMyPuc5XO28nAXD/J3E2GlkUFvuk+J
nTP3P6/PHRNAw6YEqLdQJ4/VxaLX5xPHTskY3uXbupXvae12TnvMj/NR+swRsO67zNYtx3paGaJ0
dnZfXnjvN4cZE/sPAVouA0/shyfzvqkuMST7u8D87xx/dgfVm4+DuAlP1Vexp2QX8XFs5Hfukf5u
7rsXCNIwacGisM6fjdoHHMdKX0gOURopw0JcwYhvO9s4iU/otyTKU6Qc+o5yluBq+kymEUgX06HA
R+jd3gkLW4wDUzG+zaBAtBlsaV/mk/mXOO3vZLzHq5OljtozruYbx59GcbXXCew0M0OiMO0yo+rB
venkJ3A3r9WVQj56MjfzK5EavnhOfKMlRN4JSwoN5Sf/WFMf7PLX+pGuG8MnK7GSqbSZplE2E7ro
9Pt+KzUcVbxxL8+7CpED7icRo256ouHbar4u7afMjZjHT2g/PNIGGQAq3V5SA+Z8C++2fg9iWDy2
I3NoVxM3hD6TblKjYKK7BJIB2Y476U8ahD5e3qVhbdoXLrR204uFjTGxILCfgIS25wYKKbZKN3rL
e7/GRb8xTya/OUnDQY0R/12ufUVCd2ZXC5STTa7ZAlLYMwa8JODDseTlQaAj0hacIIxwZ3rnGme8
vxa/FzetsiU929QP8+AxbmbWC5R3ETY96jA3uVRcLarLb7zOSrtvv0g54PaQnIAVMtsQZJWfLX0H
2INTiF4+T2MwW3fhxBJmnTRtp98FBt5bHotCCLjEBhqh6MU4Ac3rWf1cjmREkpDbgDbfXqkZzatx
KlsSlU8mIUF/NVe4rK/hmfNTB0SeU/tzfwXfyv8dfVD6vpeHOhj/ciYrEcB9K15y0o/kIqL3J2Lk
bbol5CPqtnXibZO5fbU1JwZSdnWrPULrOWoxrr7zDoAswWEtBaFjD4B7cNPzgN+ayFUd7ZTdNErV
1ZGlPQFAVu0CzXzDox0xMeP33/H7isNRhrBH2c2ldgEHGOIGlRQonA0QiOYGbY52Ii+THz2OT5X0
XlWkzm5ME9y4k2QuzVguosFB8pS1tnaQGtfYhzugcoPJuYY75fEzmszhBpWOGL4O2Wu0+oVuk82c
D3vhSy1d6B2kgUDzsnxcus3JOi+FK64wo45zQBxxt3lkD7ocONFhNn67HzJv3tG4PxLt+NAM/F0s
O30nPSo/hCVJVRs9hGyLMz2ovlryqzjNwWS2K+Aa7zxXzKTnhIRXm6ROYSuzZgxfqatuIR52h3hL
HIJhOtl77ve6TTHAAQyl92sCFedM4lBhC5OTgSZAhwYFCeO+STAAj4gd6e50wKqPXnA9Wjw1HFHp
C7j5RytwcLFnpFAXTuRIz7Lr6FPlWVesEMNbRYUz+6atBJ0tvUseLIxb7tPMuRciWqaNFuTHxFNu
JX0F1zgAGHfXFxK20HuJm+Ypv3CeufdeGqAXUY8ZyxjJrI7Fwv2XFOBoW5xUfu74rvrmB6/hwknX
LLfxDkTAimubV42OcXWtoELIdybleWkxmHtl5Ymn8LlHdGoPnOqQrzgcy/vn7izcm70GpmHTv5sX
BKIfcdDtMW67lAmXcHbJQkV5O48vEBJM8ISbMLA860t2i1e20P7pobQ5zF51ik7tH+LHibCXjxkm
9DNzNUy86q3+Isrg+NAdXJVTcsv2+HpkQq52KpOcBQse+oct6SJ1H9Tik35Rj8ZL9YrkjAIT3XgZ
oYJFtrlt/3I0QKW1bwPpnYnEeuZId2KHoRXCGTH56knRgIOBiYk3qwF92c5VuwCTGu647ug735t9
iUwWssS7pLgKo/mzedJ6u5U86JoM7mNhO0se94mYFF5LlV3E+VDBx09tDqmYH8LBK4+0VSZ0E9WB
U6X0t2u+qCosJF39Qb1gsyeLcgO86iL71osUO4yUIXtEog2lWgU5i6lm0wY4bsEdzYdkm1ARWKfm
BKNBVE9EuiANNX/G1kGJoGyit/VPcfpd5lQ32hUfdFcmBr8fqAIoiyx3eSp8zDOXKNkp0hf5jal5
iaZjAiHEmfL9+hguIpjZm6Ro5PqRxZ+klSjbhxOsW5504Qf1jW8abpU+sf5YyP1y65rtxpfFjf9I
b+gnORFMx/xOB0J5l840QIBJSuc8WL3mIpGtRD13iT7Yl1gMFOWTYF0UMefqmThd7Q9kNfhZb4AO
TMvB/WhxAaZNylbG+ohOhH1Yl9z8Ntc3UFurbmeab7G3VB6bisRqd08/esPOzjJ16WV+J+8UqXNG
ARooPLGpTEyGA6GC9O8PeKyA54kxqL+aW/VRhQf1tU6e0yez3ltM67fp/VF4IrD6nJFCMwlJHMTi
2S49r8p2ZaN4k7a1p/qD/WC50hDZij7Wa3h1xwS9X+sT4TV8m5rTlxuWTRhuIlFWd/NFXE/hS7lF
/nYfvuG31FQBV7BRjDYV2GVk2JxEt7gZoh0+VRcUns/1AZVi9olYvvlRvAEMnhv9LLviU1YuRQI4
AdArl32EZccjvYF51mySi2UvT6Poa0nQ7xJ3+VAHp7mxqqPULPmp9MZO2b59YYLKLqJszVedNiV0
uDMNpU/FE7/5i4QIKgqQvMMRUx9xt4hV3Rww35VJWrnXnmuaJbEX55fimygTc3SLb80g+YKo2H0m
eYJrlp5inICVjE8juFe2xUX8UGm35OrXuIocTkTIaO+rjiogY4NS3apD1E0Hi4Mtit9NM8H9GFAW
UQI1gOsS1GUoS7uUdESQbBv1uHBAfyeeIjy2yk/X/mnRYzzxmgjNxi0UBtE3NUx5RiKekG5M8rud
UyWAk3NJ2wX5Wt+Zn3LjVDJZOVjvNEhnPPo3oAY8x/F1PKDP+jN9oILNYEB+Nd+cGtH4Va0d/nQ6
8ypKa87MO3rJ2ls0E1vALmQT4bFbj4tTHAq/oLp0Jn0znTLKjJb0GtVHvCeNDmrmcQN+1UVItEie
+lcMKBETH3V3tFePzZaGH8tL40an/F4GqR+jmf0asL7R1rw2aO+IjduwU5xNvzmZ5l705+/x2zzx
VArESV7XY3ws/1jX6NwfC1CKX1aQvLaHkacg3DSv8+It5Y+0PkFMJ/mZo9eSBhjTktab/ximXzOm
sDjKbCKTB13onDkpFHs0I9lW5wUxtAxJdzMTVrZbOcXGmiHupyiXSLx+fEHCH0CmEI7SbmndPme3
ZWor7X8//P673z/9fpsxITIts6xjUSZVw5oT9E2/X66MFZvV8pRHPaKHNL50IrGTGgB9xRQ3Scw6
0zed6phiK7sINSBcKdHsFzUUk3QuqOVN29DScxTPvLEJQbKLWkoczcguiRXvUYLwu6HCdID8iB7A
XA00u2htwrJRHTh1sOnGrKB/JLN46BWUamhCkWD0eAZEtzMe7pZWpBllabzkMI7cPu3vUgY3qhm6
6UVCc5wU8IQamQ67aFFw9wy2nCZMZ07C7UvXKaZTheanjFCYshrE1KIAkWsjJ2qJJ5Mto3WnHFLl
LIeFpyRz/JokntaoKkJ8+IdJRDTMqJCagM4UjQF6J6dqqv65oToC6OQQDEkq7RxxWJtVjmtAwNWB
fb3OVhop5rSP0/wihADoRlEKj3Gn3HV1RaH+UFgMWRyUC51MVUifETfvzNrYG2xOqOX3oyI60kp8
cdNQIU9VeMmT8ENVsm7XAx4bq5njc8r6162ah1ni1+9KDmCQRXvO1099LeaOrEKTXOQCl2RScBJZ
KCqKHlP+ZN3iwiA0FsVmPJq7zogOYU2EalYC0JnIhC16/SlMP/OhRWdjSd9qnXMsG83ZJU4i9cXw
oXIQ/BR41V01OayE2WihSasFMFR9i1Z6fl6jS1GW2nsxvHdCBdRa7O/lsNJenpwkDa+N9gNkucWp
mL+Occ6+2kBPnFrrpymNvdSh1RTA8Dtiye+AVpVED4Dpsilw9F3fhN7E/zrjmyZM42fFkC0BpcZM
njvxRAxcSC+PeK9bQ/jNdkiFzm4EuGWRPjFhiKY3EjdBNcqcThE+yhahmfOca5t2tVwdtakqkRSU
pLKI1VLeijXt6USx/DVDsJuVKGtbeT+sb+ib38YyPqESd0cLJW07Vm99z2Hs93vJWP0RzSCTahbr
ifM7/bTEwEo05wAsdbFBPypee1F9L+cM64GLCF9QKe8bdh0SwV5ZleMNIRX8BsYfKezeKm3axUTJ
OXVJiapU/a1sCAUqVTirxmR9tTN5m+GXqlMaJyMmmYqCuS6YIKioLdQ7hNP3doAelakMsPpkemB+
D9VITAPuFyh3jFDSJoEknue+1ALrfY61h2IbEzTxk/DspITDDIHncmNcrMXAoDlxbDJa6mnxntXT
V0qsHVVx6C8W/aCiD1B8ohgbSgY9o4a+79Y85EipwpKSE80DajKvnJi0YsT1CwFXcr8lvk7fWGWi
70aJDcCIrsOsxr4Bq45zadqPiNwE8QLr1Os6q7eF5BrG6af2m7P8yKY0+z6QoamBFsC1kcsWQu6R
voUQ4Y/FGH5LEiaILJGusjSE3RJ7LCrM26KhPhPie0km8JXN8miTLSa4MvCxUv9sTR2idHG6FQDB
CIfFXZeBZtsQhpEAXyQNsGKcLEJ9J0RQi8hOrCXAglxank653LYqJa3WIiYfs+ENNzf1SM4shjW8
OFjNKwnUHef+9G70FuOrNFxOavkI0DOv45QeVr1zQlkFugepvKo4S88j6j38r4uTPiIvauaAgliN
nm7h6ssNBUY9OCk09y+IwGkp5NZnk3NyreLiNpPHDmifqhJNEwRh8tFUoOU1bYa+DzFQqI4yDm+4
djEawasAgJUSjLswWIPDi3N9Z3byRzxTyNb9XdT3kVSfmGtsawM7hNl3UBkZ3BeEZaLtNoTyWJGd
uwEAfbSfK1MLiqZ5ES0T2jPC7gl2a9KLU1C07d8631mL+BlFBdtpOeD+SuDXC11Os8nI75ngdRnT
31aDmfoQWzFLoODhiLPcP/XFIuSxobDvsB2VI31SRZAP/UBXpBUeZ1Vzek7MksIjTS5iG9laTkSL
0jD2nasBYbT1ErVp4eUDgN4hq7ddtwa9Pu7CtBX3VStg0RDz53ns72ONM6MpVsoTGS6DTk1UlKDq
BOFzfgQ1xso5Gss90onzNFsRd2MAEJxylAQUbAqovPMuJvdN4696IbfbEHtGbHAmLjGHUEcBMa6s
4lbNE5+qaau107hH330TyTntKgKmOk3y8TrljFYnur+j7HesZhud4EC3H5WTtMqv+bjoPrpnKCo5
yAJiJFct2eOAEYJUlC4Yih4N5/o2zfkjqLF/mRU6uOFkXAaeUyAmLPCy5StqlznmAIxlZtYaqRyr
RoM8E3AoWaM4YVITYEBKQk2jD1YTpFIyvpW83o9m8iLw+l8TmudZlb1nBuE6Rh5TLbKRSaWSMW2b
xEAdRYTlAhmWSkELOVVYp1o18eKag73RtRwwQ51tXxiqgMRzB2/Vw/6ZJh42VCjh6FPH1DQcfYpG
bolF0DNsUYW5jr3QACL6gqOhvnyqJEbYE6wzAmazYBWlbVGZgZr2g2sKElkIQ5bRHNcdfZ2dCcWG
M8EEy1a5sztQgbYerkCUOJdJiFjsMBWeFrUvAq1W0T+StbgZior0cANp+yT/TM1IGzfv7Ok64plz
TZTfzZJydMCo1cm4SoYxdle1RDPbv3SFSV+zb4NwMLe5kdCDaLXLVLDl1usQJLN1yrhE2AmMQ03q
r1NHbDYMrfI8eWmWjndMp73JM6HcYlbcs1C8TW1M/JCuMaiz3gzC2zwZ1hhuOJiaVlcEY6S/E6hO
1yEVHA3CLkMa3B9knYEfzyevkuR3xMcg8HR6AuajZ63J+fMqCPu4Xl/ajAkEC7umulLN27hQp6tZ
Ap2LTOnvUAztUU0BRZTER2Fga7wx7J+jLiBT/UuXiWzpMHRGxfJDkCMB84gANyFXqFJVd5jpr0mk
yNNyJjUOHbjdkHNIvuIfo8HgJOk8EnGH+hmGl+5knlRkjS2PpWSXsnQLxSHCfsRBQUUdUYXDaOdp
8pIV6eAxoAGKZj4iOBllZyMSiNVL8tByZiYay0RfI+qNo6xQGbCwHQ0RrvpgXULg8TYhoLD2y/E8
Kp5g4qOUH/HE4GjUXVdM6u73T//y1zmvlgBi6IYUxK+EyZArKSQZT2b8Xz/8fs5sF4vgzujjP5ES
zcg7gAVLcgtSudD3yndxqJRdp5d/tErsPCuzZGd8oBh/iQ1aPNLhi0FmRhIH2QfDwplxWSCqoqeZ
c3J7CMPHKKoCla6TlqP1/Q0q/v0wLPVFKBTDIw1A33XpgidX1ipjJ8eK/h8fyhL9SX8nyMTA8vTP
DwnyAhX/VfCfgshffaSGZNYzNPG5mEy6YopGIE04yf44aNkhbzLV/512/3994L/TB0rS/1UfuPtu
u+/lv4sDf7/tn+JA5R8kVWCuIQJZ0SzF+C8CQQ2BIJ83mYBCAOIL/4Q1SP9QdMkwTPkhaTCUB1Hh
f8oDFfMfFj9NFPmKqJLKpf+/yAOBNzzgDP8t5esRr6GZEkm5fJHV9b9LGKBNlyQIae22m2ebVU04
4vblLWUx2UrbFrJORJFXtkrv4ja8Cq0eApkrCt6W6HaysLlGVv88RI3opH1KonI31XYyUVNi+cOb
anb0vwHNex0RFBtz0D+gw4dwvcRTW82aJy2rsgs1PZDELgsaS2f28g5/qN1bXbVsKhwofMAjK/Vj
4WE6KBxFfsxCEmV5aQBHpl+tWaXohWQWWXr9ZbFOh6rNXmVOlgBMrWafd2NIvpxVs1gJwBPIsfSH
vH4yy74/YZS/mjUtEG3sQJuyjOI0xlEjviLsBFCeWYkdz8tPUmKmxMLeoIOXUXjYDPd3vcoQqiGi
1I/m4kzoZngdSvWPMKUfDaxXn1iC8amBAAsiogr6nJVYkMjNXJh3Zqz8opyk9rEtqk0lK+kxbYXE
6cSWSSveKHxWSCYWwniDVi2v6SoZXqNmhatRXYZqA4WR9Bu/jabbMrQwPCcf52rpyxM/mfiLicqQ
dvNC1BIZguIOd/F7VNPwZtu/tjrjgdi4Vk2Kb3FKDgWr/o7hilDGCS671isGlYlNIlkEKK89E/nw
qkkMJ4UJ0WI5aPAf4M0JLdKMGEffiAPELbmITjvSFc6jcmQ7lj8IrU03olLaw5Ju+0nlDw2lftf3
g22yhZNBsOmNufCMmh+eh9k+fxjBrKH0FQV+a189V2LCdStGIrHasXfHiO2nEJnxP75j0g3Bxf6O
Kz9FZ2alfK6Yq85BYPHU98tWlLkcrYVotZtRloxq5KztqyjM3BT2JfCmzq+Nc7bU7Tqsr2Vc41Vd
cxePElvYYrQvPUZkgt2O0mroBzPriUmRKg+0/+QsGoICReKsnmH+kjNczchi/GXk8o7FTTbmZ6tt
dY+4Kpr/2W4xrYebS+rddeKtUfPQYbI5YGUi7gnb29qYyOF2Vby+yjOPWqvmPs/w7Mm5HNohupHV
3PVFikebqDQF9FU6WyYJr2Qoc/5iwk/hbtA2kvG7MjFobX1ShPOSZO/leq5U09jjfpxto8+xVJO+
pSG0nGbK5czCf9VMCc/8OH3p+nudSuPLILyBeKIIG9V1pw4CN1WnTdGmpLb1XKRsjd8HqpydMhHb
2y4RmiaOfW4hV7h+5Oq1MTIP1z/mqmQqt3PFLdCbUgsITXlBHt8fTMRDTLlNT+I4cJEZfBStNPp6
0V+qdpD9UA5HpKBdujGKfj0C6zQ3sS46iL5qnNdMqpTZlpIs86uwUnyLgcNU8/BApxhHnOiytG7b
oj487D3xSI8tJziELmGbuFAbnLqyttiPHWRlH1KvXVooKG5CJAcVS3TgVzHs6Ime4kCeR9m9mIAu
jYU8eckYczccFgJluKWcyIZvvaLYSU1OrpPGP8NrrHmZoKOiZj61cqzLo5xae4aiHuYxMs0E4vjc
MZaRRlTVan2ZDYS70JssIhDyr2TkKEMG5N8qQkOoRs0161ByhBptrFXk9qbtRDN6zUHkgx2A9DYL
FKH2KEjDVv2JTCQZ4cR9Nq11u8zSbjUYDmjYjg5L/5CeGjEnX2N8yXPg/rlSE3rQqgrMR6LgdIIr
V1NaL1npTpPwnYnZDWCH6UjCGCgFw+a460QwoX7UVN9mVW7rsNT2skg3PU6+hLkA5x/nkKNrOdA7
iSNIlX21nQACIwI5QWQjvv6RB1oaba3mDdTK2bnqG+aEMWGh41wguhpMD7PenhyPwtUf/4i4DRpL
5YMJCzjAbHLLzzTJ4fRJf2BKVTfFpL4pP2SFo0VEEbkhj1fdoEq7mg+92aQsKGx4FMrKFQKYxXQE
sWUAUm+GYyZZJ7PgWD9NIQqJqg69oTQSuHwTLJeqQ1edRN8pId7D8FhUk79RPB5pRow2WqaRoNTK
7UzMr6VQcMLRcXZ3s+r3I0kXWTSwbEFS5xgUnTIR+Y9eapqnJ+ZPYnCe1it59NdSv3e1qB8aqZO9
nGj3zayEIjSNhtNiAcCugP9PGq50CBNAPIMy5l4h980T4Zx2V0JTidr6ggKtPhujkBxKklzjrlBo
L3U9QSTGZR7EMZj44sGMml0htdml7WpkSuwqQiWQGxIJ4WUkB8xSUkapRpJ5ZWL+xaWziwQZ23Af
z7AJ5J9VTrUD7HIYPTLdTDlpumPT0VxcM5amnrdnKaucbJJEcRtz2HfVfBcfQUrZSmJTMm2LmNjG
mRlJMZbE5Dz2rYFRjJV2J5X2CU1P/t3SsNZREguICuJKP8U6mGziO5DUxF/s9uMj7h6FQDG+zO3n
KDK8GTN6NOY4M6EWiZwY2lmyjSp5ttb+oW05DkDmfUozXnAS37oG4HgBEAWfGhnGv2/GFT32WPcy
BAyyNiuUgJoZuXWmrlt1nFFj44rQZ+mey5Hl67l1MkJmFFb7KncCgUYWwjV4AqRys9RgZsNWSqbU
msynARMpwJvwD/EJIlHEJj3HycQmMHUMslSDJCgN/oWRilvaa8+9AJFdGV6M2fBVPZcB1icIdyzt
c5VNUl6YzZT9A+ZkThx6BwhJpopIANYkySQAW52mJM3L7KQfNmZVkpZTOiwCmszhVKTSdgEIT5OI
IbNUtHdF6XkwWG2zsD50UrZ4qtmSP7VIX0WYvVXY8g8hZeFjK4N43O9kxDdCTYGkAWZxZnZzg4gE
RJCyXyp6uJNijCRTj1RosVDZEJaQpPcuEXE6p4ylIWBdLbU7oZyNvQkfp03Yy0x2/MO6UNGCy2v1
rRY4AU1CpWHI1LRgNs8t/fBjJWlYeOWdGMd2xyJHbUKXg4XBjS15cPM6kGRHVxGHxsx/2AsTO9Xp
KNW1Xh2AqnBDh2m2RR31E/rlKWBTRIANP+DcdnJIA2yxnuke/IG6/6LX4fgkaanXdqn5XJQvVY+e
h6N2x/gwmfYTLTFr0A4Ve3PB3viM+pZLlBGGwsBF8aPeS8TUQn9uJE+12gzMq1dW1Mg21bZ2ZJ3Z
dWsqFuZh5W8alutLVh2WuRNfhhknXDRefz9AlLotmCpPk9GNVxVsk82GO25DMkZckvRgZq8hlpAW
5XsSo2zS+Um9WpcXQWCjrxBiIhyVWAMTLgQBjUFY9xpGEZFNWwuvbInVCfO96EUjbCja1MZVjGQj
yFSwumaaMY1beyNQQhlbSbPe9ZmMcKlcBLeDQP9MrbyxikK7itqCkiHLPLGUOvR1j09ZMYaCSSz3
C10LLe7Vaxbx5uiIUttWcUnTYmpIXqDzivF5YCod9/MNijotiDx8iEx5CfGs/tEWMNfxxM2VsRLU
zZ+utjRHnuXyWIo1Yt1aT9AmybtWgw5krGh0dsmK1UOfEXFMYgb6AyH12DBXFxFaVqDJuW+bQ2PG
5rMkrRMAjPGW58xPKqVdoCxKHmPCy2JkZ2OgwyOsAiS2Fm9rJAE7A7xjr1N/xQhmWw+RtT4nht1m
gV5aYCIHAqfWoYbuUyavebS0aEWY2UK4ibdscYmH1FkCySK9TSLT3XhqfGZttKWHivFRmLuC8miW
jfK2l/12xRUQYahMBwYH1r6EmT2zawWSVd6mjQCYlc5iVMdbbdBRL3CFJMqFbcm04MSB41LSqiok
IkEaaxQRQhUIaHDLqszE03owvDghWCBV6SHCd7iSAJ57UwLfaO0r6NxF5GFaXgDtSl/AJtGDqz3u
EaWrUGKoexLoCYYz6d2Wa+2VDF5Mrgi0H5o76XsyMBtvqwFnUd0zKU5EYTPjt1zmoXdSPLgbcR7/
ph+dvhYXahHkKTzMZtYeNOWqa1a3N5iOOv2jQhmF+tDKxrUsrObc/A/2zmPLcSTLtr/y1pujFgwa
gzehVk6X4SEmWCGhNQzq63vDvDIZ5ZVd+XreEwQAggw6CQJm956zz4x9PLK/MThHZj0DfHNGeUr9
4VubVuYjl5tzU5OSkxqDCRwapYMvwubCbGoElMW4xzAPvWbgIEHF57vprzxCfDw6/AScOn3WEwIg
7Qm3Lmojz6dUF5reT9vht6Ezm8zbEcRKjZhUo1WQD48w5PPDaPDTpS0VR+a0sj6FtoXlJm73ALvL
Tdci+AknsngYxW3sInlGa/uJLFecGMT4bHvgQaa3aMr68K6YR4aLffYclP1Fa4IvngNzJh7b5x7U
8wY/7Y+Q++48EEzU5VhlYAB88momqGlFZQqgN/LhKEoPce9+mSpkOD1mgSPVx3lrW5iRtE4S00dA
q0fIB9I+ZhF65ukXIOkVf11If8ZI5CWeSVwbNPfYerssDM0nQAjLbRDN2uAxlg3jX1VY7ox27vd1
rFLqyk0V/XDdwd53GeI8AOHjIXGs/uDyjhGGcusO0gj+Fgm9q/WYMU2zUKBTFnO3gw8+FQzDh3Tx
F/RpcxxnNBsxASnnhgg5X4LUMbhJvABt3Qd4HjaLC+UQkCI9VD7ymLC6OCLv7ofS+uwZJtlSkXG1
aPIc0jIkyxuMXdt2d5Q00e46k7uxFgpS57vYkGbnHo18zIlSfmV48D110TrhkYt8DN8jabS0+s+6
276EKQ0/hnAEhCm5SCq7dWgLfvKW9moXNqwWflwoD7hckKPCHT/HjGI12BGSWqBRFFwkW3rnWojC
uKjidC9StPKOgESTuNRLZ8O4a+cYQE/zzXFld7YieWfW3ilOMPkUhhNdC0OiliUk7+jHXB9kPXtH
OcB2obQEritgSO3VGswMRnlpd4cf4y7ifnTkjAw4Q8VdoBHL7grnKEWAyUIAhINnxG9U+h8Af2JH
t7WfRVJ9m7UxPXIBdtYGv9hN1DMKG4inWktSs8k61l/s+rvX0NoKZlkc6EdR8MdqqFW8OR0CQtk6
tKYkDBMmMtZMpy6csZQVwj+NPpJUezCNXRpxKw8lo0YrsMxzYbUPoSHFum6yzyQuALUs11pTljsn
3Bje0yRb52DpbrnNGlTVVTTCSUNHCG0QF97ckvVhMc6eQ2AY/baqERZM7ZkQ4mDNKEzoMF3DaGUA
tesHCFK0cd2spTNNEBPjFCKMylbcUcUVj9d2GunXNq/cuX71MOBWFIkfaxMLeoK9jBJtuQlCSYlq
oE41ImRsSwKRuyFHh6tbz3mDrMe1GJLPeiTWxvgxi3QdGOW4F4IKWtPR0dTnn5aBQjh24i9gdc6F
Vvh7hiNfAT63awLjqs1jUgYYCfDcesTs0RpiMmG3HleN2freMw+XiWy2plO1YIi/WaRorgxv1DZS
Y4jmIXXYmm28mzuGhkz9tiBmyA2S94vfp2tKCOIj4UwKpWS1+PGE/TCPaMCAfGJorJPXuGUuIxka
rGSRokVMaQiU7hfUKM3n9L6wwBgGJQKnzFk4mxphTJSl2vALDKVw7TPORwFdbsSARMw35we3wOLZ
IzzABsEV2nCYHMBuRltNzyShnLVdyvfFaFs7ZpToUGcGTWar03DStG2YJd/IXPcXKBOKujI5F07n
r3MQLkt9jTJaFbxMNkgsRBsf1SwuqZEAa+Y14GZG1gh4RRu1u8XnrKYSXhvwqowYo/oDsZKk85au
vx3C8RTNj4NB2QZUorZuMSRNECLzlmZpmAAaZDTR7C1AAtUy7q+SmbOoDs5Mz+xd0PHzhc1KIlq7
0omlWeWUanK3qAgvzZDCcuvftvUg6Fs6PSQ861ui9UzvB/1kRcyRC6PMEe0e3exZE/YnOFlIsl2m
xEWNs8ExNuFSqpx6Iv9GABSHOXee/S4FfjHQ0A2zWhxCq36ZPDc8yyR/CEjpXWXRouZsF3JoFdxn
TJzu+nIq9mEQfh8yGREdmz1bcsowVCaPpK1d6KwZIKKQf3VMvLdUSfCxjBRd/DSaniA7fpRwO81l
qpG11bmF0nguHRS3U1kPOynkKQgImotyxNdWNT7HgMPoDX1vE8Ar4QRq1RP2+X+bF39HmjaFiRH+
T0Pjv+d3/xz+z93PMf5evmteLE/7Z/OCnG2w0ZZjI1jQnYVv8CfdQOj+P3T89nh/mKm6sLX+bF+Y
7vIk3XJ5lrv0FXBr/tG+oLNh+MLxTAEt2hCW9z9pX3j+e/S079MEsTFg2rZwfBuU9b8YMGvYv/MQ
Fsml5R4X1k5QrkxYSXvS7C+JwrIrJn5k+DWjQp9SW+QKajWoIKK4rbd1ZH+38ggTJJO3oRlPiAdI
tlwWphWPcBE8fMj59CUX0JbMCsSSX9TwZdRq4YFJ3KpVGVD2UGtqkXLTXWspsgHFQCkXzlNl1g91
LofdjYEvFB1fbYNpLI5x/kMxYRQNRi3chQtz25S5GYLiQXih0NazDQdGka1LGkxMaAag291soePP
sf68ZRgsEJEbMV/R8dUDPrL/aIn8umVQKFj+bWFLFELSss8qeGJcGF9qES+kq0Gztd0c4wJd9oPL
HYnu45pZ9wyt8Bks9HlHIZz6snzKcHzt3rIMrP7PWAMX3N0xHZ/sqqHmbi7Ispp+9ttCbSYxEdYi
1n41mieHcxhjL5lbF6sNSP7x7HqYZiPGLHYQbOaq/9Hl04MmTbI156JYtX4OelHeNwnBlFPb7z1g
+StXSxegc9zts7FfVE57AYD5ILz8RUZclaqouQ4C1fbk1lu9SsIHSC5115znIm3O1rIm87Dc90J8
ZZK7dU1tkYCTLmymqbaCGZ1vy2HOQPuvkqzFFbvkiKjvJnHqD9nc1cGMich6Vd9fOINMSFtKLd2D
VQ4OA+OF+TNI6mKBNZH5pzs/u7Jot04QyxOwLXlSaxCU/rl222dWAyrw27Y65rZ5e57ap/sB9R/0
S9xgZQV++I8X/JuXef+wetnQiDC2qdW3x9Ftz0nz23u11Zt79x7U5v98X8OsH93gjDBn+VTUIm/0
f66929cjy95rtg9Qcffuv3r7CN59TO828XSTMiqpn6ongyCq9g3dsmzJK4sVrmdZFH9upgrkc9tW
xzRFAk1cPUc98naQekhtWwS4TB0i0ojxwuqvXvbdvtt/X00TGTfvHlabt2Nu76boUGtrQJY26hD1
wF8dd3s9jYnArkn9y23X7am3fbe/7bYvbY37hukVZ3jEe6S3/YHU+hABEskuWsmiakvyaaXgEtkY
Gl6r96uGByBPm8L7BLjLznBq2g66QPTgaGHIUIzXuL3au031WoijEn4Uy4E+PzZcost/PgWJdejg
OKtj/up5at/bk9Ux6o28vcJt+/bsd/vKfDSOCK7L47CgJCvUxtuBCfoJ5Vt1ogkzkrS+bMeZQzX5
/ao9LTFA2XIZff9QJQ+Ms/bdgnZ7iz+blpZRHGMsu2WkNeqW8NtBocr1u0ETb4cqcKJ0LLGbUpsK
McisbFl4C+tMLVoRc4VGOCR389Q+qn3qOLVmtwsy7ratnnzbvL3MsJAL1WaEwgE9KshUBdp8h9y0
SdHEDkuY9m8PdMQNxCm1YSngtXGF/n3xV/uIboMHCfdmgWkpfqRaU1mDai2dl9+NeiQU46GyerEf
u5QOLVx8Sa/WoytZxNf3B789T+3V1GlNU3aXgL5Hts/QQS1kH/Duq5BE94WFqIibaoEsn4vicq9T
D7wxOqvyo96M/VHXovakFgYoAbBhCckwth9+GpePymxp+VStqcHBqzH+eVDELUGFyR24ONmSy9+g
UGh/LtS+qLS/kQ++wEuMGYRrMJ/6ZUG3XuyLvj22i3RJgS/VGlGhq57u11EBfYeF6ivGDpwBkqYI
pioa295odqE1PzUBRtwJ5fpafefq+1U4yiyYOWHUTqnOHXu5CWLfggLP800DaHThoIkkb4Ni4/IR
qQ8mQFyO5tjdBzPJ3L70rZNaixD5vq1NjiQGSJZMvPICv6TiZxqztXiS0EGf9CU3zIhKKhOWnmy8
qW4PxkidbbTm4ZkPqjxBaKZbWmG5tu0GWKoPlWAb51Qj0gg5w4gaEh9A7J+yXDIX9egKjWTLk6Yz
w2LWiI1YkqYsNXpTqH61TUntj51q+0byL1B9pauKFj4C85Gqjdq+Pa7W3naqF1HbFKgcvOvd3dv/
MzMy3PhBgtxVM589MYCt0Lp5XuaAAAmXFCC1oFO4DqrBPIj84IjQPhrL42phLiMvtdYqRqXaVk+6
HdOBysaerl7zz8NvxzQOzVRj1gOKXhW402Uxq8Q1tcpZhiG9Woa7f/n45IC8KUuglu+OUUf/f+xT
h7z9L+opQTz8CP2wgRb9x9tRa7c/tR+JKICnTX1g+aPUp3X7c99tqj+U+FZ7fuyWG9JtIZab0G2T
LkN5CpY7iuiCndmMDifscmsp1d3sdqBaG92M+9rtObeH3142JrT08G4nuRa83Lv/Vh3z3+5z4J2u
KQbtHAJcKGhxpqtFFza81PtVtV3Qsn476P3DrW3zVf73j//2ou8P/W37bfW31x6NkV+dJp23l/63
x9Whc1yWx1aQ3vJXb/y3vX/9P93edDqJF1qPye63d6BWb4f89hLqkffbaudvT397/Lf3YGZ7q2Xe
BX7T+G2R/bmZI4exag3oxrLrtv/2BNfSMYLP2ZfbrsDqjJNhZ9jY1Kp6RGaeePsvyol5YQ59h6Hq
SS1GggFPNC0BDScLHlqtqp3qYdToVGhvR6q1KIvEZsqKGgPInw87hBjoqLt54d9ezijy9mQMFWhL
taoef/uf1HbSzC9zhZ+5JeaHstCfT1drv73m7S2pV1cP83U/aaLoUBsTUtY3xqv6rdx+EWrTCoG8
Ht5+F06fkPx8O4rsGxe9PKMQhcMdVE5rpEZAwzJJvi0Q/UXk1UodznUNUwsz1j+Juwq7q/UztFG1
ms+pTQhcCYfX/9lIO6ZEvWT4ZctvBlg6s+Fl+HbbzMddkpxsb4n7XfjdrRd9YbBDBWEyUcWgEJqk
9YPmKVqSpW9XhmjDn8OcZMVS9p/wSubnuMVf2REiFJExs1Vz65SXodfnEwqybZahjJq+3xZqSj/H
Dei3kNuMJovkrEukC2nIADdKzZNjcjN3FtNxnaB50CUxMdj4+VtsezzD/N/pOkNUzh3R5AjfME3N
mo28KL2/zV1VKULNYvPRHra1Q6HcH9As/2+t7u9rdQ7osP9cq/uMZvVdpW550h8yY/EPzxaGB4ZM
EPOl1MTDz7b7f/9Xc/1/uA71OIcUTsE/C6L0D6Gx/Q99KZ/pOnxS03NcSn9/cEj1f1i+j2JZmADO
lG75XSrcf0yJW0hov8uMPdsxLddGAs24HjvGu0Kd6J2aXhHa+EkPs/uejJmngPyjBJnNAG17M4uA
vAnfghgf/LKdlPJ1hr3vtw/tL4ht4r3YeXkXni90PiY+C7EQWX/ntfWtrqGvxENTZH69q+zguadC
NPeTuNqkguwQBd41Du3GaLE0CnoLNlE3YxXtIxu7lEXs8N/w8QwE5e8/GEqlBqN51zJ8jMD/+pYa
zTTcygMHYtCbXaWZ1m10OQvqBO6PvEv0h2yUh7psO9Sw4TfLJjlM2g5FIs8AH6U9BQXNUlkMcm/a
NlDNDPe068/0EnWuMy6Cpj2Fx0X+1IXbJdVqU7rNQRvaw2CI4KSF44e/+ZAXpN+7rxpJOWebxwkF
IO/dh1xrOrPBtimOuj/rZ9Nl3uFFIL2qGOBNhcjWCJp436YjIdaVRZIsIjm6PmVXXbyxeIlL17gv
DO9jYOj+9m/eG6f6v703TnTTWmK64MZyvv9+AnRth2TSc/NjFw5PAbW2wdSzIwW2aR/qBHu1Pk2V
yayhKkjw07YBvmqoiaTGz24G6Xyfa/ehTjPqb97Xv52YjuBHyLsizlHni3qHSUxQI1cGsmzCfI51
V7hrU6djYmvw3CpRXDqbSJWo87czVkbSy4fXKgfYQTAFAYP2LO5yiAn/+S3Z/4ZUxDyysBSBFPNd
Uuf+148Kg6Y+h8HYH8xEDDtmb9rZaWDfYBeGBxg3z1lwlxpm+IhXLnkphLOdyPNZz5YTAy/tR7hp
1XgtrBIZTY8QrR8z6zSZIbb9Wf/YDHRZCeK4m80MGBvOvbWdWi8OKtWL09PxktauEAlg3PE+Ubqv
RQE2V8aM9AFNoDea5HhM30pJwpWn+eOuLcsL+v+eeV17tM3yc7TI2lDXcsNG6WZq6MwGohPLspmu
0Mi9CU1/UhtbHUHhZnShG7pKOreI6By/iTczcTWroRgoNqO1+88fr2Hh1Hh3Lrq2EOzndw+NniSx
f/2Aka54yPc7eTDwTTlGXl7NMDjXhe/TazObY1JjyExrDARjQJxaYc3nOS2KhyQqKHEDUEHdg8sP
3sjZ75ufDRX/3VTzAU3yxxCB4EL4GpzTYA7OUeB+r2pyk+J48vl8QYw4FjVyV6s+Bx08hMgDBjka
LRJqwz0NhvWQesaLP0X9MWpd/ao1LNRa6ochFSz50PuQOMyIeLJWE9G9WmSRf0VBQMULPv4WBsHZ
bYsnvkZ5zbpxPLSdLV56q5geo+Aee7V8KLpc7PV0Fi9zC3OsbaJ7nzzNFaR5DfxEOW/aEKVXScoN
ovd9pdvNWmD+Rs2GBRayOszpIjla1pzedX6V3hn2t0kaWLNGEd5RkdGBZMrsyA1uoyMc3fHjJrjK
aNJDNLXWBV/jJrmkAtSNA07y2tVZfCewCOZGiNs++ThprTxwa2uxK8/TuWh6ccXha5Aid8Wn8+DZ
tbbpqwZdtFH4lyGqG7R0GLsyfcTwV1biyI0d2ZIOMGCwpvIsvAVPSPvpImO8Md08nbTIGgmArBD8
SvOAyPsr5ssPXlV6J/UdOaDy13VkCjypbbczTf0zODzwfDXVQea39iXBXmLm2pVCDkxaLXOXDIuj
X7vxI1W/M+pW8xKJNH4MtB6PbuJHq1KvyaljIKpptXhG5xxwZfZIyxutnTCc8GJTVr7WXjFdMcwM
wA+mkTi26WK4Cd53esmPvhMnR0RySBiq7kvchcWlHcUCDpftWroWPWF7PE0uiDBz4i6faGG+9XoL
4+GYJRdkZnTuJt08BEN0TWc32DEYpwBeCi6z3viUDEVx0mwR3496FO4SChLrWaKvL5wmg/2FdgAI
i/4QYBuP4yQ+1pP8Ojb19CCRCz70Xf5KFOd5lh0wHDGaT5Zea/cxYDy1ZVr6C/IqPmRRAvai94xi
wj/Z2XyUoe/eq4XNHPToewj31ebsF6R1L4+mNn9H1w+Q5pZ9xIwMLlcogB5GOV/UIaavw+/wCmvr
54DoclfvSepqw8dmWWT5otNxsCGqzanmYtqY0XhnNQ6uHo6wiH0jFVacWhN9Fs7uaG8YafgMLwHZ
fcrshQuM9qQWOvmwEZlWVwKgw+fI0+Uh8yjkmTgtW9N5UAtQF8VpsqbvaitvvPnKn7cZGTie6I8R
+hlH2bNajH3w2ZvdYjdx0V61aFQCYsh1sXKh3zQZDrB5rKsHPxuA64x+9xwCxeQGO1+0itQCafqv
ItZdvEWgRUxqV6IMXyv6kgcYAdNB2kkHRqqVmDCA7ul+q0GHxlAtZwPOZ1BXnz1k9bHzY4jT+EM3
cRLroMutzH6Fqgs7sMzhHlo4vwmYBFJijN+zUvoPjbfKXOOLl5uwfEjCldMrBuyz5QCKjkiccGgF
wB3pD1OHoAsWyiaRPqmWQXIc+V1sNciWSIOzIyb2etsOnU1l0L7IBh1n7DbNPrWQzITuPKwnD0ob
8Z/TPstTxLeDjrYRSddRr+JfBpe2nU/HiysXapMMsMWmIel5LfZomxFA4B/NmzF4jLL8S2fKaGdx
8T3kwKeKRnrXkly0jRbAENL7fE8bEobKZHxIOmdacemqH5yoQNs4vASjBtwt9D0gblFAs7gsAAn7
0TbwwrssiuXbpwn0VDvOgPWEbcA5TK1hFScfbSm7B71zQFRA1FDXpznzzJeJc7lpP3m6Vj1yp7oS
WzSc8asADPLGZ9cZ4r20zxRFAaxn7GXo7hCmO1anYRi/WK0176y4vdLfxTI3cJFwCIREm4ngt0LY
ZyXzIfK8+iDMaN3zAp/DbH524Jpe4rBF61OY5T4Fw6OPg7/V/VjDmraOaCKv/UjkZ76/By9Eed2F
7oNbgQtICf6CdJFqUIHdg52VzHOFt5YMhfdFQC/Y8gIADp45EfwL1H4klxBIXoHpURPfdK1oGK8S
UJMkOexaWZ6T3oRjE3fRZTTFuYu84WKFW1MU81XI/lyUifZxxlbjg+kcoHxA2MjSgxlX13nxMDAh
y/ZuXcQ7S4sIE5tguPcf4xLbCGl+L7qZAkrR7ec0nDaWRBjI6ai9hjL0NtFY7n3Zu/S4w/nBqx8b
OxEIcWIAtNVY8d8bM7YZxMpJP5+9EalxNKHYHQkQutdzzzn50G1jIBMhMcnHtM5JjvZyRuALNmPC
8HSJlnFADte2I/bJCS37NLcQUAliSsrvulemGx2x+cGU1V2dGeVV939GgwmwIQCYBor7mNrNz3gp
+9e6Yx61zr8X0iRqepqbbeHk9qLKGsAdmuMTgB5xLlyL27FHY3M2UiCi3dg8NItCqy8c6yvy/Opz
7EavpBbZJ7MlTHIAf7uRWa6tHWGaR0ui3pPBqXGaau+1cGW8uE+Peu1c6x7UVrzgKvGLai0+yNR5
EEle4puD71uVuErRwHbuEtWYJAm81KA5qjevdWH7WEn/rgwr7aTXMWkAqOHXnYz1Oz9P0YblYhfB
tu/rhstAH2Nrgc/IaBmFNV6GejHMdiBGLP6ySWu6eyuJQDVacX4eo9Hb+Ig0AYXRzJLkKfhmfZ+R
l3kYWygrWnUs+6o/9OPPxi7Ku6H0hs0cNL+qGe/8EHIDT+xqnePzE0lNaERYNoesNM0TN7Via/Hl
rX1BC8gJqeBFqeticuVSKIPxo9FX5jqa+BNSzLqbFGPP0Ug4m5bX6AJaUwUs4D1n0NGUpr3y54TY
cCPsMCGiyRxSezuGHfee0Pd3Q+Zc6MNtEW5pl6zvMgyUNjr61t1ymhibroOX4PzM6GA/QKAwYpeY
8g5XYpPgvLIm7yQrids09pJ9TK1i1SO0bn2Mt3JAkwirNayaGi7cxi0j86WRGIUhneXwVD4GREaS
XO2/GBLTVjyTaz7g6+XtwLrxiwa8gZd8kJP+qwEPswomN3lqUGDKdjK/9r02k2+QVzuhdeU60npA
fV1fnTN02S9ASuBmSbitokuuTusyNiWM/KBFZCWrTUnqN9RMvnEYCueo4x7V26BfZJ4fU83f9vXg
3HlFNJwrx+5X2eQQIptD8EMunH8SUfCAE7j/abrtkdrDnddUEJLAVK+bvHDOBmJyXM5SbvXegIYq
+IGwJx4G5+wZaPrqGXBEksUgndQjlXqWrM5N70O5WoBTWRETmCzDaiN1EIJF3pFE4U4hsl6mSVZj
sKkFP3xhIOQfKn0X2/mXhgnZuQ/j8KLW1MLFGrkZdBdsdVhqDUweSzv7CXxYoydNeHlGi311rKGk
jbP/y+2MeNPr01WzEwqMmmO8LYqMb6/u6wA1rbtAdSk64ydPgIOX2b03x591HMc7Tb+KUQMcWD+M
meM8aOQ+AuWqnvTMsA81FRyC1qfqSe2T9tjgeui9fVuZGkNpDcjoFDVPZRqhWsf8prZAOIiT42EX
UpvhwS4w3nAaF3hW83jreHa15ZQxH1MHJuGUxpCnMsjc0UyKR0O15Vib6KdHR4xXfeguKFzrZ/Ld
UK6bT67wwlM51fnBIvR03TSivnh++kFAdbmIzjt61oCGXAcoroeReOpSoT9Fjlgjoa1hX/vWrhx0
ZmBGuKU0NawMufx8PEKmK/fAdKO8eFx/17ZvI4PWtHvR+vppmnX9RMIrrm217Va4xjD3QRgHFpMw
QTprtKnXRp5N65Yi2snSwidTes1+NlFeIoYeTj0DO8xO80ktyEWU+W/b0QQ63gPgvjX4nLllTs7P
WLQTGvQDilVk9rX9mFWyP7n8iM6My+GtAb/O88qnqdokZzcKm/3Y1lcjmAkvie1Pmg6ULXP1gniZ
4YhRKdliIcy2MszhTGefmtL5huYqPGsk4Ok+URR5Hl96jN58seGjPiRXf46vDbhmpzNeGOEdEiFx
QfJWJ2Hx2rngEmlml467gGcP2iqZxi91FgEINpKPiK0J89ZJXE3iF+JnqQqYR5MxWh+Q1EoLOOYn
6H9HFPzVnd3D4PUf8L0TQj+DtXXmjVPEkA1foop8mL5LShLdNWaAHjzOAWSKaIdDYnWPDE4+Rssd
JrOGPU7gVgc4WdUHQyRQBI5GEz3Q5A72HTgg3SCCRSxy7WCAWZJN4UWzpiNWLtwj/Ulv9a+lfGKc
H2wDoDOreWRUQ7S4OCb4rdZ2Px56y4JMjLv3kDn8pmpBurIO31H35E9Lc+WOBuDXMZ2rFdD7j0bp
dEfkboSPohMPM+dIqQ19cAaXWBQnd7lcqkVub5wmcg4i8X+2M39nIts9ovaj8Dp9a1n2owMjZ9UB
XzZKLPZaUXkY1/Td0OPFTU0NYk5C3IujPWlmBBez7l08k9m30YckWi/lnZxYtdR71Q1f2waOB2Ku
HYGnAmQjcREfSUlANHSuCF8W06EyF78CPupqCMAVE8mAsZaBQJfWX9PPZlLlD5VO/ENYQw1YKshF
NXc/uHDccxlCvocC9d7TgOsUg1sfzLz8NdD7BypkGzsx+vZr6JhXv8aCHnc+FVCHrPAssphfReYH
x6/AucXZKcY9c7HA2K0jH1KYUcOArysXa+0y+iqaL3FRVh/5Su60LHhtagJm46b+iuId9JNTz/t2
IEvb6TOQQBHMUJtrCJP29Iw7fwT5Y1Iwc83oqmX+BgdFc+1gU+3aTnvtufwUMbP2ZFri+ypuX15Q
EawnTFieTRAdukxDWa7jZ73KKi73rVtVj3FMxRBrWC5TBwub6zIpdwDCiGlVlUF+6bMK0Jj8oItO
v+iDWW04hbFKFzUfovFPYWMFb2BjZ0290OD6o293XwoKRyssPidUrNGO6x7XL1u/NzPhPkQUqAvN
efASMvngi1U6iNE5dK1zkvk0PPXiS81Yag8N6FGfySEKjBgeLsBWT0RilfU+DvkBpkP2MlBUPmhx
0m+oUpPbU8fPrpVutDnwLnxr+GVs6kkBkW5bL6WknACGc+XsnK2UX//RHdMaUinJOOq+gVH5gz/Z
5pGBwqVMQ7DYLe8+s5JHzxmCD2VS7MpqeiU9bQDIbKDvm6AFelFTrmc0p5gT0kehEaREJjdNfvwV
opqx8AyENrVBsMY6B+M8rO/7sr2mGnCtKOHxlED5VawHAdOi+jC0tbEOCvSp1CaGLsUtW87DJqxG
kwgFYENO7pa7wJ0/KE2UTel6XqvVN71Vi4El7qovMKPI89FfysLfaelgwfZv6QRXeWYgfWNOWbkW
4UXfvDn7hozeQ5IRYD7rDds7qe0CotIYxdHxprNo/lWkYYlFvfDfPhwseoebxmJwCWIhLfvZM4q9
qEh66Z3PbkrYdUvOibOFjbLLpyI99HWOB3Y5YJEYzSg/uJtM4DgaIskX0Y9a9AlNz+lHxBzcxBDO
YO0SZDI+ZhqJTc69rOjWyLh/LPAlAxrzTjBrsjUJ71+nHJSiZrYep73UToSktLkvmWlq3tZNF7a5
Ew27EDfJU1BDJED2lO/EED66i4Izf47d/kOje1AQFzGdvrSKx9BfjQ00yknMG5Owu8F9lg1tFb/3
PupYNl98DMovs4vKGowupqEjQkFipUxvukZTXG9sFwJtWlZQdKAQ131Gsm6kH0Ic8XxxkkrGVBxn
K0CENHe5gW1TI84TtTDFVet55MJVVenJL+cffNkul2zNPmKagaJtJIg2q+mTMXT+dYhmc59BzGGi
CHl05m7ctCUzwMna9KVHWTejsiKzsLy3k/bOK0tSfMCq+JzJG00vfI7CAGaOWJH0dmt4c/rJySHv
BAXFhiBui01Lv+ySZsXVFKX2WkFg3bmMEY5ZF/aPPplzS/uh+z6mkCTnDmR7Zz27blTu+QkUhyCK
iteyCM5FkWhfJWkja8sTPaHkUXblFs1ECYdsxWD8a1hR45GEibmj9bkPo0eUtu5PjJibHmSswTXm
PgvM/lLgs1k1+nSordb5lheQya0OS6arU0jHr/LkjzR0ekmRlwk1rD9sdWSpD9jbcrz7mHFnGAtc
OiZ0MtxbOpiAFCbLaoDBWo97Shz07QtgI+jGnWtYQ6CmmCA2miO1i9to4WZqCXJisv/LRFjGhNI5
4iGHg+oW96noxQvFNuR5aMmy3J/ONjO4ySyj56YLCMRhC84akQh55147wxQr0KtE3lgS6+pUvETM
EdaJZBYcNkCzE68v95beYZebEozLpfY4hndTYhM31EAI0jXCyLx2OtpfihGYESh8MY5wH23dOFcm
wTSuL6zjkAAGaarevRua/M5LivgCuDKjPTie6U6WR66Zd71I5KORO19T8D0AfvNNScX3IdHJQjMi
blJi9Fa1I59ky824DXUPh9v8o63z/oBPD5okxVVk0lGB/ogGbgNVIWlw1rlj3N4B4hw2yYA+W4Mh
TYB9szA0PkdRxxB9aJZQVcpSvm3uaRs5T0L/WpsWJuKy5BbWeZ+cKq02URWZpMrMeNaraicNAKDB
2ND1DOfXeKqLgzENz3xb0+K9Zg6U9jNoCkm4ikdSho/dYJ+G+rwTnGBcIjKiUWDsplSH8enBXzab
j36H1b2njVRPujz3WXehzGmTi/fZlfl9QZrtYzTDIyycsLvTclhDFre0ZmjHvT19nvzh6he+fglT
Ukr4eE9TXHwiBG044/w9J0biXItp+BjifwP+HVzcCBOnOTjkUI20bNLJufcrwN+pAU1zDtv7mdJ2
6NKxsQaJZa+so3MXy6eZUOqtZ/+ozRHoEpj7IdQYbCckELRmsczUOyqTmsf4ON/KwXT3jmOT7DN0
/8XemfW4jaxb9q80+rl5wSCDDLKBftE855weXgg77eI8z/z1vUj73Cy7zqlCvzcKUEmypJQ4BCO+
b++13/R+DM7IOyBNdUN+wH1fNeE+zYf2GpQkNyXkCW216dqXjrU3ybHa6EVBaOhcOajT1N54TQnu
wMeqqPrs2MUQQEMHd9kYszmklLcwddSn6gXMa2p5zd1odGiUuvjJH4zwBj3COMeN2Nil1LeogSxE
l0WOB3UtXFaRrmHYB21GVI4sPAMKen3b6vupZvlPqbj4wGjPLFyPyDOIss/NdBzD8NRi17nZGr1m
JkkkYOmEr9+FPjMhRefpPqgZDs2q0S5RpfGhhn/fWxQDhmq6OtIj4gNHI+ojVok+XQki69l+TGzt
c5ADLmlz9wXcKLEjRuWRlZmZL4rsRQYe3gRCAfB863Z0VCLjPHjR985M7B2AZwK92kcMcO3HbtQ/
tg1XWJXhVg8Eu1gmUsBqmAJQ6rAwA/rziLrGBxHZ5j5HqwisQO9uNliKgggvL2rkZfILMlSH/FWK
KLgQzTYTnwwX3IVngjSqfQ5CLX5w+IhN6AwT2M/I2+u4eCYfoo46hKz/z3UTkDnjjvY5Z87oNRSO
4s5o9qxwy6uFPOg0kH6cWbm4hoH9qqeyBT5gvtKq0Cie52UNEIGphaho+BpOTX3J4OgzHGK63LEn
rAxKyZxIqjU0TWIKJ54gYGlenM4C5ELG3V6G40UwobiY801oMCJXfkuIAzPCQicaoKUtdQptms1F
KJ4JkSffJAKPppVnKqnpGeywWNe99kfiQS2rW694NsEY3GmAoCzn04KgqMHVPU8U/Zs+/hTqXXNV
iYAn0HoH1YMBB2zlndgikNRYJzZjYd2IZ6efhxUeNVmantNEpucAM+g6q0A/lqLMzoMGfCIjAUaL
mPIF+kxMsmzs1oYffrejMoFdYcmTrScOMXmvWIXoHIgIyayKgbzYXNgptxrcrRJ/OoVxQf4NJYuV
XTNg8AUHgt7pCkDvhzzR+RT9VIQPyND87hhRF6r60qsORVuXG6+zBlI9BgPKDteXyfAw5cqm6G+B
5YhdlNCI77LmxTDB7WRQjUY62rSYkszsrz6OW5chOa7VXVVW9V0z3yzDTsIZjA4lPqjhjqYlc/Wy
cbKbmtvUElrY1RrIr7CCgxMxwmOSTuififgumO+pEFxUzqI7a3r7AN6C3qjbbboq4Tkvu9p5V19k
lOwdprHnCooI4sc4OQbQ7OIuCOiyKlagLqkyVcJlUupkrUuP7NvMt699gzsZR/U1JibcrbP07PaQ
3wlMh4TiwbAyMSBSjE3Jhs2nL4EyfVbIqfuEDv2aNZX+yTNJ6gt6OyPJR9y3NQv/NG3J+GRDklNR
ZntZ5TA+9ORzL4wAA617LjIrm7vm6tXN8JKkxUnppv9cNYKC3TCefQvFXRApEKim8waFvtqjEOy3
WmCcA/pGn/DkbiYbb3DFlPQmCt+7yiHymQ53W0kB5dQx1RMqF1/jvsRYl9I9YBKaOVT/UKFX9DYN
Kjv7zjTgA5W1+xzhV3bJl+2Zu16GhHpCB/ZEiAokhp7Tn6y2cWwUgJP175bfQjXN8oPn1uNzQXma
0sJzWJjhoW8oLi3Hw3JkQGPbS6Yc2wJow8YgGPKY+NAzOLg54uv4RVbIQx3KGfs6k9UDEOUNIB7I
dCYAn5JSGX2oz11A+pTgurGiGV9d/Eg80wDXNwlGlW3H2m1HZYtlH+3OdRvWjwQXyGMJ7W9GSsSr
Djbka+Za37V64qkkISFkashma5m1ZpMxQVJnEDZzukohdLO9NTRvPbKUa1rVOvS9Mifsjs5mFRna
vtWUdcU1+BrkefOc6a68BqbxGpcPNv3/Jzu2wme3ElSos1BArXORCcz6VbnIXRFv/JTYmsiaTu/K
1uUhMk1kVmEI3MdquCSEkXs0pUsUYDw7aJabLOs/gNlKNgMSDOkiJG9VQedeT/R/3Y1pax/78Uqx
OQevwo01C9rdedm13NMXkX3eUADnlCfhBP4sThqKyZRLFC6WH/cBvGMlr8zIQqKQHBeX6KLZXG5c
J8Qlapdn0ZT6sTbbb3GTlttoscH0s4dtUZUu90Scz6nS9odIzULwbvZN/Li7iFIXD2ipGI2C2gLR
PvsPQOIVMOZmu8H88P3GUkG4LWN6tYvXdPmA5QN/fBSy9R/G0kq6m0n5+SFlAYZXLk7mRNX+dXlZ
vDy3fECs53yl5Sv89oFxgTgLCOvr4iPN7Z4doUXBT0tpPptL/UAjhwZRxibrTHAICaEsi0uX3l1+
Wu69P/QCjYkq2bW/Pb9s/t+ee3/4/n5z8Yi8f3LiWxjOAFoztWcHBu97cXmsacVs5Kv9Ewe/TuMy
xPQicb4kfUCUZmOlCDLceN/3jkvp8Gl5ASGjrlEXx0ENRX1ezMLL56op4+hY7sKO+WkjXu6JwKm3
etS8LS9enlpuFvPxcq92nRr/a358/7jl+R+fmQ8U/mSBfm5hEVPBQ0Jd24QSzPeWm+Uf2pAVeBK3
ch0WTy7NzyMhm1RwOzvZLsbsBJj9iXnRyvDN5Ljs5mA53N53K1kc3XxSLWfSMPvHlptuvidtqEHl
FAZbze+HU1lkw8mgPE9Rj4fvN8tzaTCxMoQTGsUNeJomSfPt8kPemdCwPgktiqsBuYiTvZCugNQJ
vQB87myGQVWrWdcEX8SMq52yyUEYQ8p9rj5unVTtIUCh2HKesSpXK9rN+yjNBi7R9g4Qyrc0DF5E
lj2aMSXYftiOtPJXlM611eQLZAfjngmacXZAUYQiJuiMFd6K1uFLEhp3qRE5O2OMvzku6x0a4S92
zh9Mm7mzyDmtZfkHZzSPXVZLInMCf1+b5hXSCEulEqGeD5OBKuirUVp3jRH5F1/iwZzmYnPoXbzY
Dk6KL7giGW6sv1KLo1dOY3SFAAx8BnuGD0STsYKYM24bj+o/VEWqm7BfkyRF1BITm2SbV08C1TPb
6zD3htsG1qwd3enKJaq89tZU67qmpEfaAmus2w8yqe6pmO3B/AjdF6DanLfC+tBAwFjnjYsvLX5j
tN7QBOT3+OE+0hz0WuX4RvLxSoMkfAJgvHVG11n5hfVi9OqLppPik0brQcFua+izjK7CuSXoF3g1
Btx0pIMTGCwWuIyHmKUDiyCNsCVpQPPwoVIDuvpe+LkMy4SlB2wuYQxHCGUPEZ2bLmVt6Xn3oUM/
EVrFPsgAFKsCwKe7MRPyYenmUJCBirDrKaDKhhxQ9CjAWXPRIHVwgG0S0Guy5WpWYhAGuiP2WhB3
9RjsiiChf+6KT7m9h1kwx2AxxS8qwpk77yFsbhmJD9s8BZbothD1mNdsGoCfrGmTGlcV0y8agQQ/
SVPsPcQ2kIdKWKCSqqRhhFe3Mp/GxnDXng1+F23EIyWqK7+9XhVjiKIYLNBOwSQeKlesIgu6U2Fn
r5ydf4hm00zUSaOaBjcT/KP0ObiEMA7eRJR6bQb7qQvnwBX9KwsIcB5HQ1Qbju1ow/wQFhQFrgEM
SvFhbAi4KvIQaHs/QrrSNygkvS18JyK+UvE4KuubB2eaZJYiJqG+IsB21Va6sfWMdKSJknr7apAH
OTPh9JkOp8+cuGYmxhkzOw4szIgjH55cNpPlqpkxF820OTlz5wYAdJgYszOEH9QAM51uWjh1AOum
mVy3PAVNBUhALx71mW9nDZDuapB3xsy+I5FHHdXMw4tmMt40M/L8mZantUDDzJmgR18RQSdQvQF1
8dGdOXv5TNwDc0Py2EzhkzOPz+MX1DOhT86svgC2Tz7T+7QR9Bk1nGnnzmy/cqb8mbTRqExA/htm
BiBJGS9cKLrn5aYZTsPMCyTDL5z5gREgwXImCoKa7J+VBJgDA4FL4fQ9CfHLG2Ef3oem5mAu3pmF
ZzBWJe5BKSJkvFoj9jJQp0Cal5zGrNNZ3bmcLHoEDdEhqXo0G1M9DiLcjcnU3WM2eSqz6g1vqMs/
jdSqRzO7s2VTsVAX/dERMRQkr0JskwvydFKyxVK32ueyJk+DlV2XZ80Z4fcX5jvxLqKMSN1vCJku
yv6iote0iIhqzPpq6xGT6hn9M0IPQmI7Un2E4zJ1KpgWJvq1tB15tYxRwldArjiga9jZ4B45kyOg
RFCxKfurdegH4iKFfCg70EOa7Q9bylWEeWofiGG2r2bjXAZ0V4dpKsNNms78T8qmmypsZrV6GpAi
2XwfE+MJZUXw1FCeD7wmfbH78zjVLjw3m3El/pCKsb947lhcIw0+4qy6KSuqkiE4bn+qDp3Nn/97
ZbGYHQO/6O8dVFfKBEBnCBv0/G+OgqkzIjdUZnGIhRMf+o6md5OSTopm8MVBtPg0pHUFem7cWbO4
Y7Cb8B++gvEXtwfGaAZUXVgCOoxu/iZnd72gafFNFYdUQ+7ktcadIhdho/Ukc3Ah+5QYzM8RBBQ7
N++CmyTIxTVSwCwFASx1aaYo4/zgPItN9U4AVnf854bm8pHlqn6bVaBLNervN5wxC65/23Dkauu4
J9DhS1TvvwqycTMkZpQPbDi3sbeJJZyj33k3YcLzQLwg91YHbmToxLGzyQdn2RR/mvDZStIniHzy
aul+GbaFcIKvtqG/5hRzKP5Y3xGoWJLxiykw1Zj7Ogcsl5KW9MM49Tb8b/97fv/ji/6PrE3vcyAn
9f/5n7OP5y/ff04FsB3X5mcsgvO3L49h5vNq8b/GOsIzI+ycoS5j6i5BbIVNzY+wKppso35ElZGt
kTx1uylRHzs7ZHiQ14hMORKbc7lF23/pna8W8d+HyXY+unMFpIyKT5x599FQFHtCBEkESAOIfpG8
ySZp18tO+P8xE/85ZsLEAfi37q8PX+qAnQji5c/+r59v+xepSdj/hVWLY9dycG1ZEp/RT/8X6t//
UqZtGg7CvHfrF/gmTAeOwihE1sTihfqX9YtcCkmv0TWFoSSjoPh/gTT95nOQmMds4iUEzjOh2wvy
6RfPDdqVskVEbz8gdww3WRWPwM18HDh6v/bbNNumpkVfiDTUxhXx3u7zc6brOWoZTLV14ZRgld1D
lLQ6nfb4j3846c1fTprl27nuDKNiHmmzgX5zBHHVloliVvCABpylRC6viUv0T+PQcwtB/uXSe7QE
WhsEn+1mnJW7yhYUjH0m2ip1QsDewPO9CTikY0UXuIcuvWS8nKbog7vWww1D3zGfID6auff1H77+
ry6dn1/f1HV9NlvZ7P9fx6zKb+Kea6okyXQoPlVTHt3KKSrXMYqAdTExw/BF4N6jLwWK9Gn09ea+
EcY5tVVwMQMZQvkkYnUp7eGxcDQirpxGvLgFCskc9jRTrZQgSUwNXVc/GsogStkXK/QE0cYsdIWI
NHn4h980b/L3cXj+TcogEUV3XAcHovj9N1Gq9DM3SswHDvSMNq2OIa9SyKoIeaWaRPJeIKxLzPGx
K2LHOXh5qZ0sEYyXQXr9nl7Ei4P35axSE5R4KW7SeTaY9MCsjOWjnbCs8jMaby5qx7//6ouB8C9f
nXMHV4/grJpRan/2l2VF5qHFc40HgURGt8mhHMW+T0vI0in2NwVX+ZxNzOvDMb52bTJ8BtHIImVn
WRpTVMI2tks3ZvCnYWe2OY3+GKk1/Jh1yU84a5Fx1VDurUdVuzj6swClC1MrlGXnQJL2qhTypCiM
XeAECslfleMtksHELBsEqkkGJJMBGgYl8W/ruA+CHciMcK/1RX5Q5h3aP52M6Rz7pTcFDwVUrZIZ
O8V4V1CA9G/0A9y5KeBe8bSozk73lk35tIr16ziUIcmE2uzipg/kIcEiRHP87KJDWjl9+KGDmsg8
SCZbhophX+uoG8jsiHZUG7u75V4fd/dx1MRbHb/Wo2kYSI9Lj6wId++UxsZFGkngR/xsTxIJ3oAO
RBMSb1xUlaxRdSisWvENuLd7TMP6o5H5PToqhxBrURwspj2Hv9/fxr87VG3KSRauWmB5v/PnnN4x
20EFxoNmtJdOtXgPHCwCQBNX1CskeGnj1tOWOOZj/RKElrmNU2ciMz4notfwxDXIi31LMKaIq+mC
dPKh1+A4ouIxXfjAU+VeAQ67H/7ha/86RfxxhtkuA7MiTc3g/78epramq2iwKvEA13XNwB08sn6/
M1VMIc9OnV2Z0VEsPYQQOGmzqwxAaGvxU+1+mZ1sZ1sP/1gmYL0jzSOCC5bicHvNMsN8FrTh/u+/
rvg3W9kUjukgDZ7Nu7+P0STLZDHhouIh9ZzyXh8p2o3x57BPLkFLviB++5IlpnPCaHMRQNouwmdt
FDvN8e+/iPnrDHHZboALceo6Ot8GI/+v2w1xMaRinb2E6/CpjIW8VBBcI/uSh5AFda19TbtPcZ5J
qJbx1TdYccJYNe6WTTni3ArHPsF8yPIGyema9RgdwyMk9gKzhYBuFGkXdk5PITpDFo7BxQg7auMy
v2Ul8fWecHe+JwgtVKV+0bQM61iUfIwA5v6Yh/3nyeS/OUSwkQEPsgS27b+MZNiKcjAQnv5Qg5CU
WDjOPTX/FdxSRci19TjW8R+AqB/o0hFh6Q2wKyj/CEp76L/NaVcQ/bcfnYlgeIpaRoN5ZwU9GKpu
pm1KDaru3+8b+68XcqWEnK8Z/KesZXb/p9mvKCI91MzOIMyicehbhN2eQXo/qfatGBt1R32cgGq0
JivqZda2VXp+ThGoUwY3Nm1s3QsCmrcyH94sp0NyFsQx1q38s9Rhr3IB7hlCTZwWRgQemlxaw+5M
NL8f7MZ3DjrSgVOco5XN+At0k80TqGi5SYsayZxulqtOqBRP3phe9IKT28caaQyP8TzlJqzBRc9W
iQPRQQgqu102OR2F3u7IVcEhRHPCFJ4Z91ntW39oUbvOwkI8aK06mVGLKDkST8L1zRfgGdh7mMmf
LIjs5tyipCanndKgIuOAH2VUZrf7++0u57Hit0ueIoCVzSAt02VA+fWciJALtBTgxAP5T8m0VlP3
OAZTfiZrBrOVZg+PmtuR3qtyUmdGUu2DnhJaTpm+09LqkOqSkJWahD9H7GWGCaw1m7Ulh5JM0Lnf
WQYbgmzGc+G/tPi/PAz+u6JsizkWY46IZW6YjRL3me3uuii6o2BkPztkGieZcZ7M1kD4ROZhOXr9
1YjljiiAQ+HkuNyQ16/dBqFa0GY7CLZEVUSKwoQVU7oieugfjlDx6/psGT0AbksWxMCopaX/tqU0
sOud7UnxMBTZB1nSfXXa4GOccCDWpUBTRKECcTDay6X1bI1E7LRpv4rlUJyBTdd4+cZrZkL2/Pt9
aP8+i7R1izGNhQMrdt0Rv3+ztPGNSI/huvWFifOpj+t7l1RT6NYv3iwiqZR2GYhRhuMdVvApk2xP
BjceHLuYZbkcvgVV7YM1krnQGJp5rRyCP8K20y+j54IwpxjsezagHKPQdrKJZ+DlFG8IABm3mXnw
W6k/9uaH3ua6qPUEpU+FLQ+xar5oWdIfBcgsbUKkMlvycpn5wOKL/VgiHw5KMGMSFrRFs5+6qk18
6ex9ScNiM3hBOyd0Bjv6qhWRzrG1Dny32JmpTgqpRTD7jCmO4y9k/UK4x/6VMDQz9wCjlNMgTOEN
kmNZrTpUuJTi+goxMAjr2idcyMolveYQiIvKwuSfxl9X/sq2JeOb/cAJZTKqGVJRt/r1xJqc2FVl
iBoeEWB+S7Wp20mMvWuLQs461y6WVX4LvYEUyGl0jk0UnlwzC56biV5xb8U4DNXX2Rx2s8ZWAu1S
07Sh/8W0UehHpSonWPfN2FAFkvU6sr8mtc/ahpg34D1UWXII4W0Tx/e6+ITFQjzG3vDSdLZ+bfP7
yI3vdPLkNmww8nWj6i2c8ybQqCJtBhz12HeG/ZQ22ik2/XZlREaHm3s7dOGwczilV2Yettds5Cd1
Em9bHmETdH19wxUnOrdRhFQpeVREZm+mgFlSZ7sH2/FpmsF2KwLwqLZD8V2vCiITBny4daZ6pCQx
NurlntE+DKk8kcpjkjTheRc83Vs9HuI7C3BemsdUmjG171WSbQq/RUBi6dm2cAYg2bGBsLr3Hoj+
sNtLhlx405TRB9EDzogg31Ibz7dT7MkVRTSOtGSqaQPQQ8dtfedjpV9RM+n2KqrVno81V34dEUdH
6i1h2LJc4YmONjpWktXApPdWJh/HSohjS9VnPdW6v7UH49QBjLq4hQD5U29rl/lA5fXDg+fgfUeo
F91GUg/R9rv21hzSt6mNx0NWBfxOS94G2V40gpvuEjDofnVnhkS86nEtoKyTezwoO1ulepNvByyS
qdV9B7KenPW+vqUdrXbb8YZN1Y7IoLT2QfYcPezeZF+k6puINIrvS04kUm/LQ6EUkdN+j0vic21O
XzLsULsoTuyHMaNUz1rp2Dn2vay8j1UUTPdh3lP5TunMCw6ISGo7rajzQxlTmcXT/w35sEEnE9oK
fh8dfUV+zGt9OrPbwrXm5CcmxuJgWog6kjq+hRq+lWgONdRjcpFxYN0XnCqHoXCba7Fh/ePt3Sy4
OHn73RG5Qy2hjq4JqZNcwM16F3h1ffNGrKpJRe+ZaF2K1U56NtxxSzmjXNNdoFFSuiPY4T69ekV9
bUNFJqx0hgdVg44oDG3dZfwsO2zGO4fa5ip1gmKHHh+NuYUMWBFnCdGAsLnOYxXmT0eli/jWJ3/k
CSfYkCj3IHDju3xnegcPiFaH62h69HIsaW9CA5zPqmQGzoAMaEAz7TMMUSBOlTvMT1V3wSwVhIUN
HNk02KyBnpyrBLx+bklkk9LmUNOHV8m7LkRbZpQGNOcDotDA66YDpnfiOiep3ydNo9+P00i572hl
aJ7Dho1URwhJ25T+TeoW2Zo+vn8rOu/U5NIiN9JG2huHyB1BSTeDfSeSjgybHIcK8V1zZvGEtIaC
9Nao3FkZs0468/PgOdq+i4hu2gwNuDLFkb8dMK+cTEyXO3Qt31UTDTd3vlGFjt3FoSjE2k6dPUiy
NEuTb2Pq+/dT0zdHcsnuc4dsnnKSyOTra0XUwjW0Edi2btUdRFC9pmVs4DFGj6Nhk8eVQIo4gdvk
/dE+dbKv4TR9G4nC2OO2Iu2jcbvLRGYpk7EA5kQ1nOkwokCtT2QexutUipUkT+1+mcuQmH03x0ve
PFXd/ACPhl/QpfJjhfctMZnfdfRLGQjsbVB3+amHPQmuXN23ObYlOucJMcxPMpZbslDrbWdOH61g
LGkcK3cl2jLeYKrJn3t5V0QAVeJS3DFOBZsWl25t0KNRxHfuFF5GEwn3urFt3tYN1SHotO9occwj
BvZ7M8ddU7utfKFv96IF0wBDFGb6GFpAOJEXI295v8vqncf7wQA1t3Tfl547y6Lix0Njob4u/+JE
7h2jMqbvWd1iZc6kkzzDWP3jMYgVgOU1aUCznqX8b40LHsWroWqCeGbsaVtiRn6/qdyTHhbWUWUz
zm5glN2SmPsNBwjKHHxSK1t5zSYGJoCEjxvlQ9LwCoyDttEdMEetFw1I0Hcd1IT0GPk0BdOx+/Lj
6SC8BLYR7wFmtCeCN9pTanrNqQ0R5NuSoKFFm0D87EaxpD+ENN2wMs5Yt+UmEGZ90nRumiR4s9O+
2tlkRgEUwDln5Pq467PkhS77S2W31d7pYI67GXC1ReeRjAkXoABVtdnh4lIZJ8tUdfqqmMYnI2Cg
TnH0MRVCQDpYmEcR3yySiOXmt4dTj19l0koLsXcdbXtSFZDr0LXV+ozJAZy65WYR5rw/rEZNEpVI
ks4sj1k0MlyLi9PycLnn9yZSt+VxNOS7Smj12kTlTpreU5RIH9s3l2SVKEJuGOw3RoA0EdT+prXj
aQ8b85k8u2DV+W296eLxXg8JmNechjSmXNsq8V0vUPP1OLJNmjKsaTuxjnHnrIgWK+e4Sw8wha1v
m7JHOEbeuNNH+S1xn5umCnc+oqetZiRferfeT31orRgrAZR0MQplPMOKJHdAzzh1AosEpBFObZ2E
2arHDo+DMoAJWOl/aK72xTXiTahBK/EDVrhxkxyrCMRr42PTjuXG7/qtYopD8Cu2DSsPjk7JtR/1
bnkIsy+ZRoQXgh664yg6a4R2IKm7izEky1o9WaP1fbKtkNAyr6GciU5hQwJXhyugPlMaOvzgb6c9
Wp0Fmx3POiwuX0ewpoTDzo+imfq3vG65tzz3/lqym3jvf/zn90+wAoqDTacF69//ZrpQjN//TFHq
4d4dCd58/+yfAG/sLHv4vKc/MceX9xXzrMgLyu9VDaVpu/zVnOEJIVzXsEfodv74K+/f/v3v/fgx
fmEw5/c3ZGNpeFmiFlnijFTkDMkdy+TsY4FEDNe3CFGzNpBpyTxt2hgLxf4d+U5iUkUgEe5PGCMM
+HiLjLFr1plwyvWAFRqLFaH2mCj0s27HziYmxmFFrZxiWGG8AXKxj6FOiHzWEScPkWBGcliuvoPI
8dQ7Dmfy8s/LDWFL1slReLqNsgB4k5khaqf53VwFrdMYRecKmfB+ed3y1HKzPEytTB40y9ogLPj5
eisBtry8okh0qgYQSTbvb2Amn3AlpvOQFqNzsFB1RI7WHNO4mU5WxcXTg76GhH8Cg5FO1iH66Pfe
k5VazpbyE8RagHZw9ua7WYq2EhoHThYc2jyx3PS2DlczmgMe8oJJWFua7sabQyiWG9q1P+8tD4OZ
6awWEeL7a5z/fvX7c8v7llf/9jGDXyMFA5RZnnp9kptWGRQRjJmkH0vccPOc/dlHTr7DRIDOyU2H
9PR+k5W2/ecnRwsD1/s///Zw+YcFiP7+En8MnHH9/vjfvYXpQLdSIi43QUut48er0zR3f97Fac23
eH8nRvlmb3HJsWTLKG94B28RXi5/5f1l739UC9mO7w//3euWbtj7e//0w5d/+e0tPd6P7WReXbO4
ryifNvLHlhtaZQoMSfNmKrypbp4Wy5uXxml6WLZMEXcZsgddrepUWYdln73v0eWh2xgswFJ85Gz6
5f7y9PtLl3vLjg5zYuYossxv6DqhjetMpdPejMJDh4I4P/QTqeF1m29KFuKgILJTNfYWVvT5CBgm
I6o/Lnh2dxmgbCzjW1H2LHzqeoUoDwzDLDvMDKTgy01VQ04gFe1fjz3L19ZaHVhw9OxiqyaLFcb8
0fOwikIDda0hfOoS3nkxG1paRVQnvKplqy77pWLiu0Ow8FywqiMxkxmMMe/gqUGZ12yXDfjb5l+e
+9MuKpbD9MdWf7/rEdDHmN+2+Dv9N6UBubGsMD+POc7vqXUIMy9V9tAOHqYSrd8kkzWAPIhjnNGs
uHRn52iE8YVRgbvH8+D8zD1M7LBEkqg2QMDdEDhIkPo6ZypJkNZUXWlBXIfSKD9Y95rtmRcne/CE
5R9jdzz6uk/QY47xmhiUr5Oo5a3MSXQjqxmcx62N9eoM7eahdCrjQKHla7gLa2u8SRUnWwnogWse
XaIaRV5ulPY1bIPnqYLspxL5HPVltLdL5yviNVwhSaSvwr5DuBlyrR9C93NZZeKWt4jgB2l6R33U
YDIVlMZs/bMbOPYOXct0aBzxycLuRe4UXmYDI1ruNwWehXJXQcFce7o37KBhkmMvxy/hNHzOtC4/
L7QXXWfxRIfJYG7g2ruqjlnhxwpVGlB2hK7D20QDeNenmKs98Fv3mCIDmCqzyj3yx1f8x+o4Zupb
5qUjqX2te/AsBEhKdx/LzA8fVT2V+6KLXjpyMbc0h5ONIFtuY465s43S3voClkVbm2JCTemHx56T
4c7PqVZB3ep2ZZhf3Uj/YCEp5xLrkeiAu3XDZscz5mCyqrI3LdOza1cgAE+y6EAd9J4BqTzLyQ6O
SZjcsCN24CrjB3KbiLPpfJNpkfw6GKP+WiUH2JP5OdeU2iG/zTeOMe7bWYLUTF10hBe1JYaTS2FU
uicEfeWa/fE2KfPWuQVgEsgwmTeQBm1EfwAtpsusI9TUa4w4FkbJ1SmlD3RJkTe/OjFrMfN5AOXz
BeK/tiLAD95n7s9QpHXRDO0lthkULAHJyqjhb1i12Ce1QCCVY3RFNsk825u2SPfuOqzZB1zzyGnw
8litvkLQj1exGSihmCM9ytSJz34Dtk8lEQs9LnSao25YbMFNRjQxESAK7LD7tnlAmQS6ppMOJJvi
1e8ALMgcclzn4dsB4bPSrcLZVB7iPqcbYVz12mespbF8GAcSUJIAXqmeBt05FF81jWQAMo4srq4+
OZ8TuXOeDVnAtK29CyIR2pGjMVwUN5ci9tbLnfpbSlTmLXLFK/0bZrCs0HdC9FvO7vw2lBxYI4As
M62y2aLxFCCbvKRfJlrOr4371SjGRyyF3oMI5WezlMO9P3gWXJLxSgsvvVkKsz5zle6IgwKKd16/
VkNlPRllfCVWFtyePrxlFTUqTGf2FZcMBJ6ePpKrN5uJ5vqzoyXbXo+wFaZxdQCq9IqxuTiyPj0i
igBgYg4XvP70L8IOjJjF+jerzp2Y3K1hRHw7NvCq8qR2AEb3EhVJ9YzvPfKM4T42d74NccnB2QoB
5KSFVkKpmK6oSBRTJOIRsCIM+yqUOimPzTB7p7Flar5+cQI73+cJ/YMyG31QZPY6s8yBsma8qmIs
eCbSk3MzuR+GzkgggZKM0BnttNEnaoSjPiUbcw6TZOI1gMkxCDgszXWPFtATqPGtNPo4ohGcV/sa
TIrmo5aDQDPAN1w1lX0fm+xjUKgdL8l2pgEAAJtccS6Htn1EevBkVAb1BB6iVS7mRGk4vkp9BcQF
LrJwbm0Q18dRaZ/mdIpbUyB5HwNjXeB+O8XJlF5ou74ZOt7yoX5u/NHZ4fQ75NZ0jdLiY65VN9uq
hr3u0Wt1SVGHLoNSNB63EXpw9IQmpe/vRHr2wq2+iI8GGtCrFmioGo+FasVzOH5GE2ge805+7o3W
PhDY+dhY0R+L2AsOI3YhJLpJGmw61rLPNR3qFZ2G6piOj05Y6ttusO31olLtOyqMJmJUMr7rvWLV
mtiR9iIMHf3ohSR44zkwMQfTDrhYpdGu6DyodapppDM6nX4efR09dbXrrPHDJMsaLlnd3Kz/y955
LLnNbFv6XXqOGwAy4QY9IQl6V1YqTRCSSoL3JgE8/f1A/ffoxInojuh5TxBkSWVIAside6/1raFI
/LKsPd9zXnRiTM5hAYAKiha2GdA/oPAg7mlOuEvoR61sfP8L+6jQM+1i4fjHG/piti4tLVHdol7l
eLSN/pzPP0o1NU8u7breVC+UctDymB6MmZq+ija9CCgy5GFELx42p50RJZhF2qaCjKGiN00Ew5Oj
0wibwQpMs90/DdPP2JTND621F9jLHJO2zklLNxJWZaLMleOM05oEEEUPKK2epo41zSULcQ1qiklJ
Rjehn5+GjoSZx1cCETYn1L2/0sTL9jYa8nxC/62PxdmVlrafW2ooE5fDpiXL+VKVULQqfo9MhuoS
JmO/VZbiuuiRhRtJSkb44jILSyIX3Ty54TtvOK1zJh5ew2EsbmNuZUeiFRqfc2Ld2uapb1kYcDS0
m6qbPm2ru06lYazCKUZQ36BuLpbbNuYqfyqwejcUlZRejbfFXUvrfkL00Hcwu7X87tjd7ij0cslq
10AcDXXH/FRqLxluXFfK38XUq/fKSo6pjllJBln83AIpWAG42+klkDIoKd8hy5aXdiAYGCODfuye
NIchoF2TTs2NfsfYha28dHb1VIT0u3PWMLqipn0YMP280Vrh9CUeZdWQKFqKUB6Bki+1kvpOc17f
ZQlbeLdW3kUmED8NhO7emI7XRj2F1Qe/cj4o3oUtDIivkd2QcaNH1TrVhpbJvZjIZKBlGvDOrKvC
eetKbMq6ZjXoVgOor2n6Jcy6gImeiUFUme22sSdaczqz3SqIipXeQkqmUv0qZfY2KEnxSovVC+pu
M8WKFOZofE2twkRcJlPAXeFtbOh+JjZ/RKIJBMxutldicne0hWmugCjR7e8M74yr7vQ73kiR5+pD
FK3h4/v+FTZM5tCby6eFDuDVUA0d7z6Gg41zK3spQ07lIXaHTWtw+6eE4ayY5puBxRrYXM2gyMGK
DnfTRyr9HrNrpoM8x6+B3V/CMLDWNeS/HYEOqH0lxGjvM67HbKcPXK4dAiI/cdqrlnbNBmW4n0Cp
+6LL31R12d7DtLHBXMnp0le/GOY8W72pf5KpRyMZ+xmrV+WnxDMbUKqfqsx5i+YcW2do4wlIZkL+
RE3NOKQuJBgbr7RZazuSoKOVZqnFQgIhRejvel38cDDaenGrjkEM0GWSOH1zM+hxVUfeubLzm2E7
1PWoR/wY/Mi+TdlpNNTSZ7bivZc6T1q7VF5BBkiiB61nuE8zwvc9brp4p88xUzajKrdZVldbNdqb
KJQ9bWGgRBGGgwHnUboK0sT+8MLsmxvl+crK7PqsjGGj1Bie9A4XcJoqfQ/ryAO+J+5ukbt3q1C7
gNB2ZqEgn6ZwTyubvoqcP2ovL081N4N2VvXG6GnDlQJnM9q24Fj34jlBM7PGntztaw2QA6ASfLZF
zncTWZMT5L2KMoGLwjPPiBLoF8tRXyVvlaOR5a53md85OkIkz71XI8nvqal/jHlWbTKDBcVhqFqM
UDmWmr5l4dtXzvhZW8ZtnLbYw7hX40081al3RwV6Mw2aLTioD6B+U8LK2w1kVedeJ+VHZaSnuK+0
nW6Y7UoDBbxKmL4BUeLPoaxK0ER0wKiN/DmZNMBEbp9uRs39TcEjThosl1Xjyfkw4jawWdtupu0d
mlpRVQxuQQt3/G6jQd1IrY/fLD295bLFMRFQNtntvI2bOvXTzqG7JCwuetmtuwxUQySI3E2/QUJ2
fhVgmWX5EQsdpmWi37JefJRIS2+OV33BaWccO1Pm0NzaiXpTBUwBLWuvGf2pTFXlRzFSv6gw8ssC
hxIsLMgthxwOCkaL5WfiH83WkJFrDw5hVu2FFuRM2mYXRo7F6Et3n1Puv9kEeDUroaIAzUnYrdQL
HXYwd4YcQRGX829648+QV3izSoi8DiwTu7KnPU6cj1IFF8qj9ugKEMNJCC04Rm3QwEpOz06Yf9RS
GXdoH9XKqOtqY5XlfBv5JFaVaALfxT0XiB4XXAenY+ruU+f2sECDYylf7DqTF6MDSjmGRnkxo+Ep
A+yGjRTfUQCerkI1tc2M6hh6RrR2XGjGD3lmGGemDyU123J/BSlutgw5MC+PowUZLBqwXSzFeKqN
1x+DYH7TY5t+yEtyaP2urjtXNbU/DbdcSwbU58FVe91tgTjbpM7zLkyMgImSE7gPHuc4MtlNGubV
QcXqNzJEeAwgJRm+MO1nWLMaTcbVKPe5YUuIOdmvOuyAV4+zTnFUpkcb9agdYFSKVuF75GpnpjTl
NRy/aRVCTZdO5B1BdLLBdOf5j0OK2PVS59MXlTr9nsovP8+5tQdEy/6sIOpdJiiRMrcDvII/je3N
a+uWFBZf20YilfSMcAXkOthKdCO+UuxBHmOn0hyOiQrEJQnq939aA5kmDmGqnUq+OKZn/t8Awzm9
zFblnQlWAJXHxnmTstjgdHA/mfjvuRn0p7pNn+o0NU5hYsstqIDTJBw+cN3SLtJT8zqoTXsDtvFZ
qukX++t2r03WD3MsQMqBz9urqDRW7IlOmWV9ZcAHEzGNPAS5+mc5w4DCPKoBxrXaU99HHdOKal8N
ZcpETGuX0Uqw0c0Ola7sfVFI+kJkVuxlk+HbUnUK7pMQeVrA5qHueBpVo0RHMOlHIlBiVre09NsC
AwmWb7VjR4xvnouLGO4qA9erJ+A15rsNUnazCG36htlNEZOBbXgjYiS/QH3lt0MP1mQQX6zyk5Bu
35lKde7YjR2ow79wzkCBE88dXY2nNPWuWkWXptP1HOSDPt4nM1p1XYRNC7PiCpqxfLI87UR/ASRs
UlyyTmwhAIq9rUMEZEsYbefKo0QI+pz48ko/mokGhTAjqNhA1rUNAXpuoMl+aekpXqymCMBzdt3S
4Ir9LHK8XTTp6RodptppDnVmher3xA+bZMAlNtXT3m5t1G4NBn2CgdQ669rPKh6Cy1iFdzMcblEc
eO/jwsLOCt04se5iuK/cFppdctYRBh4LaVCSAsLYQ9EXuKvhX0ur95n61td8iTLqUpHgWatyXxPJ
uIHDa2ud+Syn5FepmLGGbTHu0sDqz0B1PejMWbYuOuO31uoCOnnuzz3QAqVUu7GBucycpTgQ3X5f
2IzPH0CKKMiMq5YDxy+jc8XICyGkjgnZBplROp66R3NytOnPaJG6qdZ+qyrtYosp3koH62KPRwxx
x3TpEk+uujzsLw6kCq1uyIVeNiRhbSXXfO6/zJC4nSE1P9UAvDz3TEJ4e/NNcUvEFhS/DiAfVnJw
rnVr1t+8fNiCzPtpml7IfhwfnKXF+zRARUHaCz4f0edPvU1FQrDfNsDe7Zfe3FKZVx7NiuKO/FIc
goarIQOyQzEGfhHPse/Qe1ij1kk2aCmXLQP4n4aRZwulQDnDxRxrRFGl6Ts4JfdNFUh6WQzOVUNG
YadP7NaXoiQxjOQIb67fMr5k0l41+xqT6GqOETtWQr0Ka+IVMuZnYBCY/ohLDn3WMRgBORIHsJFw
d3cJse1MMLAwtJ2Mmd/p370FiVc3vMdp9XUg9/jYgyF6NgTDkMp3ZTOtH5YE12Xzoks8r1EVFpsh
XEJsUrKmEiyGlKuRVvzOJ/iWgi25C8hk3UZe7k8Dgsu2L7jvY+tbN2z11sxRtO2QxccwadO1U0Bl
dKebNkUF+0ZMhzYJDbCh3zTAGH7qxtqBEbxAzTQ7qy4wu6NbMrNvc+kc0w5aJ8Z0cwsKFDxJKLdc
0QVCSS7UhlleoN1M2ODp0Eg/TCBB6Skh0zi/3ewedmN0ANIkADZIuSayt9qVQ/0Cv9FFBH4RjPD3
6LwBuBRy+6e/prfPiUdFTWzxdJtmtguNloEwKoIvU4UbMjTdcCWzqr0JdWc1is9a63x9tGAyZ2HI
R6axTz9EmRlMcxEEleuOy22WI0NEuBo4pfudBpO7gS8wknBwJ0Hi08rtk5cFym8THaV+pkBVjNaL
1RaAu0sL2UQ9UR2U3tPgAc1Kq4Y9qxgDuqTVb172k6jjtxw84qalZboWFg74orIojga6KGqRcESB
/q0zEnI2wZkju+3w7gnw1mZU2Dez18lHlttxJvGnQsS9xHLPWy0KYKQ6Je0/h8paiCp7No3szR1i
+G2hPISwRnw5UIDYmDC3ulcCz82t69g6/aliiKBfgeVPR6sSv3okFmcDhuloAMcjzKb1Y73hdPNs
tU5wCK/ClBUOnma/mWNnZJ9sgMZzlwJjQOPYVtblARRK0uCmCn3rOqX1XVUXc47cs8jpI+UJ7hMr
mT9TrQnXud5zPjVQuUFyBNTc5a+HGD4Y3R9FZbdfVvSqEuyfLuQlXqQfccHfbIXl3XyzxlH9ngUh
Q+yYEMdJ8N/GDwqu+Ia7mr5fM2aw0sr7w52XlYQ5JmTcbFOu5jXd5nWu+uZSKvdshUbxTN/WXBux
7Wyopt66pI53jJtRD8SWe0Zw9CFBR53qEI9E70hSyrOATPI26/ypblE8uCOjj8Y+24G9nvQcTVIC
Y3PodSbbmDIdL4xeJ0YSSHXRhxSlsU5q29qgKu73rW6c56ySlwBZ9IhTRU4vUxZVBytqwi0eQmv9
aD0mIQhYrbub6UiXXpvSreySrzWb4TPI2PchYP7iovk8hWl1a+NFvOhpG1MwPQVaEh6V91w5iXN6
HDJsjbuozZ8zJxAoN+UvIIgJwmHUcyulFd9xRlMll2cg8OOXNHYWBr5fGBH2hiL1XivpvWRcCKeQ
lAG79ZarOqUZN2a0uNKou6GEa29m5e68QM+4x/u6S9tVw2TjeNnv2ht0aPMzC1lbXUSa6yeGLN0B
7D0FSRl1R6IwMHNo55ro27d4TNKn5ofZ1rsiLtM3VmfjXExwUJp6JzUzedFR1vu4hBnZGHK6eEaz
1ua0haacuYg4mnn36C0YzTNbFG0Pbj3eEUy7qiPmH7rbxHv9c4y06FQP3O1h8b4UHc/M3tpMneFd
IMBDp4zJx9AaQogN81tc966PA5sryq3BDrh0eWP4UYqidglA2uNxoIcVmQIIXQ3nV8b7CZo+tyAj
2KMQQS405fSWcrDTg10QNlGSH6EF9YveinGnjAgnPvbwwpl2okOrV7rGNS9SUG2Lgmao2ucixQOv
VInstE9OVWm5hwRO38qIy+5Ua9GuHE0dllT5zltQ+XKmBJ+EcRcRL79gQrlG3J5vazhna4Jr5EZQ
Ee/Q6DZHlw4LAQpI9mzzPGXaD00N9g6K0rx1CB7fVvF7F+bjPgpAD3SFDWDNii9BAeU7BG1/zlxw
xMHY59cm/eERpRG7Zv494W66EshXcPyElyrtlF+YItlaRsLdyI5xM4+YODRliK/WQHM47b6kZUZE
fKu9iqqrrgQrT2tHGsGubgBdYEx/Iu+5uAfj74KhvD9E7C5o+Ux3GwzqbUwhRjvF10avAO9iGUOa
pyOjiecBjWzRXfqiMv3BYv9guisDl/cF05F1sb30Zw4y4FC6k3Zj2P/iZYw+aNc111EBjAigjTTN
C2uOBxkkd04tVAVoYysNl+Z+8J7pe6cvGli1qSt3zAyHNfAI41lVKRDEEO2knqHECWPOtiSOznYq
bmDIy5tnOPk1a9/+PDEHzgsk2WstRrBny8I5aQLBqlYo6cdS8iazOXuFp8tJYoTDWXRknA09aAbV
QOR+GC5MRQVltuwoGRWVO1dH3pjY7vlh2jdDrTyrKfnSA5xzdUO/lwys2qjHuj3W2tqpjIZOlLl/
7BR5Cah+E23vtB2fbwJADtAKAlvb2Znx3IPCnCC7wGYwxmS8WyE7zjB4aiLyx/gLqNDdaZspM/PT
oBx9NL+7kg8L8ElhbFCHOhd7rr/PeTJsxx4JRx0a9lY26Ue43E8cB+M15PwnvNcJ+vRp3KNj1DaU
kc5+mEhWEP3TA8HF3EDb1Yp0r3oZO1Yty77y0OzJ6g9lDaViv0cSk6yqnsWBZpe70vBfwFpLKUvb
8gQTlOYT63BttGiynMJPgvZUWz0AiwrZ3DDgN+M1oUnshp3b05ALR+MdjjHDEfWTBma6nyQwkkCB
7TaqxlnJGDm/MDtxrpRxqvQ5ubFPrtgKxBZ5KxaziKIqMYuGNFyXjC8a+gvYlR7r3nLU9CoTwMsh
t6xwmhC1OBM53HDPKp1UJLTP66FayrPYgINnAtNHaTrD+ltN5eRugqZHl4OFZjIi89URvFIkvGA3
sdcI2rzKrX7ZIpUHjbr4WigiomJJ4kVsfyPBxXHsce30ouPGBHkXyjGkLodwJJ3PTQPP3FSTTfFn
pLDC4mZvlg79uxxcJ3uU1InIwcAYtEJB7Z0ZYh3LsE7uA/2MtT3S6m27pDtWyC2YadrXyoWlMLPh
Oje2+SWwv42h3b3zYb3FylXMKxq1skSPusAe2XfqkdxG0nwbRPlDmrW6Bu7OzL2W/TMboCrwqD/s
/HmOMCSPDUDGvvowHc1XefySm6rwtd7u7nOZH2SdrEswXevHZC7NuNQrQ7n7zpj49Mw4ZMExjasp
gfVPr71EgD6VmccNMptuZTQi0LLVB4hyXqQXbMxS7DV2SudM/tCQ4+7IpdkwlKhZNntnwwQzXE+E
Ip66UufOYaTBe07whxvhHimMjjFxPSs/bmK6ISEK5myW4aadRLUrclqwnTr106DuryFipZMloQkl
75RO9QYxc8KC3MDhsee9GwhGJZotDkQME1ebjidPjiA2mBSNrSWOvUrrS4NgZee58w9Af8VJN0V+
ejwqrao4qdR4D+um2gYC6mJIXsLx8WiEczKP2kQvKWsv8Jp9UHDxrrNwqjRGMK1NE9mYG8PIJ4Xk
WWEfYpLMx1wMEbLExCPG3AEt84iug1xJPBtIjnUTutAvF8AicVHrh72sYLz6Mic/EWLdahnYHy37
FcLbPqrRgfdPusfJUTXmd1XB2tGck0gXU0FMM7At54s5dOpJJN+QJVovHfx/OcFCj3Xyi/NTWbU9
uVqmuU6732Wcf42o/HeMH+jqol5nUZ6dLbBM4FwJ9VceH+Nw/Cp1uEAgwMaN5wo2kXny/aGPGENo
WoGK68ssVUiqjIm6XBU0Ml2X0J1oeI28xDxrEXdK2lDfQZ6uE7R6K9QU4IEsmKIWl3Gj24tepTvB
xn/PjfEZeZ63CQkWglGd74xAI0/RMo7WbF0kYYGbtsO968l+k8QTG0N3ODWP8BGY9RX40I2qsPHK
kqpbdD12Da8EfCfeQnzvR8oke9Mx5aZ7yurQETnyRyLbmNe4msQ2Xih8heZWC7K5W2d93q4rfHQ+
+m532+Z0T2IlNDCqEbPk6rXP3NoPXe4SBYlSa1QBUJgLyIZpn4erdqRhDhqJtqLqAmzpaeK3eT8w
2istCPx2hj7VOiQXNJDBm2hrhvHc7deejSIldjJ6o8UE7Dqv9zqIZ02zL7SyKPtNzY9Jj3hzM6jX
Nboo1s1dzuQlh/KJ6t2FhUPw42G2LNaBqdwjrFJ7hQShiGg818NeKF3fa/kPjC4lPJ34FtGQXeEs
afdtS0ijrXZpnzg/Fazjxlez6p9Ls7m5kQIGY2kgyXr6n4Al7IWbLDZR6sFCZP251XBTE4ltOS+/
5rTUVtiJHO4v4M+AXXVbFbDLcxBNTB4hQXsv6/C92M5I9Io3oujLs8tY9D/HxKAvGaQHMTlvgFSr
be2k2mqUyRKflCu/qywaqowrqaQhrLoeuaZMbZvAaI6V1XyEQr+aZZvfO4IcRKzCCxD8+9RHYNqh
QG24EU7HKMRQrxc68zDmT+z/Fs2jumrS0Q/N3D4//ASdBEcZWeWh66iLpExeYK0N+7mw37sF6NRV
ZGnKUvu0FCtFHqW1r00eWPhAYdNj6rS2M0Oci677HjZ1d4qHaRGQWn+Mz/8fhvJ/hqGY0vq/R2Hf
ml+Eev47COWfb/k3EIrE3QB0yLVBhktsc/8GQrFsvPq4a2wbqyNWVpwzXfS//5e0/8u0+TdPCNPE
7+wBZPkfGorxX57nScchH1s69BO9/ycayh+M0F/DrKXjM+ZPsEyLpcjCM/0fNtC0Baurei++F8E3
V69pQtdze7QzOiqtmvZTRp+w7N8jUQdH5m7dmjISoEX8GeoRzvdYFusHlPHv4Q+2MRHnEa7YJhvF
/a9XoBHpqavLbPeH3WktdgDagM6WPv4lC3vz+DiUDtoXylfCvLg7eAN3ZNswSp+dHMg3Epp29jjD
8wYLtm1TFPFVm6f7XgynQMifSaYFdwYl3bYj9rFwQSbOzIQXf4vtbZpQTfe+ruOn1M0PQSevkOQx
I7c5wo20ORSD+BEDIESQqp1CqexVvTgXasNF28MNLz8+Uu8fj/olpsE2x/dKDeGmLtnWD0VFa8u6
poOenrQoKdZD234GY/ATV7Z9HDN38suKZlOc2+qIbctYoWjEbxD0RAwr60SlRA7XMIqjwE2QI8bA
rw81TpI+FPJqtOT4QLCKf/FBH08fkE+Ajq9j2qV8ZCijwRNr+44e01CH4SlFX7uZly1NMRibB4D1
8Ro827b300wbOl2ao48Xp/PbVlpTZf6gOiDkJYEoIjk/jFzTZC7kGQK/zSZ1jpiGLSB/5i2WeHEJ
2kjxJh3R1porPTSzDSp72NEDYZk4gOwWJAYeKEa7x7izD2EA15NpO3YfoysZ8PU2+kflEPqAc2xD
hAfK3hDUZB6S0ocj4yC84vj3rf+PT+Lvp0OCj/S1pv8tJL7Magr2KJES4GxjhZXifyw24yjBNZbW
LxpjNAN61R5DO0E7slh/7OVi+Ov/eTx6GIPMDBefnKyt4NcfH4fHC/qPp7Ew62Mz0wlvTANnsFbZ
jLmX9f/Pw3k07wqm7Do2zI+HMemvRenvUwOBFhDbRu5dHDiPT5rgm38ovI+nf0+GxyMUa0zerXZY
Pa7Ix8X4b+jVxxcfZ4dKrK8ij4XPMOef9/Tx/j0Of78mIpaqNDk+KLzhIlHOHnxeseiWjeXw+JcM
iypROSgUHhzcdJHsPw4PiurjOs+pwLNVu3B3rYXAay7+HtjA9PIwoADo/fscyqo9dU+ybdXsu4sc
PZI91som+05ftz92QykxybjjilE/Hj3XwHCwHB5PHwfTWxbysAIQaH0kRr43aHZUAyEwYdWJjTuW
hKUSMoKXa0rZ7UH4zRYxX0G4Fp4gFXxx2Vn3palvnJgsF1cQQ+oS16Ie8vHHHyX9LiabSV8utscX
jMVs8DiIfz16PPXa0th5jQ4EAs7utHyDGbTmLk/iCwsE7q7COKQdHAY7RzWt6VrI8IrtQbTsEXTG
jEeSXUlckOPXOMeLFmtRdJTzG+8scNZQZqRhCg5D5PWkG9TctSPrawXa6tQ48tVNRM7+gTeyXj7t
CMf5arSZu47LDe3xD0Oc5PVX1MP1YVK1TQSGSl6nqZu5oun1pPNT69X5qsTQ5YM+uCbz+IPJI4Me
DdWxPhCVSj9+WenYrQSfsWdkh7mujG3N0NAMSGh39Rg7c/+uy3pPdotYm4X3Pa8gjcwqf/K2WCMJ
usr1MzvKbFvU/I867vYhKgJUoQl9hwm9mesUO3ccP0a8NsZIS0OWMK5RBWzaBWYzkiaTmcupMI43
0aRExPYw1idIuaWRm2skktfYLMNtmbgpUOieAnOI2x0dWDhbYUWa8GSHGyKKbmlUnDPMvNwihvgs
8VQzusmtMMdzbq11s5pPsaVtRhJKDlNnXox6fHFxy62VFYDTzvFKKobb/tSzvlnuuK8tdZoTEPcQ
H5DyMNQ6een0PjYRkbWJRj8vKj7pwjPzd/ufmo5ODMun4wuX9isegxkFKp5rjcmcN7whVccvmDBz
SmDLhJMatvFI27TKJrW2tegmBGIUp7XyQwF9BgXLilhb3FakZvgWntXWIpAnMWV3nBDQao0nAPyS
cmyNdIhJoGAj0AYEh8Sw5EN1K8PE9C2Jfk7IlIEoBCkyHZL1YMXFphe0RbLENbiHl2LdSCG2gixP
5njpL2Rr+i702Oqzv88aW71mUpg+3BIGXmJJZ2MSrWOCnhiwbLBEkUKfBFTkFT90arN7NzMa4YMf
T2aRatdxivjm8DNi1391M3YLdVD18KnztxExt586DKuNUn4rE/IP1UzwhZjJJLW78D7hy4anSRA7
wxNNa0B82KlOxqhLRng+WKtHpKZKmpbdB2DgMGcy6vbGxa2sCqvcEptHnfQjs0koRoOG+0r0GQMm
hZHLBRrhriM0Nh5cFQbHKEvpkOrxZxoCf1B5MK8iR7v0y5yEcThObZcleuQCGoroo81Rl+gzCrSh
qo0D3Ul4tBlK5tRG89BPnw4z7NVgGppvIImT86dRiLuTB2DvnUua8Z7aevmt89oPxIT0jT1SXPOj
dLhu6Z43xygJAUBF7t7MnD3FJSr0lKsziiJnZSE9a3PDekPtpG2nMlhh5NWIrqne0ik59BYzVbyW
WxvR0iYDzGsmSb1REe2jXkbvpe39zMyE5WRBJ7u6pV3nzu/pcu6ciQzDzEDlFSk985lbrvV+6u/e
zD5z8JjIG4P6GRbQj0GsJ+g2LfRYh8g2vih2oZtKkx+jzULjMP62wT7E2YzaSv5OG8d6KprXZmII
70FNdQDQHZrUnjbUpUgFyoE/Nwn2KCiBs1iE1FTuvtEQf5up98Ifeo9jHJKtpupLQvYzYjYAUvav
ZBJf5ypc5E/6WeiB60t9IPSTlLo4ktfeoLYcbJMUQrIQyOrUtUseqJZxbHwCr/O7Iu8KYoAebcvM
RuFikL8kRERJa9aIoJ0foxXcEo0csVGvL3EwozUeEGqAEDt3/XgVUxszSkif0JM/N3qWgoTvXulJ
iDa6ZV3cnCKbvA6Hzklo4RbBRmKsUqPFqZTSA21chYuvozkAocrw66qhAhtb5D4zgIAbsx9gCjYt
BhqrpGq22U6kvXahjfHdsr6hUghOTVAXTJgVSxFXfUdyNEttelcOpYwuw45siC3BVD+GPs1w9Wrf
5wJ8QY8sPYypxGdJhyAS/C8iKV1ULaQqsH/AvlxFqt/3lX7SxtTZwCFx/FSrP4sZiylvBC7j5MZM
d+VVWnOfmVqTTRM5iXXJbPILZwYn9FJxVaf1CDZ/nMBch95xGGnNi8olxrRcotIwzBJAcmUtDRF6
3Ru37tdGgDjVLEze2GleKxuNSa7HgObihG2OPvgptuJgsR9HD6uxtdQjj+ePRySv1n+eKmzK7eJX
dpfty+NAbVr9efR4ypJYbBWm5/Hhfs7pEA55Ya1IEi02yVJEPQ5qMTr+x9NycViHZK4sjmvyK+kL
Y8IWoiGneAEfNKqNT07vuIi9Y3xFSylRDSG2xcXTDQGi2UXYvFFBkUeB71tbHOB1SuVVG1Wz7bGH
h4tZPF4O82IgfxySh6HcXbzlIMQ3yPjaI9SgZGO2MaCFiE5asRjSs+VgWEO6i7GsN5IEA7gp39PF
zS7wGOKiGnaPLzdY3kMH73sOvV2UAMPsxRLPHgOHvA5W3lpc89rinwdP/gm6ufVBpmGuN2J89oN+
7A2FA/9fh26pys0wd5Zt3YWcnn8iAKulHs6rAj8/lLlVCDoJLAfG/05ak47ijefIDqZtmi/cLXgB
OQrlDDIMD8USepEsVfnjKbk4+RFd21LZKyax+tpcHnLvivS1TmHYq102lvN1avUTcQjGiyXK9yAD
N8QqYnCV6eElHJaeZS5fZRisE+Hetbzk5C4N7ZY48WcfiZShSumcJqyGW3ehSQQLV8JdDsCKf80Z
+JHMgiKgkSzjGw37oznqPUx3g/FH5BAXlE+G/TMOJyaSjDHp0ToWFmNOkShGBIVtB/bFMO2Dgnqh
WLAYCx8DY9ExW4gZxcLOGBaKRqrh4qXfDFmjMb+PbLkc1ZbPZ5aG6kVb0q215guZ1OGrjYJ+1VUx
Ca2Goa0kMuk3ImyRIBLlacjh95QF5aUzOgTAC+4jXcAf+oIAkdbAJe0YsEEWAgxidupPvexRfeJp
mjJyUwA2EPhoFFyV4Ek38RIQhgxzvAA/eRppi2N1vPJBePsys5K7NH6JtkmvsmZYS/tcRZW9EUWy
oE0yQoJnO9/mLXmWrYfbsK7i6ZbMhC9CIF8PqdFv2nIcn/Ie2zbipcugcvb/nDAr0ns7pE4Mm3tn
9HV9zk9aiOIOBdgmYAp29RY+C6CMluntwHo+xjRY7ciFCNr8IvDqFHphsHPWcAO6SweFZj9O8t7G
bnkSmcIjvUBicmgxcsHGyAUgE9JEthekTLXAZbgrHNoFNzMt4BlrQdDYsGhqc862iZmWe00FW22I
pE/+WoxEf+AqN6a78pyvjivvUT8aaACI91SW9ZSMYDWRMn1v0ITB6BP3bqqZTIGtLpwCt4ougNL0
8jPu5gwGOqDMiT3WEyJg1kNrhDcezDvKh+tgFEgX4fNMcHqKBdgzLegeJYD4GAvOJ+GKWvfCqG+M
K22AP13cnXGJy2tiaid9gQJJ6ECdWNJmvQxVipskV9PNwnUBffQprYlxIyGObgqgIdOYzs5oHvUF
QkRqFDiiBUzUAChaQEUIaetVtsCLoh6M0X+zd17bcSPblv2VO/od1fBAjNHdD+kNM2lEkZReMEiq
BO9dAF/fM0Cdwzo65v7AfSgUMlNMCwQi9l5rrl4BjaIFbaQgR77CHTUKfBQpBBKS2Pg2ZgZfKDxS
i2kCABH9wElhAlLWqsj+ae7AVcKvQe027W4QGWtpcG+H+kNNlebQKSRTHVI5J6OFIxNcUwH5hPya
cWsolJMJ0ylScCd4Rei8FO/JaMEMy/GmURSoZY8lCu0RLdE3rtsUexIxYCUwTWXdA0JonAQCBeWV
CrPNlD1AkIM/EAChGgQ1IE2BqbgYGTjsYFUpaBWS5WiFUWDcJdM2SMZhq9d4QUxXnOy8dr+kaR89
GASDPtcpJsCufM981IAk+4UbLUxue3FLeoJ+ASv4NZKBTr7Atx4n1h1sll095PDN3TLYMrqmZI69
GTpqQdttuh2xggS+mznOFIXcNAfMbXI0slvMM/mtX0Up7fe3UYfiJTurOUadFz5Wc3jSsto/1g1P
kSXlj9HA+EhkbKgwYnnTIcmmk3LVqV4nqowdqYJ2SWUbmad1I1SxW/SNvUkMh18VS+6WWkd/oFH2
o1dl8l4VzHUq56kqoTvU0ntVVDdUeZ2OwuMy0LZU3kPEXkRdUIw3VFkehOdeqky4riDBWpXu7aWI
r8r5uHzvbFXgR1O4I2Ypv0Mhf+Vq9K1VzYCCroCn2gMxfQLC5fpVr1oHjmoiTKqdAClAW02ZhALi
kdyX59nRQDbMEph4kSa7TKox0akWRaCaFWDlaVzA/vM35WieTD/qd5nfkhKhcuhNxkiOmJdUtUAa
eiGxaoqA2DX2iWqUUDV2V2WuGTvNTfONUA2Vis6KVC0WVU2VBJPSeOnowHR0Yjin2kOsmjMjXRqO
4XIfFm+2at/09HHwbRknabwxxRgPqWr14CanQaqaP6oNVKiGEFK6NbQhuS/oFQl6RgnT9q82s/te
tZMi1VgyHJwvNJpAs7wmqvWEWYeTR7WjbNWY6lSLKr3kql+lGleDamExvR7Wo2prxarBpZFKufZN
8bOd0dwXbtcx1Y3itec6KKs0go0DrN7b3igeawt73zwBnojGlBWt6e+63IX5FmPLbU0msLPLbB5+
eXWqx8ZCqWpel6mYrrp2herf9TTyOtXRI4bZOBEG+rVmnMbaR/Sa6v+hWR7R79ET5FJ2Awc5vHFG
eU5V3xCV7gYwTH10VE/Rpbk4qy6jSbsxVX3HsM/eZTMJ+tjDg9eZT5lrdmdLs88i6btTtHC7oHh7
CHFJlE+Cx14n0y8aX+1xjs5jVjM+TYoFmsYkEswVqlFhX0Q+MalHgzMgHt3oBgwO0m4KYtkvRgsl
q/SY+AbDzsFM/CW0vH3aJuOBUhReIeEN27INSFuNs+iaOcy9PXtOd4Llax3rJMXBde2r/GejJyFJ
JWJ8dZrqIU5Rfjo1TIrYDUAry+BxnlJM5IZG/BAp6heB6mGLC/imj+dgq3tadJyZ/qyJKWPVan5h
JfVzmHV5gxqGZUaZtGtyVn/CaaBsQgzrOBONNxG2iAzG5ppRGluro9DRm3h1KzuWCPg1UGoNJjuD
oKRG1+VtbwVEfrx2SdI/27TVwWhlRHb67bufZipAUHRXCCpUogrHORfttMNeMdyjwJ7WGsgoRhg7
2NP8RxdTNRQ5W+Oh4EIXEiF9Ew7R85QJ5og16Qkj6aVEOaNHyHWAVoONVoTrjH5hccT1UGblNjKR
hpR9pt2EjnJeiRb+jDEeKsOm0qUOWKsxN6mNz9mtJP6GVtunRfWiQze4KcckOnu8e4nrcN27uYnx
ozIO2Ry85mFVEW0ab+LBZ5B1hHzQ6nE/V1r4JSH0GGELx1hB/8NIMKHN+Dj2DnmWsej6zZjTQMxY
2m5zPXTWHReabRSQizK0drgiCd1C7VMM5wjHi7rMa4StWibUBl6lpXK7KrDkMVoymfetaZWiN6K6
juAGZnq0cWWLNItmDcuHuj/FyUPpIoUueFG87K15iGJmqGldXn08k1njnJuUNKmuzrIj6fP3hhaP
OzHyA3gCRzWRsiyBevwJdNtQAuLQOOJ8BaEZYduWgM1tgWSsNpEgj0W3s9uBnLhIJrSCcNV3bvlu
OkyKDOI094RdB1eXrOV1VhshyFaqVWPINzK38Tae8RvYwBHAK+HWSsqG4KASqZs3anSiC42cJfUV
AOWFngApREP87lqBfvYq5sEszwauRHOB2D+pUb24+Q3x0c29oZtYvCuG25EcLPe7ZisFh18+6hks
CSeEjZuEYjVMZncp8UsO2LUZZfFuBKDkM3IXZ5OIG58CaZu+2LUkaDCfrZsAX8C+nvK3Do/8Sidh
6oAwNKMeWdA5sYqb2GVyEVBe3diySc7lWO4MrSJxStKxPALn1480Cs+iTG65Jodnvwuyi5vbW6Gl
5bXTu53FJ9tXkvCZ2gkfsDp4l0LnmxpfYmV79lNkbAA8aqzmnXuCIMgirdQenASl7LLxmyHh6Rr0
Zpad3zpEiu/sER2nHzKFhJjQ7OPR8y5m7BYXPrbfxxrJXO43B6XYMVC3Oi/5JjkezizqBwr4jAWj
5T7nnlZc614vr4llPlShbM5JTBAZtiaoF6ncVsQwP5C/Mz5IgWGNDFwxsFItZNIggXmqPNGfbaes
Nywe0JN4SF1m5OjUopL6PMdGciwFadFFpqxomvyiz5DFwGIlmxjdDkY3ohozfrh11BKHq/WJjyDG
3lXkNGwHJTUnnatdC8YuwtECfMY5JraW87cs5Ruy8vhg8qNei7Bea/mEOy3sfaKh8DtnSf8+Sse+
TzgMoaDqX4agwiGpX7UQswJr3uOseyzqMMDaw8zkPIMe4bSoH/1s11SAIYu2v6VAWJ/HMEZhin/3
7BZMGx0Kt9kk+ovfIDyzuBiwNCVkjRjC1MGlnzMI55nWXQRa6oSK052PTWVtoTFhmnnTN0V98Sgd
xs5obrLKehwd81w1Nc74BJZI6AODMuuO5kkNnDWdhluSFIdTRjmwTQUCGgHlgigK6jQDIbA2JMCE
/mprTDbMM8KuJgbPtURxAcI3ibdGWVhbkCcYo3LBeT24P+OkgTHg1hA1/bdo8k5ji4Gx7LKasnvb
r+ugJuK8ma+Nhfl8Fta4jihOryr6w/tJym5P1sa8Slg24Vu0VMENFUisIS6qPUSxZtij42luFsmX
5dFvniev2k+5gdaZBMSzk3UPuk9S61B2vFfJNL3y+8dFKUcB9zE0uJZkiHlXcUyUgtuT0qWtyrau
ju7kWMdF4wWWGBW60+9zh9quMdfNB0imq/37TlKeGp0U87Cm2US9Q1Ysenh6aCn/tEKJvK32tqHu
lIc4KbaWzkWm7dtnfErf9Kns1sE0vvZYg6Uvk+3yOXq/JkZ79p7HqOAAjkOM20b/NfKHfot9UaPt
djsHT64kkG8AX8kQ6FIgxsdAGwxBc9nZj1V6Nmwd5ZbDdWds7HynOT0CKtXLVxWt3/p+n/fB5n6M
6gK8tauKvbmqJS3Aw74t8W9RhCnhcUIbh3CpKmWa6DNGgmRlQzWhLlTo+RpXCxqE5XbStmuaVkBV
ZqGThDpSZHXxuZN0wvTdtuUp6USGvjcekOSG9yFM31UHUG2z9O2XcFHmUOPBaKINiaZIE/T8Nbd8
7Em6dhDNLTqcbB/SOj6NqlKmZ8JbBSRqACkwxlOIDnBTWwHRdEk3npZNlCXXoAMJoFGqObWTTZyu
5OBGi4qVIW1YKTvmPScLFGe3fnLm0WTNEoNqX/BCSWaEa5r++UYXPmUMF1nTeeIM8SKCajKrlxSh
Z5TqZtKcPFgIJzFz5TVnMa+og36Fh0tAe0LihbC4/AU1EbExvu81S5BgtXySZSPUny5Iyc/7NDxP
u3Qqv/7Whw5A7xxSViMOgqPT8smXvVLlW37eXPa8ako2DVk+pFB6zIKbdITlwp7/973lZqS+MJSC
j3NXX6M6R2JYyYwkiiHbTk4UnEa1gTPMEt/SnM2ADeq0bByuXseZ0BTfo905+6z38KGxW2V0PpfN
cpM8C1peSSlW5DJiwk2nM+AKnXkAX4Z6R7OqaVLPVzIMYIKIFFJGZ6rqNI3pVjDhTayGdR++4LbS
X4zJ0rafmM10qZcyB2lPgnzXHi7lDphid8pN+StzNFV7UZE5O2S5t8uDNBIlCQTIuvg4ZZz82nTV
EG3GAa/voM6fRS4Tuv4pL6eC6hva+Nmt3wafolnhhsMq6yaEMn/fINi96U2j2Q9RimrEGWLWVaoi
THPQ2AorSQ8amBFDVTJjad/Zfmp8cPf/Rxv2H7RhjmuS+vC//9//+Yix2Lx2r//1Z0FJa7q+5n/+
3/9192fBsiEbXov49R8UYh9/+Esh5tl/uMJ0bUHslkWaiPhUiPn6Hw7ObIOHqdc4lsHL/U0hZqIQ
I8mK0CwiQCzLAdf+SyFmiT88xhCXEC3DQu8Fqf1vb/FXbFv72+2/xriBxSGr6y+RCo7tezbdWo/Z
qe0Zxj+R37Pcaue80qcDlPsvY4Iig7ilLzY94zWu3qol6SDUjNsiI/bT1AGm+qbd7nJfB4OeOQeo
cdlDRQ+hBVw5dyiCxdw1Wze2w23uhuQnSZ0Dlmj4m9Jr70dhtttc6+DlR1J1xJnh3+SD60NxglCR
9/xnheTiWvJBjnRshPFcBGGyCeKZi6s9qedKqXha2tXMou4ENi5zwDG/JQ3kuCYtB+Be9moeRXRg
aHS3uEGjdQpHZtPWabWx094naxhdW5uGz8IicjVT17eePG+6L24Cnab7mkQPzD+YDQgqjF1CocT0
vmGcbvYGkz34Wz9x/ZISqwJ6J7jdE253u8QnwaigrbQsQ0YTYcFRMm9FOUeeptDWMp5XehHUqzCm
UZUltr4KemMCO5+CNqNldvTM5o0O3U8sIPWmtLSvrjfU2zlhVdlP6ISHzD/m1IYpoJsXLyAKUiR+
cozt9pJaF5wYHotyLpnREGNbEjDq3BlZrO35RwnCGZNdXx9nU6eDJtL4OiGvZrkqTqU7XOLQ7s6G
+9ZGbXpjDfbFAv6CfoXIXcmMa9swq983GQUX3SUfaZBeurNw9NiUHJT9u1tPcEQxLmM7GXTbX9mF
o+2tJH6GdopESiJsRmXA6hSu9Qbu9bievZZ4peo8NON8EHRvo4FMY4qmuta9B0b52kgW33J2qWSC
r3Nss+JLhc8CEGtYY4a7zFmmHbMyvIUe4dHsI2xXgD2Xpf3NM/Luluv5jaxEdQZ/gWHTI/dEt9Af
z/7eKrXpMei5OLcyWSfpKMjTdDxSsBpS6H1gXUQFsyTJ17D4cOuD8d1OjOK7gmAeWpS0T00Xy5If
1ghoXNyVuW/KQ58BgvC90dnX0Y+GWHt6lVT38lZlxOQ7p9D+rMnAhYkCB4jrBpOH0Hro/F00at4x
YSHamAlRAG1I0ttIWRFxsXHDn9SwLTlOAjC5a09jge/a4V0P83I7SrM/ztXQbJLB+95FUXrQZTUx
4XfDbVtDtpo7/UXSNQNThtuDwJOL7tU/0NvzJ7L9ItzS34Rt8D3Xxptcx0MQGRxxRXyx8VSgbMBC
l6buFoGpvjEG6wUtz5d2RjhkhkRH9W1zbAIiIBtMxftyci8lOEQX942UxWoyv0yxnh/CYrwXGo0U
WMYoAfH5glTfZ3HwGI7an6jgi1UqRyy6znQ0EhPCWfplcqN6m+NGW1cG3m2Mj3MLmyaaA4vjJQCN
7+18I2xuHB8niN8gnACdgmGwaHFn6NY93/IbICZsbbGBeS7st5npvYHQ2Je5qG8tIR4bo7lpkbRs
ENImG8oG3blLv+IOuUFsvrcrZEGdO+f36XdDDj8It+RNyB54kosYJNa11Vh1NfyIHvIcFezVPM/J
S1Ab0Ogdf416v5irXU8dGW1HsKJMeQ78oVzlHeJQCYBnM9X2m4Um92TU0Q7ETb3HXMThF3TEFJji
sXAxvhjYnyjF0pjXqVYjqln1ac25VBv6plcyhxmqI8Wa+8YKh2slo/xgOgxGYLH34xwfWjoJIYB1
KoHF18xsxbHMAUiKc9rX+4gQME1nfHDE3vZN89CY8yZmvrSFGvLi+LASxsyq98DuV7VuPZcZrPpu
6kntGCZYHNas6IoOPRaZPg0QHzb0samaFLCtB1h0dQE1qXPap9lmoBu7x85xiY7D33gwoEGu5zw6
D7URrF0rv50gR3mAM8dyVJ43IOtlMn2tMsTBsdf5Dy9zZvmrNOjn7ewfgS2jIqU5KvV048mUuDrc
vpBaTlaS6TeFgElpncYxTa7z1IFxQs15Sd0YJ4fzXqvhWvTWRuBd3Yjce9eEc2DiD/JZpT8PDTnQ
YAiwpahsaOaSgEw3swfYFZuirjKkmVVCvmNF6brztMJM/zarxOk+Lp47BITmSku8YoMYhQxDIqq7
wPWPwcHr9TddJVh3VrTXZjKtK0oGYYmjRwT9EdN6s3KSmRGm21gEYtdu8ZSqhGxaWsbKauL1TM92
Z/gsT3pHb3GgZ5eAiG2zJOtrXlK3G+uLZca0PVmsTyqZW1MZ3UxE9oPukrJBfHfV4lpDNbxzprU+
EYVb1pR6KthuQA5gZ3XXjijwmkhwW2WDWyolvHL3kIi+1So9XKoccbRPeC2JFu/0EU+EaSAqoyw4
Ej+uqxzyXCWSO0A26QkPx1mllVsqt9xWCeZKVkqeeaySzUOoizVLlLUbhPeNMR8LM9raUUV/eD7S
RTNWE41E7JHx94E+xYWS4TZRWeqxSlVvMtYKNfWMUFjXXBQHTSWwU8HDfCVYmQuVz06o37s/YGBr
cL8lwWuIPUSoRHerbrahQ8a7Tth7Suh7qtLfO5UDrxEIbxAM3xEQTzXhSInWhUH2HBMg70S5semb
pxY6AYqCO8Men8NhBspUtyj3bhgUAiWTIUMjuQ14g12RkILXXzSVXY/b7FKD0jySPZOvPWLaC8aC
dR9Admm7iRTruoKXzSBZBUcImE5Tw9LUEK37U/sGHyInYUxLkbObDSliVc10hJV9bybhTd5Zt+Uw
PKVTTu1e+pew4+CiOXspgwhWlizstQqEC8vyuekV2JLRbe2V3j422q9YeIOVNaU/6J77O6lZt1Ux
fJ1ZMSN3QpIqKAqPkrC1sJv2HNzY8UKNPnzF794zX6kz+I7ZQxFHX4u6/sECBX1GgQkscJEKwgjM
/EdbOHBpcm8f6NPWjRAXWxFHn51CRZZYfuhLWmhOAZdzOrnI/HHSnnQ6AKGvj9aBKzuRIyO5rctm
7Jwc1G9OwzftuOCO4KP6AHNyEI7y1KjV7OdmuQ9P5fhxHwcAU053SBnAKVPgpv+1WVQjeMx8eom7
Sa3eliZS7GF//ACZc3Jmx0E1NpSmBiJ6c5qxc277KopAnZTTMangQPb2eogbcrHVqhF79q9N2rq/
9pYHHDBmm+WDQLRBMBEombFQGqCFcg0X9NjaRrtf7vfVg8vesln+RdvX707CFPvzrmVveY6P5/x8
OqMKuEpWU1odk/oNs7N1KocvYayLI3HfiE+19BqFgE/XOVqY0/IPvHmCyuoHxw8Q+6JP8meAZKuP
l1DvNehJsZFcswhYQA4NnLI8NaDZlGaO3eXOz81v9y3P+Nt9pHlgNMCe+dv9nzf9IC7WkO9Va4mB
PIq0eVUp9dKiVVq0XZU7evgf1J02S/qsIhRuUWh9/qwLiZ6ENH7b5WfOJLJxZvv87K4cn3Lki9ti
uU/3wvLQ2oKi3d+OiWXvtydslBreVWp4qyhQI/19Q4UCRbzaLPfFqHg3jZdNq+UtLE+VLsfY8oQf
u2SaPSMPcbcLTrxX+PJlL10E+1mXq4tJ/2NQCnBBDwzZ9cjZ6oJG+GCwu2V2DI02IZEiQTD58bOF
JF+kv/aX7z6BkrCi5wMfq5B8E6CEytMiwlr2PoVZY3ehN6gfzdmmeqdQs6eP3UWSBdpg79QaRmev
e15Oo2XjAdeY15U6o2jCTvgkWdQYlXCo4HLqQFpokStTkVtuLnt0PMhgGRKYJMttMSQpK9FuGxSe
e7Cq8psGoO9cxkOowqYOE6jQO+5G91k1j3RlCzy2W7Obvrd1gDRiprXT3thTk8KadfaOCosKkKZ7
2hhvccObin/S7CovoC/dnUakNI+FIvVhKLovLCKxnLBI9lE5cbnsEXsxXrKYc2OcP7OaeZhkJ9lg
pwjUY4JW+xmpObP7bkJHOgxgAa2Ufpsxe9bJSRAa9JmxEbHlryGcJkdDMosIU+3ot31MIbJNz2OP
ttQYgvxKRC1XSBf9FHKLHkwe4qzAm1bSCatbHTGP65CY2svh22Cq/lSVUdwl2GObZKa1qbHcntyx
+MkZ/ojQuzo2xLZSfI4JkdT1bJf3KKKzkR5Y1951Ld3OwHVDKFcTrWfyjrCuETwdDvHVtJgRIlyj
OwoqGVCW2dW46FlqVurwy9WojDopx6ugghSW3c87f/s3y6NCuRc+/13Zut+aBr0R1cbL8hgtcZW+
oP7ZPFDDhdpxF5D7QpEQMaChNsvNjw3LkrXIUq7zPTJPpGEGvcC5do8RiWOVTJkk9GIDZKo6aYO4
kzqBd8sTtaNy5Khna1K0gyTlyqMrkapyz/JYQNVyMxCTt1ruq9USX5/c8/Jgr/768yk+bxYt2jNz
ivMNgksuZWkQZYcpbLep8tiAQoZovux+bjJETvvRHY9JhsIWNZ4Fz5RTgYOdcySjdsoS1Pi47/OB
ZW/ZuI0Ys1VThIT+EqHy+UCYTq8mkCYGEp5u2VQtcSIG8zxAD3xfy/cC6R+kV2Cfq1jnN7Rd+wba
j7/z1E+w/A4oRHhg+V3DXAVULLumui7Bfn82LFifja6ZuLTZTDgHTiasXJzMMzQX4QWbHvsx1NzQ
PI1JZaK4hVuklJ/My3+ZoJYQp9/us00UauZoimxDYjqh43yMQl1+xbh85BRTnefGCYCHe9Lf4qM2
I6dAVg5D62KqQXgxIy17Q55P+0xTKCoMXbZbTXtnMA8sXMNtw6mxYpGDuvbDfLUMiItBa3mDzWib
eCr0aLO8uqTtswOwf12sYrSh2qM/fJ+UI2TsJ4gxurlfvFmIfJodEZn3nya/JklDBCLqs0ulQF23
gUi2iQRXSfhjTqybEtbaWSPBHP659DaWDS0QUHm9CpjQEXK24BSnci/07LT4tpZN28F3acCCbBZD
1/J3ywO9kzBUfRi+YKFzHcAhOW2inGPrL/9KPfnnKy6vtfz5v73PX/IzPp9h2Vv+7vO+z5ufT/P5
9j7vS2pO1iCkZtZ6yRPwGN7l8ujyj70lMejjvX/+TZT50WE2ELari+Sy+fgnmulRNVnEP5VFj2Dq
aSwMoburGgR+SitcTl5MXC8Cr6VNgqsP8aAjovLwadojMePrCHmR/n/iHuYRdJVqjpGzHW/shhA4
mk0cMsuRuxwnnxvp+dcmiM1dMydE34z3CZwfIHY0OIAs0ymdvXIzFzlRWEWJwKZT12FC2LiYLFbB
5U3ozfBlNN1i52M2DWMrJ/nWQ8+NSwQyVwVElh7miY+AHbk7WTlJ6ZHdJN4aYWlyXDoY8WTc4XIQ
MahvFgUGFrnlObiK45MbZ6fbN0bGuBQN+7hDE4SU5iOh9n96Cv+hp+C5LvX/f99TeIjKH3/+17HN
Xosf/9BT+PjDv/UUjD+o4yP/tugRmL7QsZb/cp17xh++sG2Syz3aBx6hwJ8dBf6CyGrXN1xbJ4f9
7x0Fm6cjINhQLQju/q178J+6CVgXf28m+JigdNviPfC+LE+Fq/8lF7tuwr7JhUDD7BEyZ4bRdwoC
LlJnvzPJEyjvmpaJ22Q1A96oDtWRkO6uLBJmIqTf9pl3TdZ9mN/59fDolxjwTOcFCQkRrvGN3yZI
/WAqEqGbB+nFK/XdqIFjSi5RjqS6vFpOfE+lCa6cqNZo9fYDJhAh0KYT8+Hv0X8+xJLGm1Hd06jY
ofpPUf6MxC8G4SHMwWnopId1fonC1mJBDvd6XGW9/tTPFyJsKbpLSCi1ZsPSAzGsJW290oE2D4bz
E2TeudC+l2kkV1mkP2mJeyUKaUaqDkFV6dmSOF2VA/UplWiSTJJOSutdq4xVpymNuzTLDvAgfgxU
txtIn6u4xXPmtjYg1PyiJI0pECKsJ/u66R87VJWw9TZUxf8cpwlVWLOdo/DPydl4qOdwQwFI6YmL
ibUvHl3zVWAOF2hSMHX4Nj2pbYpiuMevdYH9ciFE/gBwjz+hKlMjnB2nu7jxrlqsn2Mk6/jd7kDU
PUWac7CghiG9WNHZbnLjqdFw0qUNNuNpj7Dz0nTxTwNsm9Di56AlRAXJhBk5L31KP+jUBu3WK/2r
B7stl+nFTZNXw5nP08jHTIvLaAwPkR4czfAoUkRecb+zzfTCxeLOBhGcoGoVTXoaRXxqEm01zMkF
4C9HRXypjLWNsdgb+l1no1yhG2Bm496BL2rk4jqa+rr03Jd6aneeNt3pMzSU6VnPqFwKO/qJW4VJ
oVuepRMdA9c4B7V9GItwC44uJN8HHBg+5AMohRMqStrx0tjEtLHgR72kA8ZlJ7sJx61ATFxFzqHq
olNCsdQww5PepBf1CxvB+NS3ODLm9I0l008njH7WnXxQX2OlzU+1z0Ftz49GvWfu+T7pPdP+bJ3p
cj8VhCz44BaK9Fin/Tq0xgdRNPiFSjynsJqJvEGbaAnEvOMd/RKmBDEZk7jGnGs5O1cz4hus5NmI
7EMYTmcygH76Cu6rS7J+JP5Mm3AKZ35Sx+RcOweYaGvbiU+BI9/9yrz4/pbIgkc3mqCz2S+YXE7z
aKytKr00dfK6vMbUp9itrbsW5xIl/Wzd1+HPoPVdFa23D2X26ukSPlu7VdRXYGGbdFgjFbmU3XRH
WDBJd/GL0yc/m7RlkOh2uZecdFzBmp3iAofDNcWHoEw3ZYOtliinnDQhSYZDPKeXdOx2dcKxqjVf
gDMPCdEu9fBgZ/1jo+U4QBgO/DcZzU9i7h+QepahfDD5SRo3e22Hb2LqTt04P3n1/KR+wV6fzlqW
Xuj6vKovRh2PRjg+ePGIUn9+IkZoMxiUiOHhq48EVQ27dUOOiX1A/0F8eT3fYXC868xxjyHZlPkx
tBqer8EXl54I3N7SuluNo/PSynYrSNCLbf9NGOs5YkxAYvyl16KNOrYVjEq9tyxkLBvxCsaGJL3G
3CdJcUlihgKE7GeXZJI5UCXuvMcck/2UNvi7+GUc2q0Ry0cKszt1MIm6Jf7JfAq6EIbqE7akvTV4
L7KC75fq85NuH1tNfAkrkiQIztCSZldaLLiK+c4D3h458jHXnU1HhHUu77R+evKScU8qJaNMGb/6
ofaMn+H+ppXO1W7096ihvku+8GCGNCV192p58l04wdfCoSBLLExXTEAkDSixI2aceNtNTKbcq7HF
338XjOWNVQ4bdzR2SCcP9ZyeUG1jrxke51q/q2yKvmrXOTjWfLbe3CS9J9nj1DXWoTazS14vi0Xs
kBGHBN+0qxi/36kn3fb9fBZV94j3ejdnHsFB8kw1A3tXetHieFeSVWpxeEnXI7ncUFy79zaQd5Jj
s7H7xxr95Sqxq30QQS8gwU4NVnGr4FCkI6DHy06wDx7VgI00cxOiwBRc2bpkfsKW8NrV9VczeOpz
+YjMKFrFtnw3oz/bWGARdHFJpBc1JujCu6Ko2amTqDU5xwwjjtdD6L/0fVWjm+JKI+yXuncOXBOj
1aB3D67NOc9AtUqHOxrYrx2vkRWMbmgCI6okSlvJqQZsUoycH9FNE13Va+Wmd13OOENeDRMPdaDZ
3ztNuxIRlm91bOeUMaH4Jiwto8n6iuwdzl5lJiepdeAhJ+uQSXxxOACfyV5/negGH5zEeE9CKgk1
Bj6P4uwN1nHJCs6FJ1+EN2k0oeOacPORqWqlnosPsCPvbp4OyUDpL6pbWFrpC57/O4G7ldC6/NwZ
7Xe0Q1DZA7+j5osHN8BRTQJy3GnENUmkQYACjpn+KMdoOBlqHRYTePOxt9w3zfG0H/Pu2HvufRwl
5m4pcn6WO5ebmt38qn4ipOBt08JXa021DF8Wz8ILn0Hhyc1gdTdk4QUnXRAHi3E9WLOSiK21aGYc
BmozTrVxyhO72wUzK2Sk2ixCglPgo5ors+copnYLlWo8+aIK6fSn655Ezt2kx08GMSPHCdeJH80M
IWBz686lA0T2YjFshjkl9B5cX9+uuAasSu3Fb3+6DXV3ieiqcEhw6DZoC716M3nc0yGGxa2LVY3y
OjhOVQkGiLpselOiBPDrGZ5le/XoDu6YFLEcgc8WQTnPtOiuKO1yy/zryV+JzHmdHXGIuAps68h/
JV3P39aEYZziov9O82FdkPm7NaBaYU4hS88lLqzM7CfAlB2dr1HpoNyU4UaHFIM9OCw4sOfEfM+0
9DQUztW3q24VDfqaTPJDWU0vfaUM15zmScPgwSlA0M9DLuaHEBg4J9t2CpjooGH8lunIAJC+I0uF
pYYLleFPmmi6pxRDneZenXx8NJvpMbUJ/CXopYaMODvxa0xeKnpkmyLbXyb1v1Q4/6C6+edpsjA9
AeLJR8jjeAYT+L9Ok+OEwzAZsfrRd/lZpwRpZY94yB4DX14bxKzadK6ZR0mv3v43rwxa6h/VPr4w
ISxQfsHpZ/jubzwoYY99gX6ioHti3MFIpDufucds4+aML0x0YoTBElWJJtyrmir9Ny/Pauf3l0fN
5Hu8Ax3Hif7byyMBlxboh/JgdkziGWuKqNtpdUXF4iE1xgfXil9bSGnyPnbyc2MzqjGxjZLpA3b2
IdX6V7+A/6/eiG96LpM2of7/j79AiDYm8lscFOrHd+Tw4DAzybSz7+m3U8XEAPGvR5w6etp1bzTb
Iusf6M1tC4OrT8aEVdhQq+1t5T3/569IrdH++SsSFGo9dF6GZ6t3/pclVJWG45xMfnEQPUsovThb
kUUUUIwIZxyZhDpImtL+bTm88ZOe42x6ZyYGBfWudJJXXch3K2IAWKaHvjPfhXvT1Z6rbH7quHRZ
MITdiWkIczuX0hcxcns1BXEFyL7EOUScAGqWrnecKZl8yKPk5Of63Ww5h4bfYgx9GMz1OoqGh6Rv
tob9gmUBup5D7iyQDgpdjd8+1NN4yGDpprR1DZRV0RDsCrfZ6ZQ8a4vGcR4+aSFd1ll/dqWN69Za
ewgyfaN/CDAh1aLn6ZPXpgRUwCwR8RqpuBw1q0wHh5qx/stLKkP9ODzi3yo+ihP/9vj4V4eHjSTO
MVxDd8zfsWnm/2fvvJYb19Is/SrzAqiA2XC3JOitKIkyNwhZeA9smKefDzndE92nTlfF3E9dnIiK
zKREEtj4zVrfSiOijnSRb8mHwYmpXpGH7bP0809lPdy1tt79669dM/7ue0cjOHftDtA25y/fu9tD
r+IP821goWVNoQRmays27nHR3xoefGtHJB/jHO80ofVVO0maQrSvRLY3qOtTae606TFs8l1enKZM
3lyXJZyeX5D+cTGoFKSpHK8GUUG1o19AoUYtFkMrR83S8ejo8+PEeQg84TC/LpzbtUE2obS2ggJ0
7gpSrgQ3zPaaDhm1ZxljT3dJV4WIfoU+Fkb3uwUdR8FDT3+/EXF6yvEuR80nJj3KlKTzXIu1/wD9
FvjlNhp1dlm9gyNQg7MjYDkFaKF0+EN1inXc8U++g92SXv9La8nBpJLSq3KVdcElT4Z7b/tPUUSA
CS0YFbjxqoPUpiFapabxVtOOFmn0MRetbdlvYjM9Z2PDpnv8kjrlWB7Rsoe3qt5FAKu6YMfE9xqY
8SlRs1PoiFe9MLe93GdiPA5K/Kvo5VYPTJIHujUytw8N3rYNwM64DiRRhaO5ZU1ykK3zakmcJLR7
VCyHcaVwu2Jf/NMnFdaWkEiO3XBf5Q+DzkOL98E6/+xaM7mlQCnQebYmD72jfvmOOJND2v+bSxvp
6D+dL8j9ULrhJ9VhAv7382WylaISipEzuNQgkgwQ5exX7W775cv8ljGobfN/c9r+3alvqpScjoMF
1tTnP/8vR1rN3oNU3pHDNqEha2hMyTX6N/eP+je3rA1SXmCA1XTQXn/5IVFYQa1V1XwrHIlr3WwY
4qTTUz1AY8C9A5xggVu7uk0E7YxOA2lZPTRh8jtX2bU7HeLWWkUGgZCmNk9atq6inxPaHqmLV5uD
0M7TPYS8A0DTZRPHn47Fj6lkcoLBwmA+XcwHcZIN9y7Q7zLmqK5r0Lik05djBkEAoKfd3Qy+f6Js
PqAeHNoW7zNJAnNfZhvTPXTFOSnFdjAoyZv8ZNq3qR+2Jo3O/Eua1CHswM6jYT0VDC2Q9kmnfC6Z
MGCBn6I58jQ+uX33pNnmK9j5g2PFp7w2TnhdVkozHua2qQ2jkzrZ0N/rI5fHYQoujs/oo2FeQK5o
CP4F9aQsXrQOcRPxgasO6NJC1aNfk8cFiQqnKkpOcoCuBSEn5Zt0UmM7zxXmH6fWHDQS9lxudU9Z
U6+Syn6FkIogtCVuA/4Lv4vvg4jiBBf0a//uMvibAodLzBUOXZEqhPmXCSTRhu3AZjbfaimPzzyT
y6KCGhG19E2g0iyWZuqhwPq01KDqLpQh2vRNuQsH5VF3l6knJnmuafMwvB86YZ074eyb9m6ykqno
0OfWTcprkw23UAmOBIAfKyd+c2fVVM4OlIUuu/WX0Uk+Yp3Xt3U+0j7vdiLy1wWDP7jaOIA48ypG
AJI7n2p0LiqAL9063zzPp2o1ya/CJ5lObchB7r9sTv6Mw8w2ipMo+Umjs1eESfExbDSGC0zvfGW4
ATO+aV3ndeawzor3uUm1QfvVyrAxp3ZdMhxpjNmJRLXD/IU16L0K1SsN3oBnE3jFZq7G/ER6Ac0c
6KEzPstA6/aibm4ZDKexwwNOEWQ288gCEWg8LCxicUFvbrqiv1sm7xjD9AnS80PJiK51PhNTuVG7
t96//qL/5hSjcJv/hwqeyfZfvuY+QHbe9hIHLN65xpULUdrMNXv4LVzkRjtchbX3y+DfXF9YjP/5
+HQon3lCa5qOZOEvx2cljBHiSZdv29C8Z3VKpGfK4xFhdrfqVb6MNDv5fQsVjF4llh7E0m1NwVOO
DF6YcOrcKEZjLjB74q5nZEWRnTDWrKF1zbUY+muLQYooCL+hXnIYlNqsn5luQHl7lW6z7qt4Px8Z
fXTqFGXTSGuD/MgG/EVoGVVYNn4hFTmTqYEftKPtq9FlpSczU+/zuRtz0cWEEKPGBW1FWhfS1Tg7
YRYk+a6/BRQ91BNFNX3NyzI759uMxdHCF4DQ8pQb9OPxdBvS8ZDZnBvzPRwYycf8no1JvU+aeo8x
R1fY6JvkU7HT0yho+/i3CQH2oV2vdFJzBgQXc6GDO+DQctk3dK6T8LoqPZPb6Zj+K/PAWTDkvM4T
ikCqWLtCHrfiDLLvdx6HOHK45FTm38T4bmQ2EAdYYA77rYk6anuSDwVVxzhNXzB2DJ+TiBwkK58z
IkCXcVfOZd1k5h8TYB9YuJcg9C1OP2xmYQVgOXUhYCGOT9L9CDQldNRTmTKJje0zItePbrTP89Qa
hwcW6Xg/wmREJ7Gah3D0Xl/zm8ak9aQn2rVSor1qM02Lu9v8hI+4N3ppngN/vM7/Hwsr+BTQmuTk
dtEpZ5wsB+uEDB95BZ7mKEHX5OMnaFOxnU/febJW0C+SQHgBhvWniR27J2fsv0hye5wYzoBFfFT2
86nbMSQnAe6kszrQpvhDALQhhZpmM/wQWDlqxeSEZvqaSYRCfozQJTiYpvk6T9oyuF81d2+umq88
wg9xyuOD6rIMH+PKwu7Oa6XjHSnnaxyEq4JUL6gEXzLkUUc1AS0ffUW8h+W+V9x6jV4eahS7zmA9
z9raNmW8CAK92FLd7styPPy54Fl6zGUk/u/t0PN5cnoJpgIizzEb0ICV9hnwt8cMEURJv5sfPrlo
6SDNs2yklwdfKsE2i/mCm6evMQ/VcqB3aIDk4XhlBcF4obHlPZ3Y8IQTT1ISUNNJbmTF1JnjeJ4T
TqX/869PLc34J7eNM3ebJjgE0+IQ+VPF/JdSKB2NuNKFmW0be/zKGz7Iqd8Z/jNzLgYeHekEczPq
dGR0kxyfc48m3Ejz7Hm+sBqcmsTV0wO08MCAdaa3FO7LfGz/eQFb/6xiCtw6+kWO8RU7ZDmYw5mH
96ObuB6qq2CBf6M+Mg8ip+shQbW7UIuIEC8EGkLyzMlhfq7UFJzT0I1boyrBRHbdNbNp0gMdvb1Z
UjI70ykvIlxzTJFI2fKhjWb1WtOrj7J2Q/j7pbqwGWrUBbPQtmC2qRplvzjnsKuXFqzEQS82cA+Y
hHePcTveXfiNUv6qtVEucYb8zucLYUuofmNM9epyPtUt0R5WOofTfOY8Iv49q1XNkjv8UGF9OrK/
z8mmQyy2bUlAkraX8FDmZ3gaETmB/2b2upLSepiPQLynJ+RM6/n+a2z3UTMeJXuNNFav86vNZRKR
BLTGRKZfoAGtCnYC81WR2FiOeBGXeX/NeHmeDCisE3D+7OdOAzDBk5ZYMGvGrzHjF2Bun40A9lxt
va1LqqCiu6nHqIILq439RiJStnJC2armN227JwO10XxDt/Z/lv7/f+X+P6/cDfz5PKL/55X7Y9G1
4f9aMkhIo/y/Gfn+45/+59Ld+YfJS7GIh5uJxY/2/T927o7xD8O0GeYZjPQcHVve/926G+Y/dBXf
g6PDvMLkZNO04AOZIfCG/g8sUDgEQMRrYE5Ax/8/bN51Q/9rRYQPVTVVwcBItfAS/nW01kV6ktcx
jnLuuYDgC2lzjVGDC/w+9vBSswW6cchUS5KgpBcKzTyyUZVTxr7ItJwNHAG3WAuc/We7evCJZPZc
fMebQtH2BrsyT4S+v/LH81iT6yhV9yuOWZlwzuKZAQ8ENjZmhTEvo3oCZ7zgDNI65txRVwwfjOfR
BwOXDUBhtYnw1cHCJQBIZtOqAYFWAfleac1jQdQsjxtNTpBkmEei/Y63OukxaxKh1zbpVQcaTNr9
ihtO01Yav+gCdUqxclF37wo/2kMPHrxa7bEr1IG7ycuIRG/hrll3sSal2W6EXDdNmT5yQiEvl4a1
ZdO/jRRZeFWklQd1IH+r6nHaQUjb6OHwzLAwBPoS10fF3HSDEx1K2vclpvTmTTGGYQEvZRPEsbtW
0khgEcdp7HO9zHLL7zphK5Gz4/RkoWsAEjqTGJs5k4dMgZWImteUCMZRKiE8onwbk3SF3qEyWNS5
O52r6tAVtrZPe+OzJpl16TSkWmvBzo4084n+AVBcVOGVIGWNUMnsGAw+keG0hZqQLHCIohrGj0k2
x8x4Numd4BDB2In9/maoMXOAlKcOam3nxIgtkDa5xeQA+S2k0URpxIXcyWzXECK+SEJw535gqwez
Uw5wWNN9CEXxHEsXlJ5bPkuLJ5HRjRXhh6EJXZlw1jBcpZ30j35To2/yUT0YcPpqUHsPU4G5s5yq
o1rb96HA12WYTIlGX7VvmCnAISqYUKtuBJBHvqLbARkBXh0urbYgd8k3737H40X3yeypgxvmUGNd
pfHSqUg3rbL8qhJXejCsigecHiXeGFpMbpOpXOBFeqhtA/pqE8EhmFVcTf9UKi45OC4KFSUNWfHL
2PKmssdrlBQ9MWuBsQ7qb423u2CibF9FArW6MN7KTCs/xiUI/dSX+YMiQ7Ji1UaChpcWOx0GSTED
orxUc4/I3IttpSM40jLgureAF1TjKQtt5cqTwwrU8hAO2c3J9VXUtY/k0E/7sQ5ng0VIeoBFGKBv
AAjvzW1lG/aDD3Gm1MEkaHmwBZVXH6OBJ4fRCmMXglpBPdqtWgeVBKQGiFNm1xxaZXqoCplsJzcB
gvIds9De25FKK5plj9bQ4q2Nxoci8L+zzskY16kq32vuLJqAfMiwcimMM2um4bD/hGy4cIQ+eEqZ
92SQE+yr+wdNebdH96mKCNtNQI7GkCn4ouDDkt0SO0fIpT3M7kZZsEhzEdomzyoMFcV0XZKi8os6
6zQdo7sM+pBe8k1whjN1IMsqJuLYUZZRoKorEesgRB2mNgr2Sjcs+zU+UAJl4UUnkpVTMwBH60m7
cNtq7Rp5+FTr97y2lgQKDlS1WnQOApukSRd2uKbYs6T4iSPIvvZ99xs2BsrL3AdEUWAsYV5uHVUC
bQE5Gyu3Q6AdqsLaxBXhDYTGASO3qjOaTftYtK5PK6r0yzGChNi1AHiFw4aqrPo9BLSQcD/c/0CJ
jBUVsOHhII74fPR3VgICbFHibtSw+27YigVpoG+UIE22scFMoxX1j92xMR3Im/JadrKrPnayqzfK
xDkAVHpOyQ5bR0aC9apEk5hbIE2KsQBmGSjXiW3KahpCuQoN51e4/r02yATHXmksIsUSm+IF7gHW
YAfAcFz5Pr/3cOGjxes4Zrcq/8koU57rTlsUA6Q+XDxbVcTdaiaoa/DgBqdftkEsd7Wmk9Hs67P+
W2U7KlOYvjwEQqdNPXv88cs82jQVCRawx6Z121QvsUlcaiRry1P5OwAiXoFGgWTEbrGsxPCc22rh
jQMu58b0j+EsvO/V/Gtyqn2H1cyDqf2VaQH51glL3RpglT2GpJWl6crQ7AakoLZh7G8sOgN5SgRk
2NdaqCHBuGZIyU2JcotOnXbLmIlnE2yWWRdMEPCwHdxwx4rcPgqhDCwqQoyfE9xQC5StDQMknzg4
jHqOeg36jGN+AHYisnHVKC8iCp5H7N8rYtGN3ehiZx37T3PIBhyP5KICYMl2QMzf9GBiXJ4SBlgj
OxfyhsyERaX54OD6vAaRhleglfCrrJjQzYI3QWD3Qx0iCBhGbs0a97zXTcoqT/Bv+wPA89x211oS
zFJ6pvNG4u5TrcVmCIVsNaVAflT15EhzmglMZJCUubp18vhzmiC09kzmFxNZG5x0m0J1EJRB+g0a
Mz9nAkNym2UTy9rZJ4qhFwkqfF8zj80VxnIkpRNhg0DNkXaBlJ+M+sWgd9nqLYxDLY/ICuzJUA1b
rKE4H6YpMWejrenp5sBVwgWWVowYwQbgVS2vlhUHz0OmbLMBR3wYTLgqxPdo2+FpikMDkojJ4dP+
khWqPeXNVi2yV83uS0ZXwcs8z4BwHKymlmsGHRGMP0hKFTh9opXjiARWRdlrXf3mWEm1rdKg91xA
pZ4P32ppN7a1ce0pe9T0dpf4JMhHnN/ryvQxIfAGDMRZD65lreJciV7HZIep2t9ipE1WOoP4NVGn
/t60AoI6pXh0ouGhISb2Vep4ks1KB1rUmU+OrzxzLDHeC9sXWwOAL2SztJKEFXzEqs2lglkGpOBt
E6DHXtJ26SNW4MJz0prGRuXMUysjW8Zh478iRn/Xx7Y9a6wpPTc+WoEuPqTK+q63ex8/onZ24P4d
wrBXF9jQ7A8zdF790v8IYdTv1JlwDI0Irl2Q2sewnsSTtGuEDir3CyGaqI+r4GayN1zUIWbjaSSp
vY1IjGAsyTzTHG4ik/IEUyr39EkptxYiy8kPf0hCJJnQquNHoss7VFlgX/3OMC9xz+dhisKC9qeH
NJ/hrkx68Qs0gKMxPfb6+MMc5miHdrmrBiTJyFrXU1UGmz4Eep5EhIDUo5bvFW3izu/AvOa3JCMI
sQrLvYvd4cmdXaBEM8mvobCWpVWhUGwQdfpqsyNIZoV5/5GPivVWE5W7DkfV2vKn7GikNeQ0lG5R
YFsEEzsdX4qJEk2rPHOIwicLqCp1lszAZKS4HO0QzYWbVc88e9dWHcB2qCKGs6p568rmqvc7v6id
d8dn3t5ok/uI1MIA0jTlJ1KswSUE7WxZEUsmxz86D3+i0gvFK8k68JT5wkEJEa+SAtulYs++3tz4
jZvehFEqrG2Wq1cH4tPUvIjerL+Nzn3z9TJ6VSFLLOVY8oCLCa6czH5tMFmyguI+YDhhdlLqSxXk
IVFzcYGibQrf/GtuEFtr98NPUBaHUITT29gYj4ptfjZuXtxyQ+5GTK2cR5wgjpFuUlExM3Sii8Zl
uRi6vt1Y/avJkhM/J1Upmbkldimt/vFnabndAAt0pDhMYaYgM/o14DIcKjRlXqzGM7hqwPLeMDjU
7ESsR0UgzGW+vswnP7pahHMGkXJ3OgElrAe245TqpfAhUWp98l06SeI1vTZuC394qZCAVKWCPWic
3Dcy109+xa8f27a6NbHBD5G4+w4UKlvVf9EGDWAQnNbDsN3tjSjJQTMX30Y+LBJL7yBLSvRAZQQO
TY/uf7x3tB5QPgpwE+b8b/78w15ABAoFRHT8KDiUB/+x7JUG9TEsNHqsGEkBfqs7KE8b1tvw7RDL
sYr1AnAUKh9iR4F2qQqExNm30AVB/3/+w/mMo6l8wNqpekU6MWmLdo7NFaejPy40KTcUYCfwEGxd
SnDT5OwQSzX/Bw3tsI9k/6aBmSZ0FTKVoWIHY7diL8d6BRgYclJAEnsqyQqfAiZl+RhMnmrDcOSe
t+HlzxivpCwNJszxi0bU/LqD+KQ0OIc0QorJnwBOFeklnoKmOwR2h5klFA0dZ4UPjpiIPXjocd9T
W65Q4M5ls/XZVoPClhfDgptO0UL67VM1AJ5qnIiebgrWBE+BTxht6bVj+FCZtoU6r3MQR92myr4V
wM7s8NNKZHJsv0O0iPQP8SUzOyCYUe8ufa05FEMa7OBEiuMg94xngCa3Frq7UoQnTfHhMCREVZhO
fEESgqgsjFdBFtsLVpzuCRjfvQjRS8/hMLekTzdaZS2hV1Igh0l80zA1l2b146ohU9jYL0DWKQlw
QiZ3iR+TXzHJN6VXsqU5EQKfIOXLdUSzxR9+DssBEGcsGZtZQ8ysrzdaQj1dd6kEzls8FNuxluFW
zdNXFPNvYBQ3bakd7T78DE03X4IifFHqUyhQe7UujWgFSFaPeWhJf7p07fgGgW8NvGOh9mlA+wH2
MrB82P2cbKE6ohaQOxqTQ5LHbDYZn5kLPysOVap7GAlQzNEV14zrtjl0FDJT9U0zOojYeGYtsglT
d0cPuIDriwy5KpdpaCnrYFAvArkXguKjhBG6N7rqQ8aEIXeReVMa3N+Eqqgk12QJ6uR70jsf1mBc
uXeveZe8+EZp7d0W+cGgnoXF1I7C/s8LYcfRtlWZbCsfn2hT8uAoDcJ9VQgK9vRCpIB+8Avu47B2
aAslpOG+KLESzJdfl2Q9XRDjAwAKB9919Z1PFkMxu8LGDDFjlVr7unfTDeuDCyLiZWvmYgcuolrZ
s3mNIaG9bySkQS3VpRe5TuOpY/fIwfMQdQY1TkYRmfl65ElU8sPK6CcfoAqBatjUCCpdjJdyTqsE
xUAEyxzlhh/O3yntN4G7/bJ27Y5cTiKqxro+O8PorKPEHrwxG4iwnj9IYNAdXY/zRGdl7sUcZR9T
vKHV6IyNyeuVpQD5gkB9qWoKKIj5THO7/lFM2VtqtRe9i9pl1/ejVyjUUdQySNAxdeYu3HE1YPsL
MOCLaqimrg+ihQjNDdKZ537wAWdI5ZaTg4BuB2JVskpa1jbSzkBzpGd1aqdVMJXxksfrXbVGaAVW
eArs9DtzIC+xqRdrRd1AfhaU7CmuAlQmC/adOC9ZNgoJT0BV/We7j0IPUtJPn781MB4edf3Hmtx7
NkQoqxNn0ZOJxajcSIAWOPomDS/Z2OO4BJ1Olgxw8LTx/HDQDrHdfmqVtmVmTvSGbm9a3bnGgfbe
aV6Td+ZOdOpbywxwXxCqZI4T8Jeui7cFfk+/CbwwZu5raB8uE4mFWbVQtkdzFZCCvKjHCn6f/lMq
lXs6d6PrvutMykgeqmZFds9kLHCCg9U4mMOaUS4qvV0X5qiiqQyEF7A+7hKjv7Qg/WGMokaFLr0Z
oiw+6pT6y7ZuAkbzqFhlg1NNrMyML2OEiz2a2nc/pCEjtLkHYDLCdWkdfCWwUfQ5gJ8Nrbr0/K3Y
LJ7Vso1XmAbgspqT1wykXfWJHJaphiRdEUF4sZtMZ07TJ57siAP0EzQySUHwkxKNsAfpgCsu622d
gl+d0muSV0j2ip+KXncxhME2sqWzVNLhUj6HNmHYA1L9sL67KGkxx6TXxk2bVRO966FSsFFIMZFO
ycbM7Oew5UArGIVM+pn7Gux9SdRX9lO2XA66UR2ET66SWfenUJHkw/nQuXUAWnJMWQHnHyqS5Qow
fqXGgELYESX+HAEhCEQj7+ljzIetNHjKuUaDiXnivKKNAzC+Ulo8PrbJc6GgZjGmRUH/EYlvJw6/
mRu6Yfw4BFm3SgyDL6h+TazkDXPuT9PuRM03N0fMCrvbmL75EAa84ZotHnR1lBKsQHKwJKnfe0mo
7BBAbwM1/3bAhw/FkK/Qye0hMUDjQG0hqJRBwVsYpFp1J2axNE3VQY2Va0loE9OeS1DHT5EsCSOD
R8wJv46pbyiObtwjRJw9oLr6sfQspqy0gJEM58Liw2FEQWDCjQHTPtKVz8g3rAVru3WJRADMqUoJ
wFXTBltfXTVala051JQFO6xr3VoAbgdOXCnwxhQvk1sjORQ/8BaeMwFknmym2OnvjW/B2x6+Ij8h
pLAe0dAbn8pQsZDMljKOvqWq3eyph34JBybJQSBr4GcL5kdmQshYl34MCpsjtx++WebiWWq5ffge
aFTOQmdsSpuwcyOrWKDGfzYsczeWyS6IsBs1oB3L9q2ozKeeLqAv4nXKYY4+ZdtI1A0BFJhQ2WSZ
7YV2wdQVqSMiaYMvFEZDUmox/Hnj2wld3B3atGhtYoi6Nr1DpeV39JubTReiyoo/Yq1GCF3jjU75
yRj4Gu5ExhbaIFOzPhk1SVGqmhSLqYd+z9IUe0v12epgnwBbFT2UV+Ardzz7BY2U2+AHQlmtzqmb
6c8odrlCIriZzt2Nk21HsRk057v2+zchTcAUGvVjkTsrq8wv1QTXzLimJBUq1T3nvRcwaFyuqcBZ
4vv0/Arv2wSPmixknQywtQh03oDBHFeXHaQ8AiIt2y4IRk7DRVU3xBl01NahqTzmIV2QH4t7Yjwn
iQMhn/lHwT+fmEG3OREEQT38lgIkWZm4z+wNxwX5F2+hg3nN9I1pZ8QqWDWmLW4f/ja5cW5NWBQV
U+3O6SAydCCRwhytQPEzMgebt2ARaldEpMSmWd2tmjKxU7NFyIwDE3QyrkQ/fyPdrZmlRKkj/V3r
hic/aUK6ckJ1Jp+c+ii6ZNKnMGWYk1fRDP3l6EVsS1BRjtJCqgYrYwK/Jn/4hA3yDhh4UUdA2ENU
tnTh6VIDseaM9Zxm0SGbooTZirJiPaz6Ob1i4MFgjTZKzVhKlNx1SqcvdTXuIA3xxHMaesw6BEYc
EQ6InLYYjwq3lU42BkRSIm1S4GCNXYodilAiUbOOwhOqq5LHH1YY9LtBrZJlhj1X4dJnhZuoEOVw
WuiRaR1RtBmDs5h0RWFgnjHgt/dZ5FADdUjrpfkcaHzK/dkytY88/ap8aTw7IRuCuukWOhT4QzNq
uIxsE7ZAEeRkcsBqUVKWoZ2sgdaQpkB+FAmVYhXmVFq5jI11o0e3Ke4KxuWCPMKK4WeFvNOtA8Cp
PrCb2iwBtNTd2bxM3ZdaGmLZT4XDU26kbAy1ta6MhddL+TTq6oyduE0lpPfGZiSh2m6IzBt+Irwu
FjusvWH6LaIywTfW4sTThw6JaJvgeDTBRRl+fh+ZwtVB8FRiP1iA/X1JWoKUzF5cJIeWq1U6hkT3
qlbiSQtRuepkSZysOtRnoYWxbKV5K5u43o2hoG1J5GcdBk+tBXtJNAHnDnKGntDyldo0j07aOpwG
ru3ZHmGeC5rJXTvmwRKlir6IS54QJYN6bN3cnY4Lya4RKrWIEbpXgYTC1KjWxqDiSvHVI3JDictD
3yY4n/i9nN88drMleTNba9JyxAjWNqyKcRXFL/WolFcREKJXcxm2GBK7lCQaPA2rUBbLyFXvFLj1
0i5tFHnMRKhA0q+uUCAT6M9BYle7xKUJM93MuKjB9N6YmcV1bRRnGdbrLK2eMx9tikGo5dIcU5q8
vvSUzP8ouwlOooZSRhoIrMox3egpL4tqTXiVvDPth6jf/cTNuB+M7LtvpdfoKBMnxXoTVn6Z4Hha
RbmpINguYjm95k0CDsfNHwebX0p9cGxSWjEjUfH21MPvut0/OjkjDFfr1VVpMlAI8Msq+VSt6Soq
0N9whC1PsFMHx2tBNRjVcqFG61jk6VYbmi3rfG58hfSqlniZ0Qeq8ugz0okGDm4bXj1KxhY+if+g
+PZjQ4oEZQGj/8ldMcaEO0nQqM097jZ6T68JTBo4PMN6o7uNtQARZzNLb9T0I+QvQ9r8zcZvEzm9
rZJPpJWs/WA43HSI5m5M8S022Rify6x+r/uWKzZ9Myl3rWE4wiYlt4S5uwKn0SRNiVNZXpO5NzCQ
WmF6bLMXa2BzCBuUmkutyA2TtCkZXQrjLmMzpzjpQ//CdhETj4EYwUZj0/1OfCTSFD/OkJIRUvIq
fbDNuPYi48NA2a8n2TfQsiFwHyA1DktNh6np9kddtdi+kggKjvWhxt83NcnSDZKVbQVoPpv3xk5W
NaEpVHliHXUOOij7pFixF9RQXxcqeg/Zta+l6e/n16pN5GKFOFCxbjDJVm6Ng2FeOQ17jWdrJPoN
1KYDcUKVnb+6+njtVeuG6wFG3gau5quu20e+SZAenk5wLykpXgOekzjWoDKwNGkbnSNyMVCZ1IW5
Sjmk6nbuT1SSVYqJVqccT4jjHcK4tUdnnJ6iJn8dGHS0UO8GWx4zi7TQvnhOxROfGlbLYRepSDbY
h9SDezH77jJ/X53CQDeLL/zIM4AftbAe/LZ570umWlMs5cLq6LUHFFSFmBaKv/X7fgvFNUaBXPNo
QUO+EMzWwZmRpDNWD1bavRD9wcfd8ATQb7rlLJTWXMTWdCWhegXSfs06+y02jQb4YfXQuA+5Njty
wl3tjGsrTDc5ZfGir8x71Olr7CRgt/ITTkNjUSbK05DXSHjgS8RMqhQbZmAR1vEmTeP7oAzfbBWX
adaQhEZmqtElgO5xGONF3w4tjqeUvUEDkj6cQ7RKKS6VjmCrC7+LlIVrWJHEOER3Zs9oW7X6jzED
qzop4dbZF+8Mtg7pKNE3YsOC1rRV3WCT9/q2oEvOJq/neBTdNbCGVcs1omjjKRLaJorDXReHT3pM
4a0Y66kdya8ptz55pTjMIdmydSnBi5UDWyXNwxyAmsnsHn2GwC10QY7dzSAAAHMoHvUiWmVR/jhf
+K2CQTll6sEzrZDnHsKgNCqvNuxXWMKHWnHPyKhWTes8s2h/xZjlxeZwoMPmuKrUFw2TwkIdf3MD
/dSQNQ8jt/xCswC0FrJXlr2WHyg9SN8TO12tN1mjIYz0n3SmDyX1S5HpZ5KJznlcfrC+fmsGZ6uh
elqEerax+69c5F7O2lMok1dTuKDV3jut8jlpzXeXiedRd56bkLk7w4jvvLWeRlCsikJuXFvd2WO+
k35rdv67ahJoNjW/SQV1L0/WiZk8sHPe9QShJCOLVvQVbh5fVLnBBICXu/NYUq0jN/3UVfbAlvGY
Y7+FpvjFGGY7gTjtko9aUW912rxl3PVKXh67MH7Vy/6tbxVimcCmysTeJll2nVjBksXAeFOv11XC
A2gOAMlcnN7wm21oOFbwrBvateA7MRznm991UfUhyRo1NNZnlU2axfOz0rJrPDyxX/rxR+dcBfq5
SZP3tGQZZ8fbNAyO0USeIomhhkKciCEOyMZ+IsySdSIPptK9GtxUFmg9a9QyL2JnmqgPaRO95Rlk
9VpnnkeD23GYcIO9mIp5NKOIaN5oUdoI0aL/zd6ZLLmNZFn0X3qPNMcMLHpDkOAUoZhDIW1gklLC
PM/4+j7uocyori6rtt73BgaSIkMkAIf7e/ee23xKXP9kTjRTxDDfmVtzNxvdZdjMT1qJDRnmAacC
NIP8hgDLZ4pLTx33lN1GR6TWCzir22GoObUZPW1d7FZopFFp3AMFPEePaO+03RDEJaVIZxyuTi1X
X113IGt8c+/s1WgZwBG/+NWaBPJkiYzyPooBCHRh0sCRTalfMc4AiHH7rgiiiqIVyJioNFfUE01I
pE21i++sqTj5Q/UMFuQwmeCoa9tEjQcnTjR3AOYPo/tkZvPZxrWLTOY2io03e61M0AyUgNz1yXVk
NWYG12h3d9tk3Warce9r7XdzSU4xfOyk3G4iuqj9tn0q8/5rOaaPdfnsJwn0SNdFB/818tfzAkSg
1ho6KbrxaejzxyjwJERHb7/NOCy6nsib/i2x1i/uqB/K3H9NPC65ytoVVj/8WKGYWlTBaYscG5Ci
mAiYTpldfV4Gg6D4+JS7LpmEA50NdDGkE11nn1pcSTM6r2+zZDtGOXMkRowDQT4szIDkuJi6d2hu
jAP5TMiwNQITrSddWzGqu/oL3a1bvzJ2qAMurHFOqVW8WhOX/bzFfPp2FZQfGrM/VXrH6Ufhybbu
mfP+XHk9wv7q+2u46HdOWz7XRXeMzYdlSz/DBntybBusOVN1MVIuT4K6kcDBJtS0hAK1TZSIbv2S
f5cYvwdh+tekTW4T+C27zkCqI/9gaelPbmmTC5X4N0tM5k1CRn3PmZKkL0ZphMNUv7oBDNVbWyc2
hIQh1iHAfMj9umoJ/Wf5j5ay/Ty6Mcu99KfRJ7gVSqwlRvMwJiHpfyaBpHX15CEpsYj/y0v/u9ED
YsLh+Sg2vMG+v99YwOH6z6gMLz1txO3V3EbcVqRnaiQxpl7gWBRFtI4iN5MdeCgGBeY+10B9lIBW
gUfPy3zq3OkONChlQusczf3dqrm3a2ye42Q4ZshArbdppIi9Pk9bul/S9eR5452VfollKXOuf2az
951qK3HW9EATsXNiGM/+Cy2aUxwVPyPLu42SKAtWpz17ov+2Rc4jmPvDPCZnr6KCQ5Q5fwBYb08y
48YQ2ZT5kRJegM77KzwmsbfpkBdFfdHzmZ8SoOdh464VuJVLghVt1SAbSqQLyAboQFWBZVIBWErj
ixwy4355c8q2Cuj+OIHW3znegCs8E+0FE7BvMDyimri1QSkDm58ulfZu+vp/5ee/V34it/zflJ/7
b3k9/A/dJ2/8rfv0nT8sy0OJ5/mmbVuO9GX+Fn7qwvoDV5tnWrInZjg2JuK/cEv2HyCQBL0gz9Bd
1zVxo/0WflrGH5YnAxwc09epI/Ou/4PwUzdd6ThBJh3X1fnP//wPW/h8hiEE2Q1ESaA2lZLzf5CU
+6KvhihqtWumpTKAm9DMissjGPFZoPnKzz3OBk7s/o3FqsQ8RxfUCW9bqd0Xa+TSyybHKJu7nTWB
uTCmDerMac1B3Vsyv2u+jwmEd9NtH0EGjDqPIofAPG9W9KHxvYV1EpOcklGp9mEcjj6E6Lp87B3u
wlt/jBETUFOqPiVLdWxb716XF4aAFHA2O13GREay8PxFdO4T4KgXWhefZjgYzPSY3VmMkOV6tSom
RNEiEUE3dq7jCU2IFpSeYWHkj/WQfjezDcg9dzGov63oH3NaPzujTd1DM5IxMdg11c8C9vti30C2
b3ru916J12PSql9JURyFtVzTOqya6bD14z2xfoRxFj22UK/bR/WvOeEfp0XaoL+yXsbZYumbv2ou
dcXK5DvbEckLc4+mkbIeSHWHpZPxY9MtSAszYtXWeGwLVOqO/UQgK5gLmPG7DAal12lfByx+TVt9
GxBJDSAiVzigWdcFhgntLq+3g7Z0L7pAvi5m1mXcO2y0kIGTztCynFvNdQf4cK8im26nGjaThv3F
Lvm6Ob8CGNQKuc10j9SlDsjhZCEC8TMXZ4d68EBF3NvQCOtjfrMx7Q28mTA6zUi/sdqYdtpKZsXm
5Uz97/PYvqPR+mSNcejwGWEu+SNjmnb7mf6zYTYZAtIYijLAkAjKaZDay/euzG+0BDwHyX9pCKGh
SB8b54fA4TI3xXwZ+BHWpl4e1wXx6zrlB/+7l6dX6K2CdPfo2V62e1gjgQFO+ThLDLbIQdYurXvW
LVjUiJMOnQ42KymSl9GcSZHoJJvWaK4NnmGY6iT3FiOkeTsPJ5dJvd0TxsHB3E19zqmc6Z/LYoH/
b6oWTX7j4BkM9S5oLIQ6ZPyc7D75ZE56w6SGu1QyVW+l17zliE52lXi13Pxzkzfwjidr2iH4ec2r
6sc6QW6pbo0yJ5+Zlk9rgW/XHRc91xI2Q/1Uz87jVnpnUrHATDawqAkB7p1ypFod3Ts2HYrqkwsQ
Z6/TIoUMuEDIOdkbsGXb7MaD4G5q1sRaLRLENJgAnP7e9ASw7OuKr1h6sS+ZaRUX9Ly+0Z+ESkV7
1Bt+0m1CxuDBJtsKNLJrW740DYcI1eqBTl+gb9aXVtZ+hgTJWYWiZd8QJl5N5kMxTICkhMZii6p5
O3XZnqD4vd8xwbUHelB4PpFLoF3Fpr297308p7WsR+mISPap2oxWXr/v9XJPDsaHxfLefr8oMZWt
YqSO1se+tjX2vgQ49/u1f/i4ktuw1QjYIgbAl2UeYOtP4O7lo7zjZzroKW1405CotyWiP9KWLhkX
9uAHFvOkCwGFP1zBCrUZMZmcyJZCIEgVuKzIUEkjWCeZnOjTBSRlyq+HS7wB9lZ7s9ncrysZTB9P
qeczImjTJXXDj3/PMub3O1fuJfvNLsudVkvkpAdutjG3Y7m5xrFTyFj1nJAvqH+iNlUc2eeYBqp8
08c71b+CzQpoFgJ5xeCm0+Phne+fRCoBr6gnJnI7Y3/CaNhxdttT/dSPtAnyKrWe51K7rnBLZyBt
rPhdWh4MN575hYpJtNGW8dvUO7a1297rcl44D4t1RfJ1HNshu85T/QyZrrsdjcQ4OXr1yZGUTPQh
MZ2aKj1DGqmYcSFt2r4hRyVpdk8JlQohJbEQaiVl75bMhjJCorFOz2Wq1Ydqqp1d5G4airLCu3Su
0Z6MuH7ppdLWNQVImwa1M+jaQwH/dUiG67hR8qHiADEficL2xlydlZ/2ZTM9Qamy247LQs5Bnffn
3BCgrrf+W9vr7knD63gq1/q7tUDLHuw2OSXktr+kfhSUjpufELs5h0bzyjNRAV/adfxZJWP/6EjO
oUF+h0njVea0PG/VmF62urofo0XbIa+uqezlh3JNHsssIey9dzCIJk526F3xNg2sV/K49UCEccPt
CbNPSL9eOiBuDx1nF3GG5MGRj95f9ApdzFqN7T6KB+Iv0h2XMUarKUYQTspLcnSQYlvyOstsLqyk
wztwUo+9KcjMyT9DYCCbRSmX1AZd/d000flnNlFeFsX+HYYe/6dnyeLShOnO6nuuSNed9HORwUaX
SauK6L6N5GqAXkIfJAm+ahNJhmrmy5Px4/HaAMNtgIUkCy2lwFg6oLxyg+/Ym8hLN+CiOv3aXpYe
d4KmVeeGDsxFody7v/fUcx8P3a151SrUQ8LlM0ypIF8r7u7kRsyHlLkCrnA3orqkG6Qj8arV1Bn6
JKhO5ZCaGLH0ftdUa3r+iACwddNDiCcjARTB3INs7DiTd1jTsb3YzAoMa8KP0cbDhfX/cKF1woH5
+yE281KaJiYk5w6hfYsMlXvfZU0Hf1k+1maSBLO8+WHFW0/iHSv7DHY+ZyQ/AxmTEMuK1V1PxBYF
g1Re1Su2BD+bwDrJ47qVEiCdyF27KR0Y4X6ojnKSkdvOku40SYrvx1FW+Phe4nHVnnqhWPOfqBHQ
wlBavHwkK6gT4eOh2ttwZQRDsxCtJRn/ihyvNql8qJ5rFPI/6pw4LJ32RR17S9+QCKhdnXkDlRKt
f6P3bR+Q3zVnkX7v0ZtcIhGhTYwreqjqd5Q/0SY3A56Nw1jRo1EP1Ub93nHW60d7GTDCg5H/2GiC
n/jjodpTz23Ol7bOhrM3zHSN1G+qTje1h2TUQaiFJ0mdbx+bj3Pw40QEbXEWXFjHSRMl36jw7vKq
3kJPDndqg36f46JCLdXjOW0axqf2p6L7vx+792tUZQ+o3RSawMnI8Qz9feDcWCMT4l8dQ9SdzODd
EZUK4PVJXbPvV+77vp01P9wMtJg6MB+HSB2xf3rOrfwpaAFN4l7hElZX7zv0Xx079Vi9YhBSA+1L
vOoSnPx+8XY9v4B63CtocYoS6My0j7AZlFQ7dcmoSymRtG219/GcHutHtzdoeMd1R3ENTyWxLrbb
g73TZ7RdHQmH6rX3fyCfq2MospM9uns6JER4agkg5L/3/uk5rWvjPcZia2d5HpzjlJVD6BYpRV2Q
alc/3Y6GGjgmVjpqD0qUfkDu8FUdQl1ZUuRhVQ9LK2JMU0e0SSvn1Gfa+yWoLsm6TxJxiGOdkdLO
vQMdxvjU6Z77+xBun3zp5FeH03Rck8JSRrtKXpIOUWM7vS+Sg7o4HQqFv9+EsO0BtT1ARnmgq1Yh
8eXVqi7ZSPHYuxYfez7SlleRHL5t8W51pP/hMVBO+qkF0XxIYig/fcQ6qKiH9+iHchrIKSdm6D3c
QQ7PNhliF/VQ7amNOvTquYhc5ahq/dPHcFlEG+pPNXK+7/L5Xyo/xpWR91boy5tMKb+Ms+Zozjz1
FRZz+Yv1Xxpxtx3Uv1h05kcntavepkD0Hw9jsg/XANbV96khfOV7NOTlMZZE9Qmz3UXtfWz+1XOV
hsuGbD7e8r4p5U+jdv/pny+sVQ7wg3+p5wv1vigW2ObN9Ah65a+3/av3/tNzeUKcw9abnI5//2FR
uN/cGYu2+rf1MgROX8Oa7YY/9VnejipdwupjbkBqM/XcnT6em/F8FRTatFDQFDwuc3EttbE8mo48
Fuod8Zqyq96i3vyvPka98A/v8Vf3YGfmTSW/fNKZn/XEoLAs//b7x73/26mBZLjz+DV0c8qP6nW1
IXytvby/Om3WTpScKBoZFQUVM06tRhdi4+7WzuceDP9hGuuqO036X2zyNAEnCLP/uMlrFK5mc1nU
zb0xM0YdXOYgaZ9qOTfQsqQFjSXnC8RTcAij8q0TEFMUfh97RRR6zUy/JpYDnIF0qEyj6mbVom7H
IFNdFDNebdRDT4286jGNelLbZMqwynF936hhW+02JEbx5dfhAZ8ujA4CWUqrgXkhhw5laVOsePXQ
eo85rl48F4g0SsN6b8mRB5NGxc8WIfHjG6in1BdSmzjTHWgXxXHw7aU59XIykMhZQipvjVAjE9DL
3AJVKILGjUEqYbkHooeDJblUa5B4KWNfImcpKuBW7fVDmVzIJtnkAGoX4osNjuMwtjYDsdyoPd2e
9thVx9Mgh95F/lO11xG6S8bKdiJajf+IHNrz2eAUfM+klY9nq6CohKDIGmxBnrWcTgFCQ9xn2Baj
ZPQ2TNu8BQq4/4He34QdX6TRqjQ3LKvye4Jv7C5qD88G2rdtvM1amzK+IfsXXLlyUqU2zkiDq4oA
7hAiR9O/EnxvIScUNWt5PB8yJcgbo3Kf4X+5zIkWJlQAj1sxxwiR5dW4avF9a9dLqE4cXyfZAsU2
46najdCOykbfTevH23mzyTsR1LPWQO2qFOqKcvexQj9qyjm4ik1Qexwj7gsfT4op0fZj16KAkV/i
Y1N6mXvcepf6+V/PqyjuIUZ9MvQRJRLL7sJF0x7Up6mIYbX3sYnlvBBe6uexjL2D+qBC3bvUrrOU
/PAWcHWzm2wY5CzGrtEUj6eEJqkt5+Bq06pTzU725OotJ5FrHGD1glajWPCG9pvKo1Znm+eXOMHU
Y+TS7CYYaTi45jdjMq5VGSPXVCef2oAYhydXVvEvin3tAbqX4KOxfm3It85tQ3SXHxPiJYRFcs7H
Y3q780lGV6sgahXQXZMujg2xRcm1U8+macp/zq5+ENtCYrW/ThewK5TY5cP/8VzWBRqeboJMbkjQ
qe9aFNafxqizdj1gk0JQKCJ+GTtbFG7lnAaDoz1NHraLVERumBiOE3h+XR1dEgSRxpaS3Lqlh054
271ePq6icgmSIIC6aZ+afvOuqPmfNyuKTn2KLnAwnS+GviY30uTckSZ0P456fVPEpybybpluZ7fj
KszroqNny+BHQ9g/oEUaDqmOadRD9kQ199VDW37OpwYCz+Q+ZkhfqMIMxE8L9zLnFCqXbIpOHeko
eQRRu+1duK/zdDOZTnSaWzlbmO0Qg+2y3xztdnRZfqx91p6IsopJkUBR6y89XZm++FRFunbAy1sd
rZUz2mmd8Yxg+uTHaOni1oZy4243WTpqlILXzzPh4cHszmsA75S0dI2IXwMX1xlOyx2VrfbaZah8
1R75lj97s5xCu+1BBidqkkuWeK4tIEaocwZbI5VuI2kCuOgIeoqJgdQixI12YaWfyNSj8MlqPCxJ
mCzwVAnTqk8ZDeRThZh+m1x6SPi+zTH1YEtD/CdWAY9MJeZjXKDRpz0VJEYnyyBxvyetCVmvu4Sr
GY83hiepZs047U3LyAKMtkjjPO/WBMseuvSwdwm1GStDZ+E1D3ajPRe+ORw98kWwnNp3pUmXPa2v
pm/MB0qtx7GgHU6jjdTXISn35uIfrGj6s9ZhB6w6DVN0WW1kPtsoP26jJs1Olr2+LIKMxDYDI7dI
+X+TbB6ZiOPXGgYuziX48R2V9TUT352eIm41/YlYTd81JFUdVv+0EUkcmM54W/UWghFTUv2Jz7zZ
iuyxdQgdx4QHE0z6oEEqi4fe4mY5V8V+E5Wxh6jYhh53iiCnCTwNsSERVIeJIniwtLhEbA3AgYaE
3CWhaleL1SQGsN5u4jUedw5T/9CEaHxuNoPwoCWmM4tImBwEQI4mU9ibTct+Cj1OQJpT4xR6JbuY
5PW6ZX1rmlpGqYk/3NigKotVTz4hH16Zy7p4SE0SbYeRZkbqtT8HW843TVqcOQtM/MT1fsx7bvZG
zN18EAMViPKYmsNASq1+jDCh780av0uU6gez7f09neaZaFnvLhLl1QdWDPdtOImiKc953n5vEJ4E
tW7+5pz9f+Pu3zTuTMwj/65x90zy+s++/wl86T2QXfbBzPd3/e7aefofju26CBugsnygWnzxh6nb
putAaXFNyWr5u2NnOn84Hi0UQAVUQ1Vb7q+OnWn94Xtkrfh082zPJMr9/9SxIxLlv3fsoD77Ps06
S+imI3ygMf+9Y+eunakls12dE93VAjXbUek+s2UOhKi+qslWbaIdCjY814HW1vi8/56GqZe1cqWY
pKZf6rGajak9tfmYoVUjuphlhOksu0RqVtPLea+IY1Yp6vH7rmd2Z6Pwh2PloONngoASlHWZKyc9
ak9tRlVcwBGzwm0272SV6qKrcqDanaPa3zAD8KyaXedWRm1QN0mIr6UKABYHRshZO7eWE3PRIZCx
vPzVlnFmLeLOnS3hVtt1ZjK7lJgmQfIUE9abeYYZVemSMnDV2xUlaN/io4MblSFmC/Mk/obGFpz1
0ryQAj0j+SHM9860xBeoDcmnFUS9DeUxzK0tOiWsO3BVQT9rmuJuENP9bCUY9Na5DlYd6OyqdXs8
17tijE36PcwHR+RzggSDk20xx42X9DoMbghuUwYlJm9NZ17XJc4g6JAAZdW4SeKCJpY5kl7bH1Pm
vQGVjXajkTC/5MmUhKXd4PRbWAnNTWhg2iPo+7mfEZA7kc9qsMCoXi0uYvTyATdyjlSaKHtLa+zQ
85+8WJ+Y/RrcBXXvraK31DTdgn8OBesqYGhMAph6iZJerDVJhhBvgprlQDh3MtCkpTqOtqIW24uW
PM5D9qVgVVel24YrBFkWorp9zjSZht04713fwlaOzGz2NAKHXdSisf1UcgGeRNohYU5hfIxWCFEH
ii+4rQL85p7sIumc9G5x5S0ny9J/aZXm7KvU8C9t0dybedc+GPnFnuBrrZLJueJKioVrhfRmO2RU
JN5Uuj6ikt0eXb9H/tQj8F8J200Ln+xZirlLx1RvNJcvRko0Y16nOrIbr2Xi73yf5ac4622eLW8V
XohTk6LWZAH9NcWQBzuf9aZcymxPfVGX+9VY7kVFt5S5GOLHdDYDK7F+xINDzIfp5rTBOW2irDkD
LzDwB3bHfkQ2PRgOrJ382JUFHk1BNIuQRuI2krBGjztnvEqFbrgkg793ci+nGWUyY3ZYlk1piJvp
vGH1azoHXTD9hH304Bv52fZA2XnTFDid/WSk0/di1Kj2b/XDMAhYI5ABtZH7K8MaAWbGek6whuvw
lvSowShLC5dWVf9YdTPekiUN4GUTOWzbe6ygXIgDrF8Saki81UkTB/bTtDrxG/lzJ7AtUiO/iu3U
WtafqTHi38pL++TU4obJi1K3J7slnVZcYvV3zg7kZuOcHkTqmOjca5mItxIKDSjHXH3sT+6eLvEb
hbqYbsRRrfJ0Uu2ivLKuupjR1q9zCOWZvmBNrrGNL7SSYicWWIdei4/pRlGJNoxWoxUEVuQD+mke
apBCzbq+9bPPtMQyjcNqEYDRIjsORjMe9mAi+jMgg1J3vuYgjkM9TG2xn1vJqobcCIQBOHY0eTsz
nJlRuD8RBQ4nx4NT2EgppmVYpNrn/eeC0+zkmgAZ4LMzQrGm0SqBFpsIhR4fXuPf6pbg8JQ7f5Kq
JLs6ZgL1e+L7/R7BWkZy0VygptP/bNdzXGIhizEk61QvsPImOOa5NAApgCqo7hz5R+q2PG7oS48J
CU77SNxK+2ZgLp19PwrrzwIOVg2NeoT8u0zp8AnBxhpMXRdDa3qKFj9+7V0bY8KaLidsBeeOc0yM
q0PUydrsEgM44JoSCT+hit8QDNo+jMB5Ej+MnEeliL/FWtClFnO5HCuRZNyUBUSM5HGNIw0uVnFn
VTZR2A7m1qE4xH3D2ZiYpKBHaeBbzqu5oHSALVjtljguggWoEWJxWRwaS2T9bgzRCzPWNrdIWdEg
wAijVNyCp8ClMVUIrex5dQ7T7P0EZWqFE8ip00oyRtCcR5QCXwuHvlDEncrryjfb+qWVLWBfzZ5A
ZaZY1VJIA80vr66MSx5NJ63Tx1M8F89LGWV0YrruWBHetGdJ4NwT5R0Q2QS1VIvOm864Of7ZtGBG
os18pfY17Zdc15hAzlCcKt8gCtidQoNhqrGIqinWs8tiy2PhpkVjANSiD2ZsbZzC2nyuVvxspV5O
aCy+43vhc8zBviJJA5zydZraryYLn52lI39vR7SaAqsgDZ7qOxbrb8saNnADglFbsDY1GFCFD4y6
7Vk93AlXx0Rc5cXZNaIvXS3ms5eM3GUSsBplcrRtA4jEULlBYW7FSUP0c+xoZc+2JRCpbOW9RhMT
G6a1i4Qh3UR1f05Wh7bjIHGZ117nkqQiG+27JHtYWTwG/WsHVQXgKT9esw0TpoUV/c+yYO9uS+A8
qGcz9H0EBeRwX+4qCRkhG+25LbkXbcYMHEmUfZBXDBpz/suOJ+qps1mwzlyRJInROPewRpqTP623
zcis3qMV7WzFZ0A4dtC0aJIsV85fql+V72iBbyOgrRIMVhU3lbhf7wB9PXdOP4DXzdabCWj+poO/
o11kPcZ6esi0zb5Sfb0yTn9KnSYObbN97YhtPK6EFGlZSNVyOWq9uEszUjkGvH8HSHha0FeYvxzL
edQ0++TbLJir2gjl9IW+XLR3BxzszvrJrewnrpw3IREHbdOQPpQnF5/5zPsmZyKR95l3cI3HxvZQ
U2GbtJOZ6cNk491P6p4YeYNk8bk+l5svLrXcmInxlbZ0thesNsEXuYdWbPZ+y4uHhO53gIXxK0WQ
8tCgLVxi2zxSmV4Y66xWOiHsZzGR+JJE6xfhAVSbSbHWvARrIVJ1A+Ng9Y215XgZJbJiyjUK00NZ
PgpgxiSgZ0GcEeSTNvaJ9c+OmmUbRv6fEQtBlM7wQ1OUrfg8wNgwnzjNmvadMb8PEQ3fxcNkhzHo
GrImLTNwZp/uoWNxz/KJvuxaDzPdCvUBROhopKtUkeJlzfdRqRVncOrCnrZAyPE7w8D/3kU0KtJx
qAg+mrIxMdMvLXZIELCsUw/dzyZ15dx8BJZE40c2WVSvGAZKfK74m71UqZRDDXgCE31/dKQPSfR7
16RaqfpilGyfTUquOKvTW4XMcE1jOi59Br44scN5Se4WE1LGaiEwphJDMgZhy6ca7oFqJVL8agHC
eI9VP+CITJ/W5BUDL2rzEfuW+u84PgSkPE3Orl+SrTMhpdDbZZ8sEbTmzggqiVZCCp4SkkPjuvSN
ItSG5vm9p74ykw7HRbulZmKfy1GBZSzYsMzdYxlCL9YyP+iZ/rO1NYKSSgcbJxzk1m0BN7Z6hDEZ
afGQTu1epD0qqmhs3jt1qklXRl+tHkDtxmSZ1X+85yIRpvdYDgSyz7T/TMPpQyBaU0KBcu4LUn3X
sdzBSR1OYAEOG4KGcOgcghx7cemp++wh3U+7roi3Sy2Ec3C98muZ0kHdiuq9z+syjxpALJC0/bWd
nsrM+zmnjBeJqHFR6NqxNoqL35ovC6v5vM2f01YzqMZIOEovIQCZ881PKe9uNnFMPgV2foYIC9Tc
MDfnctLj4nXzR4wjeOPi0n9jHpigfMpu6spJw5xsSXAOPydYT8QrXaI4h+Qmkl/DUlz1sTYvjXhu
wH6e48Ekl1cuIrCth4nT29Thmi4Y63ViNircoPLrdsdphNEsPlSCOZhoSGqtlvxBa+0W2/t0sD3R
nt571UXdB0z6mqCp+vVc+o/d6iBBl5s5/lG43nreABKFRlu9moBAy53YdP8IaQWCJRESWpx0EBDt
/miycLNwitHibL4wo/B3dslg41r7AYYcdVSx0fjYPHDv1UvLYBs65j5p1umapu3TNGMyqkd3umre
Eqybp5/X8eRuhXbp0+Ebs4dXcqmhJzr91fYB7I0ZkZp5KGCXXAzHFzvkK+1+pKR+qTznqEtWSG+P
ywFLabZrysK4aHntnt36M0KahdgOjBqqs2zN5YPRGrjwpJIkk/0DinDtxbHq/IgwcyUQuNZDd/rq
Ah88kxdjBqXQuiAei5tiwTeUOZrPsGLA5ygXrm4PLhcrQsztlHF2/opbtvNjxGMlBDqA2lD208t6
X9rFGMwDH+ea8XO9kgw8ZENyHcvNOQ90DzDo4uRwiGbxE/c1diGqJe4m2WucJHZ7dSpqwei8Ed7x
t0ey6YYRMWcc0fWte/8VvCjzBdl6UdKFNQEtw8CD5NH54qbG1yQntx46001m6FfHNEeActu1iG0m
Qja2qIbkLwX36ARTatemxif7WHkxnRPra1nhJjfqctq33i/FDFEbIaT6MrLNB4xAnKNy7WoRVvy+
KZrxdar7JZyBPr0/1TqYlsxkag5qEzkuMPqCmqcQhpqkHzb60B86F0p1OgCF9hsBfKAVUjTumMwg
S5MjvCdMmnBjXACXYks8IKJOTa5KHjglIWhJATKj0NopHD6nDEYItIR1SQFTvO/ls4MEo2W05j5E
EJBNokRc0bWuNNzVuFA0iAfzeOpbLPBzx7LSau/hUyRH4bTuaYMy5La+f5nkax8b9VyR0XmMtaU5
wFnlnXUZXZwse8Ro54bLCirfTB8MCfCLq2j9YVFXCVZZY81q5J272vE/tVocHxNHcGeWaeZDSysR
492AVIG8TJSMb7NsX+JbIeexTnISSI2f8bGJYIaO1ArK3MM+UXSYo2E2PbAU+0tkJFtjkbxL6gmz
3awdtovaIPFF5TwaexOhKMNGzTRWCizVRlI9Tc05q9vax9MGNj+ba2gtcQkKudnG5rkaLB89CNKx
NbW+RX0eh3pkkCbqclJltC4OG+cosbi1JPPN18qZyjocq4zYx6VoWaoXmMkABeFCjww/ZAwQ3F0S
TPZJad2rTamJ72Ksn+zB7YPB119aqNncOKND2vlgDbP0Wnc2Ag5jaI5dz12uT9Gcw4BsquPKDcHJ
m5Mewc9LCfIbX5rnBDVvoHRTSsoz+rG7p9rE/Vs2OTXZG1zTvESa2ockciIwx0scYHoTMm1ju3gd
mQskaz+rp7iHrZf7tvBH6hFsVhkIns1mC1xsE3u8Xd1lknW3QW40Kso+UqXcI4XBBHZFwXfk9NVF
jQE5fslHKD3dxDAXm0n4obhYje6e1RiKunqqLoYqljWG8zIsZAYomYnaKM2a57QhuAjYlHKkaJN7
fpD1rF43ZW+4V73uKmGML8XSBI7RMylSykqlSVEbY4FNEfWs9gS63dFJkMgq2pG6WVHMB+Eov3mh
ZwVST/1VzVBrpqNumejoIfXqtFS0e3T9T731kiN8M7IIHdr1TuNfjRg+Zj1R6PFZDmPpYpm8gmlu
Yu7q01I4zE58msQLK4F2PI5irYgISTju2v2i52YA0UuHEAwF0Fqcn9MKlme1vKvnZTplG6lRmEdA
fI9JDM9MJ4SJTx9hcOTPzmZmTDqp+qUScEJqZr5v6vYua/lbU2vpbOz72IijwxQ5wMbWObpFbErH
ba05tWtjnwCzpCPnbckduZHNXE3Hmo5T7BWcebR8WfZL9CO33iS+H033PpssNGd5jPHfMM5u5j7m
cfaLYgQGIe2SL4i5E0zDoMrIwGqmlzwDnWS1JAd7MqtT9iY6DsGuIzuHlEu4vl6vr2GXvRSp+XNc
q4pJLZ6IOQZkb0R3Y7wccz9nhd5HxIz6WWBQFNr1xRQuLUMreigy1Y4sRk1CigS0LQ3OKf79he4R
YDfi/7gGvRWxdsqP7W5tuXd7OHODKfst9s6avZsc0Np+3NzvVe7D0ChuShLbKEXz9f3tsz27lyw/
tMaS37V+QW0Fhvm+6WGSwF9tKM7t+cvclHKQacNIWaPeiMtZ9fzojtvTomNbYNKRHcimbYLexMnR
ms0NznNKUlqm39HQ2peGxgnqpXT2KNLpFup2x5hDytDQSvz21qHGVdD/WQS1uNlvUQFT/jS78isM
N/tklNG6EwWdqGH7pPf06EwPDt2gPVGgfTq0EXXzRn+besp1dKLSav4mWBXtMgN7SLmlb//F3pkt
ta5s2/aLtEOZKlJ6tVxijAFTvyiAOVFd1/r60+QVZ8+11zlxb9z3+0LYBkxhK3PkGL23Dj9YPjYl
f3ZDbjDAgIxGIdt4lAYXCrjYIB8aYF8QhZdmLjXP9FmpmOx7eZk92TI4KWoZxu3haVxe6Goyq1sV
eyPRteBZ5beqnHmr2pfcTQlAhm1Ey/7FMhuxCTvT3Kk2PQ2KI6xrAzGiTYjR1YHFDhWOSaOIqcPV
oQmF3DNiPaUxiIlcS3yv09Fqj69dHKkD1uknx0m3wp7cdcmahR+5RtZirYHBMho3xpYmrCi3ncBl
C4hun1r2IxAHDKap4W90EqtnYZ9sWihNAzAtzcr6JmuAQGQwaBOfcbOG30fWAreB2uo+RNTJxq48
aRUHuAFuEpleDOZazwxo0Weu4TJ6+6257S9DhhgYitILtCKloHkPwvuwA202BTgKJFZq3UjEigMv
jQesuI5lMwRshluRGdIT0KEVI3ZsnnPFP0tnUQFRp9UfVm3+jN85051VGuQnbdKt2ywIX/P4mxNG
SNOlTTaIobsZhLBuS0ptBPkRsu/Zpdtgalss3OVTY/IGUfOlsnSHOpewHKJvjl30UXQtV9pg+95s
v8ViGDjWGdCJJ1DXSVCvO4hwZQKhuCymbT9wlDNDoB2BbuBJ53i88IqtLIbH8EZ6Rb+O4eeYrfyK
DPg2FZHrBI4UL3lGixMNbLKKBBb0ri627ThS4tAFyifxxOCyqqdt4HPNlZ355EduvfcXZkGRkFTa
mdgH53xtw6y3M9fZhjFeYUnEQSCYxJYWMmyYreTORb0nqkfFgXaI8Sa2xrC1c/iJEIkTk7Z+VO7n
nHxlR2mPoNbaS2jK12Jy3/OkHOmWhO6uZUlvQvsOA85PEDPSnobAWOHQWgrrmF5/zm4U+voqDhAv
Nwv/R6UFmokpvEHFuM5hTmiHbqDf52K22dgGkSNaYWGmFW6wYmOLV2mkfTVYRi0fD5towA0sIlk1
YqByavwxqt8BJfrmYl+Htc7LmI8LrFByKAo1T8mzkR17wZVWxc9M07GAQvEGWUyTuQnEC2lREWYK
5zA72DFzBvOk0tJ4wepP1NJt4s5gytJtmE9EIzqbOgURrhthw9OcZqpy/hHJpSqNH1ljfKXVzXsH
C7yCRO2HbnfIqvQUPmFLYjU82haBvIgz+Te4PEUfltXJ14ZVo6UfWJcoVqL2leav5VWGPMc0deDw
aKRLY00yZ9BpBvEGadqeAcERhtDPGUzHQm2JkkMxsCpNqcH83dZ1aHutyrHKwO7WqqqAU+1+tz5g
23Au7VMQz4d+uaAazva+BorCBQBflZRxVsklwj7RYHWi087iYi2j8Gbk7DB1BLQnuto4NrDg3AdE
atMrLnOyiNUHXanvCmUeNRkc/eGghKs/RYWijY9lzuBFApn9HU3tMZkK/SBnwgCIPrf1xTCigo3z
S+1EniFoz3HcaPFy1O/pjQKADHX9nMr4k8lItY1aAAl0Xa21qcWXukhscI7JYz/xFtNHBi05lzRm
OOgnaZljk8uJDrAbuAGquMmyOt46FUEQKHsfVVjqa2gXNVdXyKKqnGKLVTHCLz7T778JarXFF4AD
ckIsrsNLrsZsnwbirUrhzqQS0kzVi1PEYGpI80/zO7ZS406WQDy7OoJ8VJgH/CHePCh7wyjZXoV5
U2zAWNurjhhm1hjlVboiB3nsj21AV3hkzdiJJXEnnLsNlIQviKRHNTPCw4vJKR3wgQ9FRSwtn6I3
i9TZtfDXdv5S4/75oBax31UO94/H/tzVZtGixVsEY1XeCEx5yMHyq1Dxb/JFTn+VR+u9JMhzMROw
sxU3Vw3Z376+9iVzyyx9Lq/ffv2av9386+mWpy+WQ6AtuTzEInyDn3MWs5iZvvDJ64fr9/65G101
lH9+3t+e+h9f/tfPmwZgoYGYWar9GFTPv+V1V7HbYMWIka4/Wtih2Gcz+Vpkiz6bz6PbHmKcbWvx
qcmZBsGiF3QHKDP/42ZeZc1N5Uxyg6Lp4ypsu2orrx/iq5vjevMvmeX1Zijdiq768qI0uopvMov2
GlgQAsv/+fnr86mrOu76qXT5addb1w+2RMr11zP99aBJbgVqVgpets4/X/fn1/rruf7c/9++5n97
zNRa56Ca3VXgZy16v4HODhTOyfhL/nfVl16VptfP/tGc/rl7fez6BNdbf774H9/7j7vXr8s60jVi
g9eiXnrR/9Du/pG+/k3Qe33QKGuOCn8+f5XLRlfB7/XB6/3rLbvi0NI5h2Hp1JJcMAvGg9z0C4Wy
6nrz+qnrB6gKdCS0w59v/8ePuN41dORrVxXL/9f6/J+0PsL8v2h9xs/mP3U+1+/4b3e+8S/KM8JL
OH+QofR3rQ9ann/ZhpRKd4S8BjP9XetjurbpMhiHfPQfWh9p/QsDl4VuiKMHKbn6/5M73zKtf+SR
CoF+GZ2DkoiKbJSAS2zT39z5eqtpfVWwEZpx3e/tpr9UfYPSM6AwKRSltwuQRPqkFARsQO48gft0
4UOjopv4EpmifPTnAn6bs7Uc5hxW9lk3jOA1Xe1LbEah3j+5JsAhww0fGCNdMLvewsNiWDdbnt8T
tpbP5nOi2YWX6LK5xTv8mYOb1CgyENKA04DbJNi6I3EjYnrVXYk4lPoCWvfrnBPKYIb5LTLbGEGv
RYepuYOT7nhFPnAacUeG8hUMyg44e97Mu8FJthixjrJrg3Uwz4xDv2FX4xhPpFoNtcK8j+tTCbke
iogyR8AKVgf4i0TGkb60cZJ514nuJaPNN0Pb4A/Ld5oWPTUu579BmXQHSJqaK8JGh2iUOz2Y8Iln
W8dvPipHbLvavO2uUEsZHgAAt7ijB9XfCOxCvZo44FXZsRg0fgGJy7nsA3mC96wfVez8dQ/npDxd
Hxe1bRyIFT45yhR3MydcZn0RWRiEAfFXmM0tRAZGpJpho7GYxZrOt3bOrSK498HL3heVtsuLYb6d
Sf6jrGxHAIaVfh/MFrJkVr6/7naFX91P5irRI3dryCkEwoQDV/X0xArVm3Tu+xBvv/8a+Ll2BqjF
mS6gtFea45+vH+CCaedSFpfe+MrcUTG2Vi0U39QGzRMUoOozHJdmxmN6XUHQ4lWOIy2GjZpBWZ6T
plgbVmFQeUtOJGWu6B3w9vZaLXFuB4q123oCtEjD9Gj1o7qFu1KzUvrlOkr78H6sVXQXDSnhGl3q
4KjrOq/W5bhLh/zeBV5/shO42OQMh7spiJp1p6z2kteW+SD0O4yooSnqZ10r+KB/BMbsX653JOp2
cyj6e2Vhihpi+7nPnNU1Z4OCMz0aOg0wEHnx21zCcOM0SApHY7yNRTM9+Ub70qPd/4qHDFr7bJoP
PRCiG1LlR6iV+oAyTu9oHRCxoQXa78rWeAOP5V1fCZMzslNsdNwYNy5k6CdpGwR14xW29YFUnVpe
IEtPv5wqOwQD/VywrDRmAFy/FwOXeOoy72VgBqnAfgwxUX8ItNIceQoHPS4FOEKncNsMtrty8p7+
Zgx8t+J1foBi2ntR4lgfzhwcSoZQX3RIPTJ+z+7YDs+NKuZ9uIjZnMZo3pKZzHPflmdaQMSkD0SR
jZpFfBvHtBfIrTB+AdNtnEURkiUGlh0r0DmJ8Vl3kDvREc4Sm8pBSt9Nr6oRr1OiFfeNSd9mrAGI
OL4FrLBp+l/ZpyZK/zHBr4SaozqmWe/eNSP6l0DY7i4dI4dUHoRHQC9p1tqgf2J+dNogEqfJ0pNx
Ujc3di+fXWmeGJsFn5kWVas6MOf7QujTKUxCxLgZqjiHi+3IkUvdjA5AvzR1x0uhDeMll3LfWUR1
DU2OBG55fAgJjGujSWyuXwEVy4VFCs2BQbiHB3F6SBBuP1hmOxBKH938eYjXMkGZHjGxt8lBGfPy
VS8NhDdOoYFr5+6ELGwFVoXfKgPOPvTpKylFZx/H+AM6peR5IuXMToYPm4bPCeV+/tTk6V2UN8H5
em8MhmCNWgZMFdcE1jHniRWI7KhsCm7pVuuvaG3ggFjW0zQO3X1tuS9I4qEK2Sk4MZk+tFgK8qFB
xmEDG8fKk53MekxPGr2Xwug46gQSw1yJUf3oyydTGgMVuKO2hfKtS2na9WpK/eo3Z/muihH6V0TX
21rpIosnkzjnSHHm9ePk1vfhTk1+DrOveAlMrblouchIwtY5QfmwdBWEiH1pG+cA6dovxxFnJ9W1
75EWk31IVTC9aoiCbjp3sSwvd9dFH5rruqvkoW5MiHtLNzAUyatJuDMHHrQ6HDicN5haILB5e60Y
0hoLdLJ4I1TKUPUb9hD/iF+2Qi3V/vQa15O0xbkcsv7F1kgU1CORHereh6vlNgj4A82Hl2gtWGgm
on6r1NrpK/O+nprc63Uu4Sp3mM+5Wb7uu9rf22ZYvijoTF4GH+Q4RvmdX5QuyWEIlcJABTf8yvGz
slJq8HR6k/4SHWoG0SXTi+7B6bNVhPLsUg0ma7Vvl8R/0vSScXubVE5/D9AeLZwTd6+1pdHaKDB5
ErL1PDb14Jkqbw5lFUHuqitaxDp/0fWzhIaqRKMiyOZDEOjEQjOJm+8tu3sQwUyexvWx5S6E3mJT
kvBMyEd7cpYP11tDzu8z9Fa4aUfQeKOSHD+XW/DqEUvin1jTuCGUIGD3HXOWJ71u7LUTEUEYSVnS
vKJlmrlZdZ+KYa+S5geXnti5fUeugwnXFSkx26Cd3kS5zwQJhRgifhNZqOvsDQbrHm98ANDVu2GL
4ZBEwT5MdfolRQRGL2ZjH1DBylr5tyXYGZG38Z2kvVbfZwgAHjRW2SVRXGw1+7eYKYhMNoVdps8T
mOCmOvYLdsWO9MvgR7EnYl/sZ8Nn6ufU7rZIyoNhVO+Bm+1ILJKbsU+GvTXUXyzC82qqNPccTMSR
QOB7rVQSn3pz/DSJAjY7hDQEbsLXSWzlldMl6uEjyx4eJiYBfiwCT4La2htDfaspfppj4uWmxBu0
kC5KPT4IC7h8U1c/OAi8rqv1NVPVlv6buKeRyexS9r+McTqkZMquENJG21azqlVhYrPB8oWFxYTR
hKwRqrTFRprKrbLHitTv0idTMV6XbvkdNAk+Kj9/AR46Q6PbuJaBBDrINm7kvhiV/BaZdmqVfqfp
/uh15rtThrtBOA9dgXsrToffqiM3nelJx8TJfg665iVR1q5BAr6rOrDT5fQ7KRt6L6nmde34avnl
NxCO3nPh3FFqKGMQa33S1y1jwyEMH4K5ACy+1Qe93/i9/1EQzbfKfwGG4M3cdh45nVChOp+ucS1I
XyDNZ6B1aaVW4/VRsIgPY7yh1kPJxKJKv9Fevc0m+qa0J3y+JiIiym59kd5UC8VvtsRr0eoXBuyP
qJtdUANcT/rPQGbOML34k7EpJUfmgGB0qd0EfXv2Z6Z00IJ4N0GuhxrV34+N46EgxD0cao+9oX0u
JCc90A8NPaVYs/eTKvYJK/HKkeMTsg9khVoJuR2L6grmB4SK2SMjFTZy+ojA5UlGc7ZGMrGY5ao1
Vz+CUMf+tomx2DqSS7KOD5W0GoQq5DIOZLDahs0cnyAWs3omCZOAZ/Z6ch7L6lwtc7U6bG6pn0hJ
4GSOeGs1ipH2+uCigxuaNRYo7EYSTrBfITlV58YFVlQb2Kxy/ygrbi1ldwRXfJMFb9BC87vU7d9V
Vh2JnPrOW73cNdr0pHM9rtt6iPk3GvtMzrdDWdEdrLgQXTLqOYgtkhaCyyckfUac5F7rkOoJO5ZM
mO4yJdkx0yF5545ee5OBmtqvxZa3OiYeh9zDOdBf9MK4o8FIF8w1ok1lxe9zZWDtIXa6bZzAc2G3
zK6kFdb0L01mvOM/QighrHfUo3dGx2xnciDFTISJmVwjhlZ992VEh7VDoWY/q8z9UI74ip1f7AD3
fk2kC51wC9roCg/Pj5NNX4xobmULAlfPs5psw+4+aayBfdJeRxo5XobzMgnzd0/GwxRVt2aJJQXB
ZFZkt2YeHqyGlxxK/3doRQ9knqDvsMpPAYeHeLKJ7QuJrc5e1EflB5wtqOaVs3OscV+E4YmC+Y25
5tIDBpRm3zml+5ACQCZiY8lnGd91B/Y1PAMTrBulEULfOvyFUZfRAm9AeMKotopm23dxvaLTe64T
G9ANSgULdgh9MZWuC6e593PURkOd8yaZscEajNYGbbjXRHwfl+aHpRMpyP5ra6QMFeNM/7jpgBUS
Mt8bZGcSKoiiOa6z+773yx3jQmKg4IzWWXYO7I4lK6QJTbyN1oUBydohrakPM0Gzg83hd+cMpAng
6GsQU8JaDGPf9ygaINfPdrI3hujcpJJcMNHfO6QcQskEFtodCk3houhF5aVguvIxOnVVDyq4FWJn
R8FamJW+nyp4vVrxiVqrO5iMCeBwadYd530iDsqaeqOQVEucj4XD/8Al8PJkxrC+3Ca8V7VPx7r+
SaYGFlBP2IeRbn0wgN/BY3xxOuNiu3n0lBTGq++ztSNs1taaP9z0VpNtqbKag+XylsrdDmW1zM9m
1WKGN0moI/EV6eEEe5e8snoN+z5kSDucGDHqj1r6FGE+WEmrNNepAZeu64kpq8h+mVhNgn6c1pUb
3ZhTSGSj7fhe1cfWThsRFXfIqcM2oqns5GeVTKhTXbTC2E6PCa/aUeMvZRZ5mIw+2JR6eta0Qa4r
yzkPg9Ogh8i2duxCNTNrRoWgwxj4dDCKtPHDrlV34Jx4sMC2kttD6gTs7vcoLuRNnXGKzxv9l2hr
tEapxkTABd1VkvZMQTxtyZKs3hqIFG0NEoeD/4Uh72LYsT+lYQxeULD2feADNBGmmvO+dTg327z4
q8pAf1ZE6iGcfOZcueNVtfMI7ILDRG286NJmu6xTmJzAWILWOZM6+TD5LPD4UU9Np/WbPPYd+qqE
nuprWugt8g6TA3o5ac8NNmytd6N17UZvVgqnsLaG05DrP6DkUrayKN+XSRZsRGVysA7cbdOhr6ht
sALIwRcowb/vXx80XPs1kbPaXB8fMvz8djP9z6+7fjrWoxtOY9Xu+q01wUZFRDPiH095/aTuUxGa
o357fcrrQ0OF1rwC3TfTY/Z8I8iPoC2waiCe9sCmN4Z1GOriLp5oJOXD7zCjmG0n/W2UrC2HRiPa
S2rtoWjas9nWEE8lwty2X+Wd/WZhJEnK+beKp9+VgRi/Q7LckEpqDMPvOQGtUxThE5vYMQu9ym1J
vGK4xXjIBJdlyt8TOYvIltZ1KU7FhFyn/zXPDKdS8m0gsYjbqoTQH6FqYKiqe4qADq9xSsHKiTAK
GGd700+Ioq635pT0on6olCc78DXdoMO74ZPXD2HbZlvCS56rBKRTD5EwC5m9kgy77wez4riqEBmj
wBll6xIjQxKlboLQY7pE216CcIR4DTToer/kjH9TdkQupA+FJfRdEyNxYkozrHy6SRPI4pvETomh
s6jOZpm9puYcbme1ONlwT6zyMP6YHRykvRHIo94b+GOWD/Lft2z6f5RSARfxSIiZ0+PhYUyxymV8
SZessMa405T1S9r04PRLK4MXSAPHJsnWJKKeULB/I/l4Vtg1iKSx5HiX2eshyW4xXG+khphTkJYZ
zydDDMXKNuVtoFUbk4Gb7PR1VPQ7Ug44z6xTgh993hscUhYKJelnjH4WcwaZrQmeoIerUHYClGar
TetqH5UI2BlUDp/O/VVOziFqUCJQIljkdqxqJO1u+tAJ66jyRQv1AHEYVQ1Bf6RvgWLBZA3DEtkM
vT9KfGS7QNirLvwQs34yKoZPzRz0C8uRbkrd0mzQ753crdbhY55If290w52Lu2+lmRRS6XZuzCP5
ojahuolW3mKr2WUjGqauEuz78iz9+JwsGUtj3NmrmkyXngM1U9WEP1PxDs6r9KnoaFwW6Y3FKcpJ
n6aJIbMp/Veh9TvI2ZwvoArIs6lqQs7S9st3mBjVsW+tIaPcy/hg6C1KfKP8SUrCIpG9OpPTHGXb
EeRKR8CBTtWPbnFXsvCvRqoW1HgHmY/TKi378kDOxmZ0SnSR3W2V+c9FaetrAAZolRRW4fI8mbmz
q833yfcv5I0vmRPhTRHfdxaawLYplRdaoUXdKNDrtbssx++FXWA7FNmr3zmbURhojaOQDmsYPZXm
rsvUIoLiFEDBwVuftJeyvsyU+yvHbaVX20ztG3N6RpLLOtLXaOKr95C2gzOT0+vUq6xuvs1C3bQ4
EdDuxN9xkTk41qhYk2lYy+FkJunH6Hf1jdHw5syDmkieck+qb0jWNJbRwg9/TZPR3UUm1SOu8TFh
G0sd9zVOmPf7XfcUkxqj7A7kRD4wYI28uE1/D3bzKkyEu8n83aLHRNSUMKSVipXBH3A/XFJZSyBP
HUKckXwkXQObgl/JDKHaTZ2EMWsd9YiEg+gxU/oZYecqb6eHPii1g2jfTLPZa+1rpyIMFOVm6KqD
npqPcU4YgK7E3YAWw4OCuYivrZ9aM8gl8DdwQM9FRW595p9SUHyr2ZgMeigA6fvf1QyAOr43RPWK
2qFEZgJwXM9trGQ2K5pltchDwlu394P3riy+hZ0cjEa7Hc3u7AcvkAAejJ4qxCEFp3T8B4HceR1Q
ikChu1SN/mpa8ZEUzUsgYcKm2HrS5DijDWxqhSS+Ppht8ZlUE6klEZb+wkD92ybde2i6SPZm88uP
bTjnBF94mVU8hWFyyebyJ2ShkHP1UyLhQe/xkC75ekrcjg1kiCL/mqPxy2dRECL7cVxxajsoekp9
THH50ZGTwjq1bswclGxB778XRbZF5eqpZEbLQkTRe22O8d6d56fGEReUoqZvghvVnnEmPaSO81GS
J+c1ixNzwI/KLzifnBG47/TcZa2zDSam00upSj74T6u1uG6RDhi+AUIu+uwCcTZdZoXoSldiyrfF
rLbAjBB2zcGJrW9Lt+0hRQSjWd+SLazEjMU7+N0Qdx3Vmz3ld8U8kFcXPKClfbRNirKZTjHwG8eq
1vaQ3OMQGPhTtPNI3mRjITl0zVMk8LJFhrpUsR179XSw4KPT8XXoTov3QXcfQ8gEgRPJjaI21Jeg
raHCHqZS/lyyWflvk6LtyYkKOt3YAQXPXIwPy7+4y8onN3WRc7IiJHa4lW34rXEuW8C4lDn8CeF7
PBOIDWhjTbIN1pXYfZajOA02d3LijusZSolN/ObBSrN7J/ruG2s6mVGI7N/S3tIofTfAsXO0gjk8
Jy91gFVmeB7yQvBt0fl6IbUpb/3yh+LjOYtw5gUj5rgWuQ3g5som4WyYXLrtmpSeInWD3pm2mvTx
VSEpYopFza6RYENHim0ymU9ScC4ClcB4jOfqiejmHcOOXnkoTupd2OlffgjXKgnvo0F8YW5gkXer
+0C0XPcowKai5KqU/APrmA72ctzGV4EIMRC3dgmOQyTuHa/+AUtT5DnEMK60EQdoYNI2WoiTgWPt
J/YODx43HGfr2arsj9GCHaLEsx/S4OiHH2rcly69WDhyttEETmYgXpv3FgQbgxBJxk7sK5EDoIdw
Q+rICQw2kS4c+n6swdYRdTnbZJweg5Kfn3Z9t0WxxYYq5Regxwq81U08Wf7J6rrnIYU12ejV3Yyw
ct9iPsCFdJQpvuvU5qC96BCybrJouVKXNjSfdGcV9oKh2+yhmS3QzEtGh3kQ06ET77P4RDrzMjGC
WWUJGlB3WSGr5h0B/qdtwCdyhnBjZ724dVLq0NQh+YK3Sr0aC6tlHW3Xo8/e2o85fXdpopKb0ca0
DYIVBXUEyYvdAZyurRhYdorQnwY3aOAYm3LZohYmyOheaaGNtLVdWq8kxbWhg05GiVUchc+g9UdW
rJpsHvd1hoZkDO13VzkmmXPzxDUXnFXqPjSSLmlrXNpqfC0N964PmGWklfZGx9bSczKkwyLfY4AC
oErGsczZ0KJo+orCaR/NpKVxzPuZ7RkLSc+ZlTmfN40SbqtiIxjcGBWZ5R786Iu2veISglliEh9t
yPdm6aawbfwaHX1jZooXLkySzVx6fSDU48pu0APibXoJzW5TtPwCfagTHVHTVcZCtBFZEdxq+PcQ
o/crUSzTzZ6EkyozdhVOvm0r3G/Km+dg5pTbwK4NurmnJpl+xrD9zmpz20aK2tWN5MoXqMZ8f6vn
BHThh34RLuenrjmPGbkY/pEQQgT7xXDWitBYd/3ixe5cLATJsyJRcRWuKZY6807Z1XjsdaKdUqwy
twhfOT4gJnzRS0mOzBC4GyZseJWbT3O2CQ3rSar2+1M+mugZHZJQ2nCkvdZsWZ6ntUXSEVMbDlgN
ZAJtfNKTEsABa55bcEBLQsyvbvlpSsZJYXBos5EmVv/bKXUy2Dg3iViuMKQ9j0MybaMKZW8fxlvL
xkmf6POmENPdVDS/cwxR0HCNrUmfX5QvomUubUeKZl4UfZXHsclAM/fwjvFVW/HZzkiZSSbnd9c4
9P+Z6+ULQVlbVoDMZAQ9bPjVsm1WZfWq7zO4iDkqxTLAQCJdILz8x+ug/8y7KYK6s3HF4vM0Oh19
OymYjXrgQPsU+sMnGbNqNbXOxiAMfNfqxnudqWnnt13g9WP90aT0t0REomE4IhfH08PmJEiQitaW
r5dA11j5DI1IGADb/RiaNNVJb2easpE+WzolOzA3BVkMCgAlaOrsARHfTJ01rrN+8evbvwZT5wSj
oDp0Bmm2urDXMRL9NRLnXzhPRm/I4ydFou9K0gnwaiIaVyjBa36yZCKwhmJBeIbWfFikhKxGg8KY
1LKNq5zIE/X8gpPDZ+0B0jY4CBzt3JnWnT5+d4qHLOJrnA6KjjNiKxyyNY0xHh0fW6ubidtGZhAW
x95t9ouCfOWTcOEJUeOHR/9eSg0VajE/To3rrycxg+Ku8nYjHTtbD5G+iAooJq1XXxkP5ohV3I/o
EjoCw4XK34sAO3n30sVku4WFO+3xSIqjUaMjVNWWYFBq2ydVovTtWWBushksVSu3EWN9AqlSrmQm
T8Y+Vpq10gJTxxnSG3gm2WRKu57Yf8TviMOfF45stK61rQvEQeALhiw9JNN0Gw7NsM/SGaK+aR8G
ly0uzusDtfRD0THsiYfwpBlMG6J0PEQJCCQ91Q9BKtCKOpQhtmkiUZ290W38ndYlCLyNaJs3lAhm
PW4dUIdsMC2ic5sD+dxob0WtsEH5CXySdVMVR2KYR08PaKgYtQMFZYrlTZ/2+FyTmbWowJEytdMX
uIT5lOr9mukZ4ufsEVDJ7FWkqfhdMjKk5cKAZVIUcXKb+9HF7wYKDzAYtGcXQr2FzwDnexQm25jp
5Kqtu0fOsdtO1108pExq+1ylN31e7OboppH5vZUzWCg5Z680J30c+sB99WHpRauitLRfdOc2c2vv
iJBHRc02Y7rN2ZeALfAsRDt+3ic2M1ZNwkhb5N7eCJF5a/T5F2G466KJAxAOijVWM9rNREfEDOI7
Czc/W+hjqexDD2ltbbUdNAqTMMHYpt70sWZ7fBfNNvWN/iffW12WsKpjtRbsUXYBzK2QPkMHOj4D
88hAia9cC5pjV2rnilzuUKlnZwIL5ftpctZiz6rTbcmftA+KIMSPo45kXxABE9AOQRpxIN/BQ3I0
Y13P7qduvjVUlK4Z7qz0trnP6oRRB7B9gZOH3QHYvurbgOESJ6ZazZs5CS+GkxteFZBgQ8oE4Yh+
wChRM54rt3jswxYjDY5wVjHjOfKr7WwutDCGjgdiCTASuyj56flv9SaDFZHP96l2h7APFJ2kYZBo
d4gKUH4sFPG5py/BGQ7xTgTbb9Y+qzB+dt5o6B9T7WUwp4MBX3o9BMAdpMvWo/82BuKO2iYl2QCc
Lb0gJg4dhgq83CUKIeQND32PKdtNeCVnY6RydTJ7Y9oEPDONfu2lw/gtN7bTXFaIW2aSHsqHfoIY
FgYukY0ZzAyjsB36SM7d4g/eNjrVnszDU1an6k5LFGnpFiIoA2CM371HqId2E2lYvM19GhUn2L/v
dAc5ibSEQNvSS2TnrDhREMZThxsmH+Zd2uPvJBoF/O1eZRlmaobLGsaTntRBSSeb7faI9FR4ZdN/
2YWprSyzytdG/8baXjKfxBHVOJUXq5hoBUN3NpnbnbKd4/froQ7BT4NUGRPq36Trd25K2FZFGdtF
HKloylcGBAxmlvmaM53rLSDBjUhYsS14InVP49uyUcRXvj/dGTl66jjIjmMJ6SfpUIMiNdmbqvkJ
REybK/lBuu6sF/Gz09vGxq6iGxTa6CIA0IXm1xQNZ9fSbqSIN/6EA9WJ+ue2iC8xsS28ZDEey+F5
4q+RffsxRZ+t1cKlRoeyQVi/Dm2Vb808TzfFpPNW7+FeJFn82BqZvcvQ/wDmufcBpeW8ahz3s0ti
ji1kOXzDfaGgUxbJLxky5dHt4sknvgXZxHvH+J04ChYityKHKQ73VNK6mhV6a9CKJIL+MKh6QdfL
Us7Pp2uL27d7UWI8NZPjb/2Jdt3QIyDPC4gYUfppT/hFYlse4Ub+8u2cipba/78IO6/lVoEt2n4R
VYQmvUpCwQrO8YVy2mRooIlffwfeVcfn7jq37ovLlpUsQ7N6rTnHpL71HnpnF0M13FbpQCZDffF9
RYxYEhN5EnVBSBN3PVRmu/Oy9iszhozNJxVwrrv1bVeLIyA5PyhUtq1dLcQuZ94rEqmZqjAo1CH7
xeEzg6lmS7OC/40iObYiyylrsQ8VXDwFHY11MsKa8VwVVMtlyYtH1n3gHVzHkdOnO1n0baBxxbRH
9pPSQWpeFe03ozjyry2EV1HJEIk+XTn5OVxTa8Htg39m2EVHU6ydngOOp2ZlSFuxa46OW9PpEP69
Fuc24ov2C2kXmygMECvTmdRusiyMcS2cLdvESJ9QbBrG06xrX000iqtWVodG97M770QI3BiXxzby
cK+mDv3O6N6xvp08bW+qdL6NCHpYYwEPx3i8jPOKU4QdV0tWowX5ZDU5MxwTrA9z0Z8rBbjHs0Ca
JaCBV7WjQBC01TPOd/0F1/xdY9kflZ29RAXx3SKd9C2rWu/e2TRYdxbxAURL4IVh6880rFT22SlY
IDNB0DVC4I3uglOIbO8wyuesnUdc4YAmdLv+qHA/XBWSgK+wu1HSUiwMlJhVR8NHNhppm0puosje
xQqJ5NTKKKhrsSq1/BKCtDwY/TRdG24KhhMeSpg0BOfM+jWNA3rY6bxrSIusWYz1uKuhp4J9SZJB
X+zIXNSXEJxoaCmwh/ZUJWn4FReM2MZaYqrwd5oT5uA5WrnRTS3o6nHY0BzZjXZ4gSnNNcviMPD6
9DJNzr1RhdadyKuDPxC4OkbGfcIsaj/qJCVNmKMq2zGIBQXzz2D/yvB8goFM6GSj8WjQIbRFP2+z
UNcW6opxZVreeyppO5Jrm2/xBjM8xGNRGT27FhhkhugU5zuuD/Rd2dHXkydjbmNiN9V7C0wTKlEO
mgK32tTQIQtjtcNv1q6NXKBZw5G+srGjH9CB6Cwlb0Q5QVwbSm3L7J1knYQxEN8RjJroN21dgPmA
8DgTAd/btXFNEnUwFB+hbmdPeZjfJrn1YefE0sgC1kuOYaQJg6z2t1083OUcCihqVUM29bL71Uib
dL5Uo561uvODxCm3oQtZKa9Me1dzXdZl8+VEBYWpjzFZKHk9KJMrZX81VJL0XQznrFPspsr4eUg1
Vl8LaV/hh7tx2XF+JZ4qLyJJXmXFdbmgXQ3jCCN3m10VHNR7yxOQgDVmKjW19VAtCbWBa1E+TSQw
W2yGQQetHYnHUq+YYiTqJTSbJPAz9dqaTbgOaeFh1lDfQyNzUlBJnfEJ4djAtMCkUVIgdwNuUtfd
FhrH6zx0ZEwjJMn1hjdrlv46grfF+08ZQ7hHyWLjLtm0fa0/61T3G7fvH/SIjNh6aROLCodsVylC
VnyF1c2Z6DnZqP/jbsLDxOPSLLyabGLw0pZsUdMu1mYFGEqaVr9uZq3c6ij7kXTGdRBZ03ujij8q
GyVCKfemAr29c/zZ3uaSuyNcecoSSsBhLp+6gc9NWMQL5i6J1HpNj9ecCaGSw4Pe43WvN2QVT+R1
e8gQWjtbM6I6xH408oeK+Ogv8Ht9IS//fEc/BbHm//82k907EOf/3HFanuH3aSSl0NqBfFoejbSs
1z93/LmP/EXu08f3yMD4zyuGmUSD9/NzMsX86ucB//Xt7/P//Q04Abxmh//nu/j7Jv++Ite7dg7+
+5YIgvPGreHLHJ3G4vhY/pifV//7Rn5ezcQNUex/X1hqGSXEz13rzFkyD5ZH/X3yn29/n+XnO90d
oe/3HKQHv3+LFoqDV7TVAQSteVALVt9YYoV+vsN2tlCm/6/bvHnJ+/i9T4rIiq7af+758120rNS/
t7UQ9fD0EC+13P73GX5++/fBv6/1+7h/nsYGywAVMTLWhkMfPUg6w6BuiK5/30htakwgfp7rv76t
Wo5VIPG87s+Tg/LFoT/aj1nxE8GQ6dPW6+BBLYz4ny/pAv6Ily//3Pb74893pXJPLuH2239u/3n8
z20/T/L740wVyt4Hru/Pb39/8ftiv7f93CWnkUUHfnlr/zzXz23/PM3Pj76qYQ21drymA7L7fb6/
f+7Pzz9PVXYyndf/PM3fO/2vp/15TDb7V37byZ2zZGS1JWWZAfGe3Rc/uiEYUHv58s+P+qgATv3z
60EHdOltU3/puOhgqX4e9Pvln9v0qid9dgQT9vsK/7zM72P/ean/dT/DD3lPv8+FvrC+Ahr5c/PP
A4SEb//3L/t9gv/6/T8v8vPjv7/W/ELup5RYt//1Efw+7e/7+J9P83PHf+7zc1uMgiwYXIgDCeZh
dL7ICH/SSMpBMfrAdN2om0gNyfbvcjFYT5oNzWk+x6Z8/FkNqoUpRfBZdRBW5kKHWroPBebeTKOl
yJbNsbTlIgYuwTDeFa6DHdPf5gicrjnay3d06xrBFtuRAcEO9o6/+WJmtM50r3jQw0bf+3G6y8b+
oe4SWo4aLU2X6ITVSLY06oVoK8P+ujWqMxh+lGUdNXNbTDeT7L+gqG+yGD2BlSr2Hsxh6QGS5pxP
E6g0yPqw+MNdYehffj4+GNLPtnGNKKIYK8RFjb0C/JoEZkGVFGXnoqrjVYMrEfeMjE8OKqhztMxh
KiLZh6m4FAZaAIbY9sZ3SgQBlMJM0SXOWRXeyro7jPrkgnucdaIgyKGdCWyyHLaro/tMacLWRpFd
OLQUOqaH3zmBftrA0dT6gq0+n+mmYq/CTu9amPDHmPloQYhTj3IQKSjeF32YHy2RH0opz6h0sSi3
xPUNZENVE0iArk8Cm2s7FcopjphIwW+NNuzYq01bHqa4O9GVYI+R0gbUdFBzUWrgyGcKECqRbIea
z85W1j704viBQGtg6yaO+dBrN5KNeetN11k//mldPhiv91+ZqTMe7X3Y3hmZWjnPs1BXDAn3jtnZ
yez1GNFTyr6liZ/r/k8aUkDqOhXBONveLpxXribVXpmMv7XGA5nr8EkL2umyHURAbfxELTlu21qv
1rlqv9zkpogWmyda2xW9oDLbWdo03ZlLigscBSrzfF67YfbW9n4cML4v9uSDApfpYgLvZmPYCZVv
PTQagSn4wyN0jWDfbsfFaw+kQz+NM5rPCCsA2R38o8mlIxicEDwD+3vk6YwNOJeUyc4+1v6okHD7
ZjwvR5CZOuqcx/M3I2zK5JbxQC3elOaGl8rsPuvCHNcmp98aGWC/GiekcnHsyrXQU8F+yj0xphg2
Dd4QstbGDbDErSUybTdnOnpnNTEUKZgtonx5DpMMMT8RhmjWetSDBm+Y13JQkm1KNfekfvQTrkcb
HZ22LaI2vJ0M0H2190Gao4C3G71PvbZVHiSfwaAuM6wz/YT4GJMhb/vxFxZkCB8jgGRjnF/8esJd
L/aG9u36YLXMxEoOlqEXS6Dx7axC/OtTDia0f5gMwASwiDuP6rvS6LxmPVQbLfvMaqPbzjWFMY1H
udW8JxhVIEhTchOavOxIQinphWjVaeaUXg9qoCluGNcRWX1BwfS109/tWlD2YBGHzXzfZvUjYvp8
7dOpdHz5aqj+wgytWHuW2hJX+VTpITzfNqUzDsOdJk3PfsMYyTKIqhD5FOOO1I33ttB06mQDaKB4
IoetFtjW8pw9UlvU+qZMCZbzjCjQQYkaFoLLPJ+eIeG8h1HdMDWuvtL5ZTbhxbmoQ/UElH9rPnp1
/Ih1vTyWiQLBfITDrDu9/67GztvQroLXAfayoiB3QvNPmaOn1p3XdLAv6DKfsfWf4AtG68KAUquj
v1OzSIOFm6BkeyKMkfzXctplMfilZC7j/fTh9Ls+zB+ysnszupK5kJpuRKoRW4tn0KGTiEmCtVsw
CKvBEhllR4O1GTYRxwTZEx3quPSdOGv0PxIhDDaLgxyxYGHTqteKPWKsU7O7+H1aQgzktins8BY1
igqGEGbNMkJ2RmIMyo6FQKPjkOcvA4C2jeHnizKedkTbFs+SfL21raZNDgJxA2Zv3jiNTkNmZCKG
yj4AmvDkpOZtPy7N6efeYepbJxlWSgQRiflVadlXkZifbW3R5WhQueskaXRugWOmo1wrwgx4A0Ia
D0LPKp6iFwOVwlig6xym6l5P60vdAh4pp5PsaHS2NKzMgTccm1u/xXqnK7MJRs1Zco/lNXMrcsMc
sbHciH1rNB7Io4/5j5SZI7foRWiPKtDmqXEgVOjabV3MQ3l1KTIaW5Z7qGvnvU1kUI3iBhxasRF6
vo8Nt15FoVKbjvDdreMNV4rJeuQsKAKuukFnpejawaZtHI3ZDeK+CX1DOW5CS/v0agZ8YT/urMRi
MjCgUXJhmI7NA3F7oFMKsauEubPn4ZzF5WM5wtMycoToMfKQqc5fE1I6Kq168fWKQLJ1FHsrW9Z3
aIAfIOI9TQtIRTTtA0CRz2p0ns0KXQ2tYWL9tk40nkEIukStw2xBymo4zrmSyGiqlklqxVDGEURr
hihUEof4XtAVCUq1V6b2b36UPziyO42OvUr1AYFrvm9F/pqNHBOpardmR21g9ad4RkQE+TrQG5pa
RPveJADarYbzM0NOm+/ZdaM+zJn1JYODxL6aCNG13yY1vkUtM0E3RxLqVbQJEia+RfY5uMmjVY+v
QF2/U4a0fWQBW04OnSgemK8ykdOrO4mrtEs0puOZwRcrvhczgpRqTvoA/FIHVGLeCT96b732EHXY
cuhukr5dIP1Q7ncr2nmjuMKCt0bCUArGTzpyC00MMKr1klxpPEKqvM0iqDAGwogAU9RuBKr0WrTp
0iAjHXhkTI9JLVprk6hWccK1WTOPdd6xXw4XhpZr7hcddS3DciVd8oDtT73AeKQPLx1v6qDL50Rm
oJum/MknzISV7z5pQuDznctHH10MSZlgmzuVDvuxCrftHsbxtuVjYZFAKpFguVoNjAnf4onBYOfK
S+It6gXVBno7OZvRP2VVdZ93oDcZCmFS4ewdvPA7z0HiZgPMpLF5RhVyMn1103n52u2GW6miN5vU
H+YQtKHSIX91fR/9AWbPdTvT1LIEveGZY2OhVRFmQtnQGAMVzQhkQz9xSu5EN80H6HphVVzwBqC2
wQyEZ4bTpXt2FG05cmJHEDDVdZ7SIMHlw6cp0HNaBYRHJ/+Wi3GlUPmA9Lp7TGjE75uYqQqCHhfX
Ah4DdOdl1B+RbsWgeMI3bDAbllxz65Dv47b92Wr8s6okFKcQLX2e4PlitG5p6AqwUBcZ6lQvcrWV
Nds0+S0+ZJeP0XVxEBSorDad6RLRjIedPguT1eIePbXkmEPMhIZ6ZbdNcqf6QIWOeuACRyV563/p
Y9edAM6u4XTYey9UD5qY2M353Rua39U0aQl22e6taf1t1HtMNZKJ3yKZy2nSNExF8qoCk69rnDwU
YTWawDpifMasD0FqkQHN6L0DOYnPRNaQK4Y0p5fowKmNYWbh64RxkyYngR+rj4br0U85XOrkzmD5
2bQd51oYZowJ61OUVH/cNqE9bjAuz6zHsPUuCE4+jBFVyty0lN6YhEJSeBj3nrsIkCbFYkSTrfej
CyXIKm3ss5lkT9TaT55jybUN+wOZ7vhJV4phi9ePF8/nUuNMG6CG75FMuJo7txrBoKAaa6TbNWfH
AEuf3q3dF0ybnJzwLo8azMnFNo2SP/3WF+poVwbJOTZJvcY4PNrVEBgmOOapIFo+cdkHO90NNlSG
vVp2Y9EbZ+b6QUus3DFmu67rmSnmHPdk36wsII0bwysfURB9sFOu13ZWI3s1mPi7HDTaHzM035Mq
O4QO08EkJodJXAqpQ3eKERPnBYXobAOdajNv7WPKSWf73HT+A3l+34x2LF+ckjEMkLyTXoDAEqtR
oPpogdYJRCT169ikV105380WzZlevtVCQ63qIxoDuPIoBZLRUYaPHkj8Va1H1J2Y8tHKYgD30HLo
IAQQpzBemffQ18nxtN/TrohXPRFOInLMrbCmB1PHvJRyBsZ8wplIokVy9m0jKNnkIGDYI8ak1iXO
+AZhjrnPY+5ylhbFUAeFweckBnGJxuIMshtnnOOZlGPtuc3sZw3GAClIfOn7F7M9asbW0UfGALZ2
LyqI8ILtGItUhTHQwwc6PXmLd3cgfSvLWNg06wjF6bWPrQ+SIadtaPb3kICDSRlgrKIc0GJDRWj7
HP2VNvkBhQmkvzijoLK4WCDpqzLrj8W4YuWM3TdD7Z91E0q9ba4JtLtNUNev4trdZD6ze41ooJVr
m++2530nzJewClYHyxz2/WT6TB6Mu9r2kU4ZPqJiiGF6RmYmDwiSBFgqAqz96GUMxglEMhBFugbZ
BBF63rXhI+FB3AGSrD40oTpqCBTrCtFfm8vHNC/Pse5c9Q24pYr6eVA+M3gD0puTL5a/dAOAdr7Q
CniR4mtCkiSLOQV+hZjMartbtxxe3Xb4TAq1nxlqO6bxhr4T6p81ZOuS6I9wbLD1zQMDAQ4eKe77
zL3tGIauprQ49ziWNGaUqyr1X1Mb/Qn6p4dQ3XVCZxDK1h0yKvhXHU4qQ6VzbouTMJh8ZpEKHGKo
No3uXkt2HT1gCcI39BtfDI9mrz3qflduo3i6w+FGxPzo3hbko/R9GgKlnF88/44wU5KpzYIEd+bI
a0X8uG9QYC55ZZvUrDbTYF8hG1v1TbdTbox+CNdz/ljjACUZMdxzTK4bGVvBmJIAjdyOuwJTCzTT
ofN8RWYUIvcWn19Empzf4T0t3WCo9Rctz69gipq7cJx21Rhuqz7H9FK7HZIq9RnXkDht60B9gSec
AmOJNKCqZPc1XOvZgUraPmiL8qRPfBQyvcPLEHiQ+0BVLf+lrC00eF76NbnxS6ziAEIpyQl9Z61T
30R0NT1XIsmD0CQ/wvRWZQ+TrcXV4qSM9kT3kpVM2EOmnZsw5b/mOw1aGH/A7Whg4XT33C1dxFdO
9jiOXL3tCkGrBKG37h219r2WUPi4KxEJ+Vei+pKhG62yWF5UFG+tzE4wvY5HmZkfgCD2YZx2bNrQ
I9fqMxmmxwwVG9RT31/VnPGBr0HAsnxOpWFoL+W09WH6TmRQoPVUEMqyiFFoFYKpCgOR93KVYrLb
5CG9kCT5qsL8pLtomtiC2Wzrbbmak3Yfj5Ui0Kt1V01lfg0Wpo78EYRvuUP49uaiZnFnUHGTT1CX
Jb8qZkBbt8q/CDF8p6IetjWcwjlCqFrzZWH7r0Z9vm5if++Cbe3eOBUJAyjfEzPcmnb/ByTLJfTx
eSWsUYbbBEXvPvnGeJwaDSVHzS6+IvKgbwS6MqZ/LtOrzDd32tIKj+V0ym1dEf9cdtsEAaPDsJno
nuGJcxQ1iCERuQzCCRqSOXjcCk5gtIFbdiB+8BEPqrZJmP49CRPtyFCHtyr+8sfn2rOe0c88uEVH
tQl1xUZnsW7DMFkh6kCRhJbSZbdAwcu5iWa3qnd142ytV538idqwnsai0/hAm7uKD29VDtatlhM/
rYT10sP9MCLQj8SzIZHM/eiEheAhmp29sejeRBS3lMLEVSAY8djDYlLE39VZBX04XI+9eePH0a38
ZuENoWMOtXUiZPI2F+zUnAZSdjoAfBP6CzHa5moyq4udDw8jOoUt2PubFOwhuYHaymMmKxjDbtgE
ngZs3uNk3RvvSKnfXZzLrc6BmdlPbuzcmw5U2ig5x/68yxQWFDIY2oazJcI67Y371tJfOmV/aC6S
EP6uA6aqLW5cmjEp13+g3iDjzf5Qd5esds4tC4AviOBolPEaLptXT4tOc4NWg4DGzHRmGnftp6zH
RSvwlHc1WoYYudYAUEfXbcQiIUcLVUxXVsTu6bipbCbIVag+StHfyrgjizS12dN09ySKHxFZtGuG
FNRUSO09Jpa8MY3M5iL9pgAwGMqYaiXS6jMu4n1qZ1cN3mI9s79ir6FP1TSSfGcj2o7JzpzkJXOy
cd3U+UH2I34SHRRlZb9nRnvVmExifZtAjAz/baqsjzgsb5vEDngLxy6+dqEhtPNwKjXoN5mDdCMB
fzFYd6HScGeEf+ZSezAXzxqOnQcte+vRONizCYpel9RcJtrOQm4sZXy6nTqYfnIPESc6VGX2pcLl
w47zt8non0ERs4RZOI3bir85GS5TNpyrNLnHQvFOCfGuLzJntyISUk5vnYyGladzIdcKPwN5SOrP
bLrIm7ufTuW4G1kyN9ZEa1ZPzCtU63QT4jeieZJlpnoq8uiICvqu8AaxcnXtdY6Gk177V7Ffnk2W
cKAoO1VVSAwGE1UNMZtD8pLkjVj/qW35aVv5RyglgQdmdVto9QoJG4uLgzsmxPwBdWwuhyDE9urQ
0cszQx6tvLhHDLkqXTQkJeqXacDCFBvhc5qiirU7yC9QBI/JLCzG1IjptSraOXUJzHmt5jFduW6S
befIPeZV+e6I+g3p+HVfhF6QcJxyhjzjdnADrdv4ZXVOOi/amU26dgfSB1ytXFvpfNFCIt3yft7V
thUQnr5EnEFosfO1Z3J2oaLs93aPwnzRU48eFrvlj5KWfze6NG/ANLErp6LjKC7PVv4EQWYT59VN
E6uXuEf7uhyC81Sbq5LyaBs5HCj08i/Y/XZ0xF9CV13o3F6H5NeySwDJn9dGYKfymIviXsXmazE6
ZFiomLJ2kDuPTLlYKC6MZXKPeoHrsE5Thuax3LMbuwfU+yJV+snu92HwlDq4+EGscl6Q7PmLLU+N
DF8pD7pDHFOihDTqT5onggYd1RqxPcHJhblvNEFbL4V6l5p1dCom7VS5Uruw13weC3q7c+duG6Le
NygtlsgqhDgYauiMizwjUfRcVhoDAp4AhpX2yb53NXX9g0hCbz/O2kWyKyf4KaOJ6UVXfTKwaSQS
z5pabS1TRPcSTvHUFsaVlqNlrmfw4FHmslHzYn1XhMZumvz6YGsecvzJ99Y4wIo7bWrR1EDm2P38
+Pe2sNinnJdLGAf59hlaYGlyrVI22/ii2uUxoQ/l+OKJ5Mzgp9s6Lp6q2p8OlVtkOA7cN4c+soGB
euVanbbn79nOBoVqR/JtUxjEULXO05w37a6nQm8GrmF9QwMyUffEf793CgRU4nD1mQk/Ekbv79zw
j+uSiTHljIZq+sZzW/fIJVERtHhTtG5SWJgo7Z3B+MYNzElDhV2E4YeVCrA5Di10qErCxyJPbAJ/
k8Oy5NVXOEeW5rmGaNPbu6H7Gfsm5hexSicW4bALD9acnHRBx0r55rOfXTqkCHiEz/XycskygbEc
EnWH+G3wvSdPQMTwyj0ZfsjUp/Q0685dIa9lCoYBZc19GeFwx8h0aKSgpele42FcNa731YxgjEUE
ycvOb4nmoyWvFbQNx+YoQC3jgrA4I/xyCjpdXXU9usc6Ir+0mpCsIXTjtLYOZS++fcKYtjr8FHTi
dRbTCXXCbmW4suXIstyVOWG8AyF13aT9CzRjyqExxdZoFX+GZG7PKlO7iPa2brNTtiKfCyz0Yh9X
VeDH+ksyuWc/+oMKKj3qzeJFYMMpE69keUzvi+EptLCl9B57tDhCHlth/R5VhUq4Qpnhp+ydXWR5
MGR2aaIbz5nPap0pIHUZLRZoUPbOIEpiibJ1enFhj/1AosRzW3h5oAHz3fQGCIpIgxXmmbtkkcKl
KDL5J0Zs2vW9oHNIkwqdJm1PjL9zzqwES7MkA2TWnMtoZ9kOZRCPMo8Ws7Ct7jnvM4bEYqBVGfYM
V/qIR7UL402N7OE0C8JSmXvrzHFIRJ/7ByOvKFStGmcxpJ+VRcPKll9ZWt80fjns82lxF+V4Rkxx
UIUiEjJiMNXONJ9cN3vvaPJxtak0zKZ0zPIqPkRpvxTQ5qvt4H+lWxntuHdzoxdolgYTedsyegrf
ajosGJc0ald1wjiAaRBDZZRD06MYuQ3BvACZo9nZ6Zq/6y89yUVrWXQEVZR2Q83P2MPpB+/Q1XT8
krkbmJdxwPhWRAZhTEII5d1qbLLuti4YArV2y79mqAirS8+RDVcBePhpzJEjD7Q1qaXkIe2x0LCb
2sW1ADtAyudZMXbHUcoi5pouHpvkXAr92pfC2gm9q7f9RDJEnWLQyMogXsL65oiLQxSJ9jjQb888
LA1pNj45JT5QXT0yNeP/X87A5ujIhgkZSnlFW519a4Hx1Tk2Vr8tdatZD3WZnJTL/LRuaNpLa9SO
DUcxDDBggQq5JxuIF98nsNJe6s9K2ce5P9gZK2meANcmJ2CP5yxlCaumK9EuM6FG11adUeDbcrOG
uja3Vwvqm8Q6DgttEOaReWOhONHYZjn2U5FjG3ONMlwTOVGaUCLsQeKb5RRtJXlpTnidj7xENnEK
W3lDvqcQFiq6+oS/9lk5fLbEczlQ9jI0NJz2m2J8ahz+4trmJc0Mg9kYwVhuGck4Xv9s+7aBFLw4
eTQlj1F1q9NC4Yhi0M1/JYizFsojSIQg5LUNOW2tmiXUWKosl1lP4JBfsE6jfi/YuK90rdACsxPl
jmExXOZy6yPDjOOe16vfdUeou4K4tz6dnsExnGTv9lAT0go9JdYK8qawwQMQICCaO2l/REGckm1H
H9IiGs71yPFghkrj0Df9BoAFbXNHfpkq5yOa0pt+cep6ofeUx723x6fUBxEZaCuFBnVj1vW+K49N
yZFsh7imOJEgs8izmAiSqsaSnAUTZydlhc0xJ6TxRZDZu27+6cf5qyvrW59wAduub+bWIVMqwVje
hu9o93i0MB0M3Q8hZKnNKFkycyoeRxv6y8CM2cE/lcZ90Mbaq98ID6lCo69Z75AUCM0lxsH7jDPB
TIexF2B7Kh32OWI1UbGyr92ZFWtlMU7Zhsv2IbXC6crBirNK2PqIsqOYjapxS6LeLpfJvdJyfdt4
N6bQKAz16akfAVS1Ol3hsXlUPRMRZ8B3F5UtGCACKZ0xn3n30Tlu1Ss087YFOd4nNx67fTbBXBX7
fnwWJtuBDr/aKvY1avZ9U9nxdQSEW6ssxgbUKkOLnrfqX4FHoOkOz1mX9eRDfA0eDX2Z0oLvI+1B
0RQgSstfRWbp0PywHsnmoNuaqyJAC/KusXVvYneCHJaIQ5GmtwTnLnx76DbuLAn48+lfGz17Pqhx
NP9l+a1bw4fqdSoWZ9gbrD27rKxgfeYfOMpDHou5RPPYGZtuc8dflHJU4StqpJ3vYguMJ8TwTEv3
hQ5bqAmtm7r106sKXfLaquEj4QWcJCkkOHkh2+O1idUwXCTWLNEgZBlBZ8Xd+zRV11xhU6pgYhVJ
Z4eJWqIDkdsprVpSTNl3YMGSN/osv9IWLYiK03tT98N1XNN6jSsbQl9N4wQDXXddOuuk0D7ptQ9v
WrRn+oqMXROXvmXMNo/lp+vCB3UFW6OmvdSLMyc19HkXQbW7TpYvNt23QvOhjS8/4VP57G06D0uS
AJcC7wFwwbgvEIivMiQQNIiyraf5kAWbftrImnU4lMZD2iUpx4H+3Mp42Bim6a4ja+85eMbE7D8T
VgFUpqGnXbXFEDQhG5mCfPZVumrGqj7UY/vQu3LemRiQgh6Y0piJiNkx0zlYIPWOkwcXsYdFSXl4
fw0mcZRwrLEOKnt2XlkVWE3bXXrp3eUlH2g541eVRnNRviKKLQFJyeMRwGuK8UY9pNdNONHkp82I
o/Bj6AyYpC5j+bQzniyndlF3vMm6DHfxEhZagS5r3OuCiRjBkgI5Mcr5UGrbnhGrkWvtpgJalmLa
Cp0ea3h1lTXdCJK8Bh4WXoCSnSOHvQrbMnSwEl6sBry/MtBD+5JMtWT8ZskFxuZ6N4bV3NZdRhvG
gcQxMf8UXJeiXLETwJsZ9jdpiGs8sa1+o8qCuMsc/FtteH9cu8d7qJ5GhdJMkFm2dicUti1WfMua
v8RIvJgFnTX94zocoHORf9YA32l+Kmo/YutlOUVkXMvHJkNMoTi4zPZhzNqj36DwwacZoDN/NDK4
BoTrfoq+wSdvGaDlfNMibsklf1mucuYvQR85Bx/Jz5VMx0djxsIXEVZi5xUfgCu+4AbsOhIScIrk
oNK9dDOk+QOECOamLk5+ZOTI6abr3mJ6YIvwNb5BgcKqsg6HOehMtdH65gx4LN8hyzhMfXgtWwbE
Lr2IzCCwgp5eyvI/PRel/d3M41mAN6BKJb8kPmJILlccnRqCoHabCXxa2VKdMUe5dtIYS3fWYtjs
rX1tq4MBMakrxnttmo1zhxbIlDaXgWQPl8KmeLe+zcwCZwwrQqvUTJ8r42LA52aST1wjemq8+KiY
pdFzezeFUif0n6z2HlnlSvmbFo6yLxaAfXKbExS9jljrK0KchXFw+pxLOYDkIDckubIJ1roRu5Kp
fUd2956J7ENBVOboN3dDzf9FJMMaH1S2deYWXC1NyDQtAk1LmaBZ+PnMCiSIwMVGh4GJrc3H3KNZ
RvjECnuVqvSR//+d+9Hgl9xE9Ato09L0b30d3yHbKjv6HtvxrjXdb5mrZ29q75lCQCFNNeK7XcXc
GXdZHbIdEMai3mGOquG5dgR4Iz32vRWpdTVbfnJ6kB1ZR1kbH0Y4gFkq0Ykt06xSkfvATg1YWCkP
/egce+KzSHJ1OYNK1HsFC3foaC9Wl/xpTJzYsKxHQjWQtYW455vv0m2fieOlG11W17UgQYwrJ2s6
maH+vhD/h73zWm4c3bL0q5yoe9TAm445c0EA9FZeumFIKSW893j6+QBVF+tk1+mJue/MCARAghRI
wvzYe61vtYceoATe2Y7miduYAZI6kZxBj4FqkRuxq002F04+n+Si0dA0XX+0Dj2SNCeV1B9x4l0w
C/tbGELbXhtnQ/khBxDGwD3Z64ACo5SQ5HrQRBfZHCmWFH6alLDBrvf2VZ0XS68q7vCBuaJGEk0e
qduSm1KvLgjXbUAPJFZBWLmHkSz88iGuYVqoN0oq8LnBKao6VRyGt9yE6R654x0WCN/aUdmw+4rE
elMLyM420gc/L88KGTI9UAc2I3A6fLSOSbXcLqn56QBzFwXtcjsYYOgZSrQP9eLiwbpdyH1Ox6qn
idETGoNyakWGEYCS/FSPogS1uV3imgCvFjEoy6t1loL6aKgJBynknZrQdtMfDwH8apusmNQV83rr
meGG0FcU7iiOJACMLvya54CbxbjH79JWDAFqDw4cg34AEJ8eDb0iBKxgeULgCIP8rtfFSRXrdUI0
q1tLjHfjGncI42qBcMMM1nZ3rj3lI1d3nsJZsw86g3bYTwuNQ6ZqECtb68sY6neKX2phPtFBWfWp
R68k2inclPoew4jek09G2J8IBz4FHZHFjbTJvThZSpQH9EQ/9zJmOMpT5SovRNLZFNBmpfxc9fBu
CgqmWgJmpW5D20r1Yzoq91clvFM5pyxNo1lF5biycjIFuZKrZmg3GQ0ykkzcMKQaiQUuxCIhF73i
IKNkyfQY7OToYqY8b7FONkEGqrolm6+uGZVQbLTSHgmAEO/Vvvy8hu1nVNGrIDxKKu7iomk4aAas
MNkLuvvPoNe+mjZzCUhzFDHOV6LQ0y8jDE0quGvX/Q9KsjTsMZBRPBNOSjY++JrxFBr9WiRZFFNm
4Qi1vA+IhAIvi0an4YKoVXht9z/RUruFmHPBqEq7tdSlVnCFFbsPJOvnOPpQlQlwEG0o6l6whMn8
ftnzeLWcEvQBVifp0cpK1EjWq9/gOqfTuRfAJCwQ2jUIZ/u9lpj3eK0ocCfmo1i2++aanf4n8OBh
yL/++d8EHoCV1Odv6Uf/H95X5rzX7//4SuugHo7vCa98rN/9f8k7+H7BH3kHkmj9LmriLfFA/e0f
3VdV//M3QZLU30VdlLlHFIk2EFXjz7wDVf5dlGRdN3UafJIlqYQUVNzb+v/8TTF+F/mniJpkaCAx
Ze23//O/vzftnMWDl6XVL8v/oGl1zoK0rv75m6yZym//yL9X3Hz+8zc2jQKcIioIcqawA13hw/41
7yAjEtbPBnM46BJymTjCh05728y3f5nVjYZb3zZoiHSdZ39dQY1XVPmMZtlVCMztzBjPgT/J/6ys
XhEfa3NrYT21GSWzJlNRHBcBN6zC2TeAFJeNuS9LodvCHTJdQRp/9pkQnNNhnAKaBwJf+yhcZqWg
2wKIN65MHhzEUsYAYXjHBC/VFqv4qy+MLzCf0X6SDbvOVYTGUdev5ITSR8KgjJGEVK3iQo+cBFDu
ogo6CC3zJwFFyOVwnhWgvY/386wKl6DdmWPWOdxkUbIUckbI81PBFPz5/VX85W3mp/7yLc1rzQ+K
cIKCapRWBCG0omuMV4w4tKnal3kWV3+8VFX/QZuemB+aJ5FHQjOJ1vnfPqZ2Nd6cecUYb9Efs6rQ
ArWZXzk/Nb/8tjg/dvsz6fzCefm/zP73f/22gfOcF+TaZgjKflN3Zb4VZ5fRNEeIK36jPyfzE1Uk
/vHYbT1PyzmnzyveXnJ7en7JvAjq0ac9BK7871aWNJ1m6vzMX97x+9H55RpjTVQN0/YFgBjGwv/e
2F+26fb3btt+2675MX/aKeBkUp/58/PkwESg503LyKCJAs+54ciH6VY7nafBZD3q0PXi/Jlmcc+n
W3Rp29grs9X80PeK1D7xKP25yvd7zGt/rzQ9fVv8y9PRbCuiw8Ot1jw7r/XL282L//7p+U/8ZSu9
+upRuggo+iABKBbhZFqKpo2b1yw8AW6R1Qm5Q7sVlOC8nE1Ou3mlefV5cRT8cNvdzY/OD9zeadRr
3mReJs4n3c5zt1ems6Pr9hpToA/XJDI3yj7X4qnUXJNrh+/nNgsRkXRENDXb+fk+xbWaawzYu8lw
hrtdcdrGUJ1OEFonUi+JpmmbmT55nTiUaVDt6YAIjCeEYQ1mzc7HlGuvGVyT7fcsakBypPk2KU1P
YbHfs/Ojfm3s1JBk43lpnswvnNe7Lf7lLecH56fnFW+vmx+7ylN4QJj6y8IbEeaQ7vvRDgWA5mu5
G6eIczGNqQVoBk2UuH4zp5P4PFGqnpM6CShM6crkWwm5IsSckhDIpu+2nRX0W9W46uuUEF3Ko8dR
LR4yLabw1/7pu9S1fZlUwwYscLLFfoRrbZq7TebHoOnlTgaygj4o38dY0tXjXg+Sh1Aqz2pYEE5q
SPraLwtl5fldT1Q7k5h+zjIYpYfgO/7bI3keFRn3vdqFaiHD3ymluQ5KhbSBInDmxYTkRqSTlOPa
BnFYH5G5LHc1Yy9TIjunDQHJBVNCrIzH0SgLi+pOA7up6DZS80SV4F0xSZRPKvSLqDsYm1VlZIMc
4AohKtdlL433Vwq/KJ7FNTpB0r5EGM+aYPwxV5mlStm6sZXpHG0GUCs0vUKOR9mJA5qTN4VnRCTz
7O3BoBVPSuePhFZzBM0Tf4pZuy3Oc+WAeE5JppoVB9I8idBbrIxU2sCmGGir6aK4FbxTIdbCSi/1
3BHyjkNgSCoqk15V2QJombRszrLVdt87ojL9crfdb56bHyviEu9wq0JBMUTqklm8ghJTkWQPiFWD
V/IHnXVenp/5RrYOVjmsTSV2UGb0Wxiv0y+s5JzwILC6wbzsI/fc9sWVX6WTW4TVRq261XXKsqYg
tYA8LdD8GtV++z1bF2tgyfLGH8fltStVEv9MBPc5qmJuRReEcFt4+SXze4J3S+0GLshNCMusrNB/
KeTF0R8raUkrmIv6EV4RaZYCbW/CEziQe+prjGjW0nAB0TncYx5X4P3e92/EJxPcYBK4mdrjU7wW
fnJX4SngwWyEg+yK0WfAfewZUXzuvVAWzXukcOuheXF/KITCUrWt1jL+Dd9te9l2DXxdcuVqHmnD
xpr7zWA8euJZGtxC/Wyu720yvXUIgwFBGdmIvVM/QeYuBVf03xNl38C+QrPW7xpzHXskXjoAAfXs
BYRXMn4hkQhp7eU+bdWl5m1omk7AAAAQkd2a3Iqqj1h/VI1chV3rPRtf+pSu+wgmI2top6/L8JAB
qoZ8Fu+pYqHkTIadCmzIP8BNyMW1iZYVFkZrE2UI824EMpArq4qvUxZQMqoLlc2iK00VxdoIyMVG
W/jZQ8c24MN2zUvZO8AOecdrfkKSnKQYjGyh2Q/mHQK7rnlOUBI33jmvP3HAlFtzZ6DLBoeKIDcA
w0en1EnjjS9o6OrW+JlBPHrRnYFjTLWv4tFrt7q5rhKbpr3y3nkjrbiV2BBJsZGjfVJt2sLORAg1
Nio+n+9XATNEJ3wB9ocyAtIVi6rkokYmZosv5ZMpbHs6uT9DlH2M107SIakcIV5fNVcn5QnFF7E5
o90+hbvecruTFzjSY30IHHJ6PFAVKAoVKsKbQd/0yir3KcIvtPILdNUY0yI6mJEtBWtE+/q4N+WP
cGQcyWlyAs3tReuSCU6mr0xYi+O2NM5RswtJvxk5LpRFT8UrjH5m3pNaHTz2ox2BMHzf3M+K3oqc
d/oPwk90+IbmcA4T2E17f0scvQdrhh+wXY1EQf0Es6yiOkKh0TvY9816K/3MyksabZBGKCjpC5vv
ScCACRiKvZNmYmFuQsGFlgr5FN4db1a/kVClURjsl1kKyspGTaOR8RmiYHHBGXQAtMwdBQmpd8R9
fqcJACpAV21H2sW+U22QrV6pZsKry3bx6HYg4Os9WhOcRlBVQDMs1P0YDQu3f+sffRLu15Llxtql
ljedD9Kv3aPYgaqOWTFEcIuCOUZasunGnc4N+1f4Rg1Th4FEaU4WCQ6765K9QaPpAUGeKryigwmM
U/CCUFwZQeVtJZ0RuJ28WgoRuPurh/H0nE/JFsEdcaiQtDFgiWdiIMSAhGQfb/RSbWii2FiCOiw8
noP7gqp8GW2Zl6AJADABkiXsw/KjTlaRR1FfemjMEx3vkm6JtYC2on8ifLEeYa9prnIE8QIMedIj
WoQwMIJ0cwJMX9Gl6AZubxwVy6n2VNrZCwYPMA8NWmCCjQuHd6lQhmKvix2+8yM7M5KBo7LDVbXO
UGnWy4kn1CzAboAiJfHV7g2bLQkQvWduWz9y44RyIN81L5ryUjRrin31urmTP6+KG5VrNg2aV049
HdxTma/YpisYnmQvKwsdqYLtPebPFH3VAPbLLt6J0Hogwsj3tGNrYjE5FUvdvu32urj0P5rgOFoO
VhfhPebnKmpxMQirKjhS0UJNRip38Jg+J4di65/UB8Gtxzs/gO1N9edNUU4+Cq6sWejor8i5Dp22
WCnxQer3gnoorzuvoMNBytOyMCmn7kBhI0LraZdfAnoS6hq/IHaNAT/M2XqmFmb9yJ6QZ6HkXiMx
uidbIVc33mXcRepipF74bOGOGlb4f7rIRd5NEQsoZPgiwvYZ3QBMV2utq5hrHdp7jABONIkLF9TL
/H0uPGgEsYwP6kg97NJxU1q9W+K+hi9CBEi4UDR+ZOq0WCmXHgEcqEmz+4fGfxjGrWlSIa3tAEdA
TEIFhup7kuy74ZWEe3QwAHz856QisLg+yB5ON4hzLIjw2GyR8r95B7A/hrt+3ev9uuXMEmxzwOPF
e5fvJQGQ+YpvCMxcaS7gCgQAmCkb+gtiuCz8psxLi/YT4lu4OPkvgbrj3aMdNzS+gscLZeHCf9Dt
YtXdZdATZYLdAfzDUyWyYxU7CHvps9cfECGzlV+uSGZ5EFEL2foWpeEiXBroa5wfWmjnz7gh9HPk
Qki+KIjllqGT7oazXrrK23Vdo/RHMOOypxkuNk3xk2Zq+OQBprbFe+PYhS5bLtkcDP4zROYr8nA8
Bo/q2fzM1/SXDl/lM1pZ7RhiEvAA0dh0IgX2WBYEV7Ched1VTm9f14nNd7rwbWnhL7W7H4uv3G1+
wHJ0Nr64kM/KMV3L54GTAgOAR0xhHDHpc/gsKgu0A+Wzdofxgfp+otLIdq9Y5fBquH58YNUuW1bt
RgfRs1IoVp+vBkKZx5j+W7iizqxdMQgTmLzwett3iEgxMgeMKXnvG5RZKEZ9yE1v1So/BW5PaJy4
8qo7bpemavxoe+VycIOt6rQ2vjSZai5Oi/Q4bhUDx5LzgZ7bhuAm0x9aSs8bFbvBG7JtZU8CydoA
dH8UfohPEkwqTJ7vHocBAo+Ltk4u4qO3jQ74Q9HSkORwDY90SrPHbBWyVavgYr7S3eA5CdsUClV7
/DDYahd1Ni46P9vAePKAaTJsI4WA75Zm6AVVBN0TMnO0Z5EjjDIRd0+P0oMMmvNefkJp7qTL9qyh
OV6052in2wqtoMWyIeeJL83W9sq+OrbncnNdvcGrG/fjvjgqS8Bo3hqd2h7z+IHDG1dfhJ9s35PG
81BfuWYsUGyRI5Xes0a2AIJwHPfa0n+tNxpR6++Da26v27fqvd8nx94hucdcMfrYy9t0j619XNIU
sCNbcGMHnfeiWYSHq00t3UFheIiX1hKs2bne6KadP0TH/EF4Ce56p3kPH4g7eKAJ8rN46tx8oy1y
IO2L+tV7RoeMT/0BZDUibi10mCb1onSkJVeNZ85k7Dp8wxiHY4zPaEcowk/n8O483pV7ckbyTXQU
1ppj7LWH3EEybqcr65zawdJ4JcJcqB3/gIlgfG1s2QaybXOGggOKjvtVUNbowLi4vJJXbq+8FYOS
Tbxjd3gKH+p99zM6mqt2X7zHjHqofL2IP1+SY3A3uNef/mv6CaiGb4JzjLYDf3zAAjHRfO/T++aQ
yvayeRMfgwuILojK7FYcVMHiQfxKaVbaYm8Pj1N8+eLB+mjeYAOrLuGBl2RtvquP5SsOBxABjFne
y9fwh2p3R8iS/X20i3byo2635+JCRKpLD3chruQDU3t0BP7AR44lYIX3206hsSy0vbHWbYjzL9NO
txaeaW9yemuoVoBSegOZ0BwQZ/Jgv0gu0jo9cUncFl/sq9kjZofNuAuX1eO48zjH1M9Z5GYHrk7R
17zf18/hycdhzdWFo8jpdwm/V+jUpCLpSIptwjZy1KskBXBP+kWES/3McxxMQePo0s7kHoWvBrQs
Fyy+JmGB9rz/GD/Ce+FqhxEd3QUkQUlcqMNKo+2MiOlR+BAPnJd1W1v2G5rHHC1nfeut+03PDzIc
+8/yFYcPSVVL9vcUea2t/EDDP9jZk3AidGbprTOuSKG0RrUnPnXKC9q8jbcJNr3LtbgFVekqW+Gg
oHYNXOMu+cKlqFWOb31GaE69RSJzyezP0TOEXd1a+pfhTlwZp3HfkNp4KEFrwcaLOFbEV9q3bru+
nr+CS8dXDUkb+gNaF4bK2/AUXMbnfj4BzmcJhCWcVCC5VY/Zl0eznJiKhfbR8EKU2oDEOX9wGfzo
Djongqd6kzr9RuJW7b0+FVvrI0Gshm7vDmm5+c5c+eq/aHsa//201ePeC+3qrq2RW9DhWrT3xrP4
WJ5QG5Bfm1ym8cGb9FG8sYm0mzBSFV/tsB+fuSC2HyM/I/qRdDoZc2JjiEBEEKelwYWngHlzO7gf
yLgQ4iz6O+WIWndBI8b2bc8tT5xLuUy+jcmhG1Z46U6c8uJTd+B7jdaiTbbrrkHTcZK3PkcoQyBb
ehM3eGP1veWaGw58FVCnjQPASdc9pxt9ZZ3ElXjMcPQ62oP3XC4JUqVehROKg9dbf/hO7mrI6bmm
9Rd93y4yLnjhie3uC1fiJEmK2ZK7sWf0HN6H8Tm+1lhEP6VX7WRy7Q6X1jF9znf6pt75lW3dySEo
GrcJXS5p8pnhIHUYdtrHfq1wei43nQ3LbSfdm6tixQiVd16dTUe7Y0zRfZnTp0dAvQNCu26+Ws4T
62RNJ86W1uEyvA8u0UXb4UK+W5aY0p9ldoFo0QuO/NhyZF44Zq9P1Bb5AdUvhVZz4IpPw/vwnp/L
h+guOdb7lLMg7NiT/2DcS6cytsfNdQv18mheRBe8+OtH6Ah3ELY5nJX19F/vIWougtLWn+T3+Cxo
bpgvusmYvqhbW3jB5a8Ei4ghlI0x98X0D1xpxKfqujfrJePirb4l+nEFWjjfcL9wIanpyDCTvVZ+
JCQB7QbStm7TP3hbdWONWG+XsumOxpc4TOD7S6QP/IpQno2H+gEop7fV2Y9KjtjsznpmIz5Qoy6a
MGyXzVxtheW+0GVD4d6I+6O57CZMhcgZ8jNPvh8jCUYxZZ1aAfUnc2oozHPSVKKa576rUSY8j6wL
L9yFUIRSp3LyPJkrUbfFec4bOnMhd3Qo5yrUvD2mGG8b38qdzpDuoUD0G5+Ga3HtiHDEVCoBpN9g
Z8bhFuwq4a2lmCNNkNC4dQusemskr3SXOaqRtMLiQnlmRNma8N6TTE1+VcYeN8DThFsXwoj1jVdA
+UK6A+prmkNoh9UWnJDc02Cowqmqj+OKvkJZkWk5z0YkIXAV6DhdxhMEDdiGHJhUMM1HzyxRpnoI
WAHa3WUjCk+cLNzwjiH9pEFBVaxSGwx0Kg7S9FBPZO3W9yW4s0P0gUyU6os8QXoYUee9R4Oq76dB
eWL3UXwYcp1h0LSdVLXoCIihSOc7CohIvObwIsfsKCsKJ9xCOFGjXZd44Tlxsk2Kp6DryZ77liiV
JkJsrFkTsc2Y2iPzbNPrlDQCFTzjXNKda7xzXXeeM+YOXVcUu+TqJatQofw9T4apfyeXFMpvj+VC
E2Cfx7eQDi0lFamb8oK0cttOk3lxnoi4i0le4A5sroPOk1wQChn0JnVR/YqvrUH5MNdlv2u18qSn
l4uAaefrMKpzsljFKZ6pnyrDw59zWuNR+5wemye/LM7rzS8jWog2CtyPN8nMKHRXX5FYoUIx4QMY
nAAiAHGCyHWmlrKdVMvy1iqPcZ3zuXqKlNvBEsstzjlE8BnSvusGh03oyA101UKlKp5PXZu+orM3
z0UmwpHUj5xw7M8oEVJk6MSvA4xE9b0DJnFqoBssEXsjcpfzYguzPqdGqj8ZstlsvpfmJyz8GU7g
UbP/y4Pz676X59m2Ry1uYDgaqbnCueayQhG59krqxxWCS3pj8/z88DzB3sWxPU1ui7dni+pKxbWN
V/Nqt8e/30VpynK0b0/pXXoxG6MGiIK5qCWfFyeFqB0CJHbk3yGUo8pA0EGv6ny9HIMzc09QyWjF
SfmaxVq5yiyE938+N8/9SgREPwjeb35qnhQz1U9FjQ9+vJXha3DEzC+iel2P9o3/h4+Jn/dXPOH3
8vyC+aXzm/4tdvB7zfn525veXvP99rc//716r3kpgYnt/S8vmf9gZ5QI30tq2re3ua3365b9ZXne
iF//1G250JDuyRYg0BuL8Xv210/3FzjjdV53fpO//KXv2fnR7w9oNdxn6sCR/oJ0/LffyfxhwECw
A85v8Zfv9fY5f/kwf78Ftz8xvo21+kib7rWamhpwbZPtOLE858kvj/2y+Her0AOgrvXL20hz0+q2
+jx3W2d+22zmgt7WuT39d4/9+mfmt/jlbb/XMZTxrqbftmymz2fODVgvHLJVgXuini7kAFCYTM/+
soh1g+Yi5+c/njHnLuq8+vfsvH5GrUk2NZBzf/MW8xrz5PY233/ltjX/9nW/bNi/fZt5vdtfmt/v
9lg/dcH+R3b0/5IdaYqOVOh//aeW57/Ijp6C0kMw+P4v0qPvF/0hPTK03yVDkxVL02VQNLKJiOgP
6ZGp/K6jbzdUy9A0U7MU80/pkWL9jtpPlSaNka7L6Jdu0iP9d/6AYoqGbpiyjD7p/0t6pOriv0qP
VKRHhmIwYlXYDBEl0r9Kj2DgZ+igPWldj8VFt3D0qVEaulQy6oABsAdQCZLEyigKOi7GjjuUSG3J
lE0wYi+SabA2TCOzThoUEh6OWUvdXe4ZSU4jwiwvo3UbcX2CNA5OHJwUwGa6+Y+jhOuDaCfHshiv
K+Q7NSI4M711rlJ/ZwQU+htzW4jVvS4/jiZtowoxOQU57ruJxzD8Y/RzHMvn/NpjjM0pt1oSPVev
f+uqc/BUahVdgG4Hc0qgCZa/hZX30U9jr4QmFJeOu0DW92ZVSQ5gHJw6m+FnQCVUNXRiVauU0aJh
tMPaMC0bUqCx7USP+2OZvs411U9ZasjbKlMxERiNE5FdTzvH74HfqOZmVLk+6wayXS8nBcgaKIqk
6U8jAQuT8OKihIXBN905A5aisKew00bhXSk+xdanolGHCtpDGFiPuFKpcMl9vY0r8K/8fHfBtS2X
3jSaBAXOh9EWiRDiuddIOioToNYZ8Cr68fQAM3/ktlhMkbjKERQPwsypiFpbHaemU+IiegmFzluO
YbCqx6tqRwHbz3hYd2VTef0+ac4nGCHVgDU19TKyzsM0AG8E8DHj1N3N08d8YNMsD4a57kvYLVVv
1wa9LGGM7WjvmhDdeoHXMQjKpuBB9LLsbW9g5cFollFHKIn8pAUoKvSprx/0pbXp9XWAI8g2Y9Fz
ErzYQxh/aZ310BGd1XnZ52gKH9DNsmUnExksXgdzUapuGKMzqHIKy5qySs10X04jaVlKCSjzza3J
nUIwVpqTDCVfeRrdZZKkLCMPfogAVge9KaPYTs02/YAIv1Qp45exZGd6cp+PYbUkcOmj7+XODeWw
3FpNu/f0NloZ076t9WrnkFmKaWy6i5snZQKpcRTwdsjTfZ8OuNoJeX/i/0hrraeJSkmcJDJtjSOI
oTdUudJ6VUWy2ktNQA6+UJP6R2SaK6+GRRaW8IArlYFsUuIZTUtSoOC4/UyCsPneR4IKGFFGugDB
dJ+xkTyXiUj6Q+ySOlC5PaHhVKsNcdNdp8xrJBTz5CrEGzRE3UqrGFtXvlFso4Uwwsfuk2vmGIKu
2aEvCNgQgEBYuQFwgS9GSIpDmJSPUVivw7KndRtplRu2+ridKaZXWLZuN8mBsoCYmEysLmWjQ7cK
9aOph/oS7MSxKDRkE3TMhDw8G0WJHUqj2tEBi6g9D12MQqqQrAZuXMfjps6sZe2JU2e3OfmhRQak
rNL6yalSD11CKbRDqk3G9dpoBMoKlYrFRQV+HLamsizRfBS4axZ4VxCUNySPTLTVa6DdB8hgsMsw
vE1FfiGFuMdr0Quu3/nvpl81y4qVJIOc4zKJhnUXUMv/FCOr38rT5DrCNkVS1dEp6pqpFUFM2nRT
phjmMfcMvloaZSQfJJseLHvVGwMUEHaUQpBiB8oFfcUm35JR4K0MgeabkL53Cb6uZpDOXheAT8oD
ajxp9YGxNCBVxxhwJMoa+1Jx0XAQOFZbLsx82Fw5y2+5sOH39NTmgzRknPWCTx5qoolbMGE/exPX
cSLpX52g7AGMNiBrOA4LvFhDrnn3Bna1tQeexNYHDI1wxYODVZnxMbIIfecmrF+HozGu4DoIdoUV
/N4nN6bwpVNkVboz9KPkyLolnOYJBcJGM0B44t0C4UWJdcT4husaVZg85huUpzAbvBQDSHq9GJVM
8bw3lGVYjdMiJLS0Uu+q8rqvuxq0GLykDYryPUhHkky6Rn/UGz9eBsfiOvqbOJbbo1R4AWXUvN70
Fv3dntstOH6qd0kCTuCeDGKlFLVylw3AL0xdu660Ng5WGKxG21e88dIAcd4QSvApJQXxZ9oVlKOU
Jw/4GKljlrnxGAoHKyaDWOast8FGILq6lBerWup+6BFFrEgxKSuGbXzPvdzxjShf7SO46ptKX4KF
Ei5FN4a70k+evCuaFH9U1wqB5RvzqqNtCaNhrwaZdAQvc4CJe6+Yofc5JsGTSvbYpY58t1O19pwP
/qNJRuVGtnPkRoT4hDXhDiGXuCuA8r2QGR9JHuskJjaUKdPEPDfKpQA2QftFHF8UyadAnAhHAubr
UyfWaEFS39hxaeFSJWbloVUgLCvV5BSJZeirmQTtQh9MInI4C2SlSOqcBdyqy2N1Lw5h9Bgo4SoV
A/LHAuCaua7fy5IMlhmz2cN1rGm99q3OqQlzVVsM72Nm8qfKoDxh7vox6N0VjV+uItes9B2nTrqM
v87OqSrzRCqGB3AK+er20LxyOr14fsy3pneYl+dn1MD4DCT5vVHGcS9dE22ljscIaMeTT71UNX5E
jUL7JlUYNWg+tXtLwxWYCMpBV5EICVmEvH88UFirTkJhAmquw2cPRZQ265RTvRuWRVdArDBCzC06
gio83jQbWxlE3n9OZC+RQZxJsKSk9JQ1GbQ3XZLXfd6osEFxk9S10N9hqBj0Nr/Ts3K4CxQfDIjX
1Pa8aDQDiFyO6qJHtCSWydLSMGjDBRSgPEk6btukXxNvDvXZay69UaEA7EJxTdYq1i0wOSQVkShS
NmCLcHG3mVmjclEcKZM4KZjVw2ANuI9ruhs6AaqO2PqyK8PkcVPyTZa1AnQU01hYa+FbA28aJl2K
q7fp0Fx5IEMq1RlG3460kPQQEUptfBVUV3+MBbvvs2FP2jTlWUvJaA8aOqFO/hMxbmAPY3RXsq8a
yzSUFvkHDM/+AuuarnDbfkpAzn0cHUQea2ulKzR3CNSvQrS+tLiXkYskP3AyfUjAV9c1HnBHJsHL
xtdYo5aEzYHUvZwqswZhPyfqiPd8qhcV1+cmC3YmY7ZLOiLVKNstFzUA6xIqgagdcMseCzkdnq8e
UbFjgWlpKNTkLlFIosi8YSOQdNO2zRNg6hiNDcHwmp/hXhUgzgkdqKASVdlYmybaInr7lrzxtKr+
wcQZaZZF+Lru/VCBO9IuhQ7lj2GU2U5rOwhryNj6PPJOQcD4QW2HgLwlgjaEahWpfGEDZ0UIjuWr
TjbXAhe2504URHbA8S4Vgvu+DU0g6cJ11bwMVdhyqcYiUErIhIVr6DKKRaGYkoEmLDHwdcBTaLl6
dU7/rIbbRqL02ifqyk4YSDnAuoluGzuTSEFUd/hxLLuV3osxydyzbPTPbUeHyOgzBB6NXK6bUbT5
RYdj5ENDAc2oE1sXAy7Wm/xyrTITZiXOBFkwd4JFaiPn1uBV9tuNkujxG2F6rjrBy5qgINHMUoKt
aXCaq/qCqIoCBURZMuKq+qY6SSLjLJOP5Oj+9RMlJ+2HUk9stRy4RRGScNOG9SU1R+VcCQqZcSYh
PL3C8Ea0qmY9hnxgPRBEp9eGygGq5K9L9iZYgdRL1QW2w6/E4+ouEVIqqVUL+NTyz6rXdKsuLmti
soFhkEaqHXCT5K4BmtqtTboaI/6owjvEKeCPgdgqRaeM6A849IGR7ZHQZ7vQTFeV0iRYD1oOZj1Y
No16H3ToH4ta3pWouVpLe8gK2DzJliZZNGQx7CY9fSsgFV+0hJ3yyk2Hly/jrq9J4wa20lTSyRIc
o6Ewj2oZ5Sdwfx9F4uAdZBoUCZwoeqT096rJ/04e6XTV5tLI9Q2sI3sVOcIfQktPyiqepUY9Fs3w
TvrnW+k1q/KqQS0p01PZgfTNR049Fm3uuFUe+XZbqnLNSZPz1/6qrnFsrWLso2OiKhBcaZGlpkIY
AVJXJfpAb9Hjlio165ybiFnkTlksrtPtnKdXP9VAB8mYoYokzRFbiShyOpdP/RxVp60YAOy4D2To
w963SAnm5SB+9LoBUmHx6BOrhOBGeITbhC6uaHzuhZCdjr7PYda8kks+ScYOwLo6BqkEMMaKDnbQ
Cmh9hclzJ+Ph83ICt8jiESgsa12yKgZsXSlyCoy8iD6z8VUOzr4PMCWPX9gX39QET3abKuQu6NVr
7SPHkqXrk3UNf0Q4x1cganf50HSg/wy7I31YVsEbk3rljPKgLuRQutMGBmQyPE1dJ90qItPOmHZa
1Y8ukXBnSGgztU5hVFXGT94AcCj2U7LUe0QlZSKvVLz+AO3DRzWrNnKMjo87RKILM2F0VL5IRxJw
llbEImWDzGWcn09Mw9eG8T/YYP1KJIGCf4MPWyfjz1gw95E30uRB6CL1rpnvdUIhARniWsxRqVW0
Sbk/+WjM/oM4gv/L3pl1R4pkW/oPNXeBgRnw6vMgl8s1h15YisgQgzHP8Ovvh6pvV1ZWraru937R
ioxIyV0OmNk5Z+9vUxYyJSevD33XZB7qzJBny9o2Vqg2btv4awz163qsfqs4+JgVuOd61Fyn9B7t
sEt8NvbIYQsg4+T61cFy5FkAcFs7s77rQoGEgMML51cykgDPcKvBD+nb4eANEh1+0XwEpBG4FuQG
c4YyY/nNeaK/wGjr4PinaujRD1ggokMHFUZSCI6w57osf4Uukt4ZUnQN2h3u09kf5p9mmhkQlDhW
mQlayyH+GToDZG4PSF1mPyTmZB2HLPRWPcFCTsfa5Ln2neKf2PzhR5J8sdZl8zuo5HCdkTJmVvhr
wK/yrjxQYSbkXhm7+yEYXl1O4GvHCEldDGYC7Ww+2rocoU+VXfVBBhmTSMPV13ZChloZZLt4/G5o
KNCiSCrayecJ4ML1G0AXR6ZbAi0LQ/Yh9GymM+IeLBaaYhoIht29wj/HW310qy77MG0j2WTGl5GI
7tTN3HHpaIdHaRNdbiTxBlvnxCIFqHMm3Ae0DfYS2XcvkT+OWJKbB9+F/sSQ6a61De8kUg5OBcr/
S9pyI1SOXT1LUD+jZbBb5BOpBnyP08OA1w3AInixGNSc6o20JpQmKP2309gbqH1n0rQMFPRjgBAW
8zUw4n7sDoYGzuBn7cWz5Z2flzc/RGvfPRCj7m+EMVR7y4V61ZiLQ9f3wEFE1bEhjzwfEWSB/X1U
Y2vvZkQIdh2KDQXGTQ2MigvyVGYCVzOfBLIwZQAUDR48GIMKuiqMhyVeuokeyXYpqNeK6zykj7NJ
/mNCrPk6uc9qVCS0Ax3C23DVE5twDStQA00/fwTC/NkJprI1AIR1xL3FcmO1QbE3zBQVW/MzHKx0
10eXuO+Wjbyfdm4oicNriNpIoeZv8a3XO4LV3X3D/ZekYXqXm2l+zDkT4BLwd87wFk0Bl68Jt303
J0d7YNDdwpCFG0iGah18BfH8NWnHuUmTdg1YqpvuqAJizabg2s3BUZjLXShkPD2A9GVtPLvVx1iy
Mcg5fI8kKaENkrpqvFmkYG4bge+5DuU5i42HXDfHdoSHn5pWu3EwJFtBZd/7ovzJHZGBo+o5i10c
g8M2DEJ9yX1OEZRQSPjm9mXoGXOQA9ve2Wl5BMa7GcjXgD9RzZusqF8Tv31UFToOr6LLlWEyodOD
iE2ln3lKDimV9+tUoOYa58radPEkdvDV1J1bkgrVui+EoFgrHRSwc8luOdQxICySv9nrwFAb/k+/
yIb31PwoOPmDCYqaw1QBHK3wgBzmuY9YmprgUB07NazTctgJ7b55Q/E8DQGOZb8Z34aBEIeZnmEQ
I8AQH0MRSAxL0YvVk4yTWIY+1K7bwDAV4YdVe1vSHrKrm4UH+nwrLoRHMGB0yOP3nqPkJUGmNBly
2swqPTcpBW/g1XdzhimALPm1X04QMu1uW9lGtwIdzyuIR4M1cpdV1nMSBOxHZX4KA3Waogojiz+i
UkF7Xjm8UtlNCuNE8TuXDjoEsrLLrES1izS80Jj5rdEhpDFjxMonRnaCHQr6c8jMM3pFhw6bM1HW
3drsZ3Rb4EboznSPrTDBUibeLuixBzju8EemovpkZOZ0U6176xvWrWokgbqGRSvVAuswBmbElou+
90wiXneDZXqdOngkCf9frY8QMueDk3vHYJYkXQxiH9JbWw9hNh1lU+7KpM9O6Bze/BrxkoN6sekn
XP7ucz8XL6LtnlTiogxuDqFWhzAbsmPYm/qh7IGRJxwHT9L0n8KyN5GDdeQ9qP5esqwWtjKu9LZU
SZxuW9z1LZus6cZHNzKQd1HZnWnw5++5wcJksXjrxnsYs+qB43W1GSL7CO/UIoXX1Pu4ZK+igtfS
FncZAYs1EecPPMMcfBf/GBvNunFKThcYxGw1eptWTnCsavjWYMw2g2mqjSzvvXy4DhQ1KzbWqRyP
MHFuvW1qQqCr9w4SNRRKaGEfYLGw95oZYaJd+gTmnM8tRsREvuDW6Htv0wl28kKJlUUuxzgj6qX5
Xk0+WfFzhs4UyGMgJ3GrrXgHWyKkwQRO3cn6vWdweZqDCvxn7YxoDgGYZXVn7oYgWLl1igtLG0v8
BntCAoQCvT6RveUmLZHsVpHzEvrkO5Yda4a2z4nL0ctE5GXQ8azADIFYGUkNclO6KSx1kVwKDV/D
U8FC3IQ3iBCs7YSm7GGaX2ZfINScEKTO8Y42HMLvnBszan8mpWVt3ChHFDKYaMhZoQurGe4H/2df
Ak1O5ukZ5hyHYnsgBgMEsKPF73TiGKtn2o+RoV5l8tUl9u9hru8Izna2IynTWy/MARyVPSk5MbSz
ORkJ8rLcmxu6R+jowIeRjPrVa15zW7Z2++qWVg+KQ15jq0TeH2f21c8Q+A3BH9oVAGlzaRwrwwWF
MQDJI/VkW8lHy2IdbWCGeLP3OAYYwyYAnnelNx6FGhyK3R7WUF38mruEsmHW4aHHrA51rd2Xg83V
4LgLGQXDTDd+9gTfW30JRN39HN1Orpv0E6D9gSmmv0pdPmOX5hZWTNwlXTxDqurImLFtNHiFgeA4
w9YgSFOs+6tnBjc+wR2CkwcZiWrfawJ+u2BTDzOdvdDK19y/ehOO/cPgV8Uml8Bker/EnaTFbqqx
/s026ayFuweJ9tvQbxUGmdyFM1Ur+37WY7zt5gIdLqEzvX0rregdb1MTuBSUDe3MkUAUH6z7oZcP
uddG7+NcD9hriORoU4RnJiX9vs4HqsR5wGxY3icg0AyMm/QBB9JvEkhvIDqRxD8WZv7o32ZIFS89
OZ5SeeVFtfJe2vghtOwB2VHEyiB41JnrbXMqXYd1CPFXhe5JV9jSEENW9ZVuLDjuNnq04vDiVTiq
kLlAkpTuqYUvyBE22YrYT49d3LwFnrd1emcA5MgFmjmTbBhw7AkbmFFy03+P8HkVAaJIhWXOIxiW
zKaQYn9UqyRjdS3SZguox9vSzFlCG7xVW9XDwcC8M02iuvZF9D4wmAKR/1Fo32Bu5V7TQN4qS9wZ
pv3YVcQ9F056kSFjCkvQ1OlI9/DHX1kWEvI7CeYupEpaKRWgMvt2Y5MjAYOf5y1nOzKmddfa5buO
JqTHDAs5uyIh6Zqhx6m2CDUnMp65I/a1aXY4EbpyE7mDtR89iMkqUlBW3aEHcKUw3PQgzw3aClR7
uNSi6b3x2gtM+/RcZei+woVFjZ43jFErWpRdzjgyYkrRGCkSb7q4RqVrOfdd5uOMyhG6jwl8zShv
PrqI4ilC/Fun7ktNC3YMGPRhsAV8hDdoGH24/Pnn8q/xAIgJkBaA+zOF15ZUErLkXhPe+ZI0USo6
EQTlOE4NLW24jW3zagrgg5HxXLTYatJSPJuHRqNKj+qLZRe06LSfH7ukgbqpHn2Mtc9Bigsr0uCf
QBnvqirahV7Wo80nV6QMezTofegiGbcM5Iq8QXcqLzMO4e1yBBZuuMmDPt5Qmk/XXkXolsNP/Lzx
2p7gRCn6bB157+3YP40Wh6TQd4CPmynIFFNhR2kkPAed+PhdmBE2ms44nePlspFWbtHQx9jQzA86
7C7ukPe7II7ijRBPkrHONizZ1oogvwRRE+1HOsLHmGNXZiFMZBST90wcB11cTZfAlJHyfgjT+U4E
41lzTdbSG3ZeGGV3dj58DpOB98ChCdN4Y3HsPbiY0H/om29tm8w4B13b2rZyPD2a56w+4G5HwOXP
5Tb8EejxrQtSvYVyC/Pfa/018KU06hS73Bmy+SWa/JHqip7p8tTCpF6sB4Q+g7EJri15HGbDZZDI
pOelaJgqeDgkNRQ9vqzJ7NWxxj5Rd/eKlKjahGrj1Z+jBbGCej3dAraqzwKZZJdk2JKC9LczzcnO
Mcc/IsIMe0o1O+nxKIbUyHbZdze0dyVD0EMhwLknVnpIQO71Rd2t2wKfgAvHVBv2gMHIZKo4kf7V
u4+mI/cxJ65NBMCO/7vsN6ZnxetZtlfUAfFRBDGHbw/gPP1zm34YT/6TsJfWTZQf7LY9d7a3b9JO
YIONeE5E6YCtSpNtAqmPwbihT7T0npKgqeBlv3QzvM0lgZGdl0RJUP1mM734mXxJBC3CKSFdkpS6
3qVplOJ7XzXup1+I6ND/bCf1Pg1gCWIISMchth7TDA6tnOiL+LH6GXmpBYOvAtBaMIIirdZwiOjL
AQml4CIgxHGrF9lLM7LJJhdkupVnYQvChH7o/PmYxmqbM5njpJXPMNiTEdk3m8SJEA9Iqu2IGDGE
25fjby14nkgfzd81wvIyT/7IETfVQIfPNhxN6AHqMLJdNfQ+t9TEx4Lj4utUXZp66j9kJLE3aRPd
wpGzmM+feyC+srjQxr7DoU8t4D/lfnGzO9HcCQSCQc0v4ISQav3Qpvj0R8J5SHk7FB23E8cues5T
WXzWBnrtohZbyep1NGJ/3+Fx9RJMXb9y6tMN+E95lCVKCJWJCHhi2rEIMKvVgnzNSNZ3UaU5ylhf
5NfgeY27Z8sMaB8o971zun2cKevBMjrrge4cvrGQZrDdyXdC3+c1Hn8HCpskl20gaHLs5bsZw1ZD
UW2GlNwRSCVnkD8yKx6uqbiN/n3c5uKNfYLfO0GrHWO1muTc0VPxxDZ0mZZqcBRbp61wxgCyLriu
paYHazUd1ZLPQsZcGf9bYr+2/UfQlcV5Jo2MnLXuFqsu2w9jtHHRc6dGzeHUXZq0FX9R4uye1dar
iRqtqO9Wuo7f8GRaRpu91GN2bekP7/Ih2OVsM9uoDlF1KFDzE7BeAK9PkKYfpmAihTqFj5ylj5Py
Ln2V/2hdKJ7Kr5lMiGZN3HaO/pcjscCdJyckJm2ZTqvGtmGZMfbOApzQbv2rSRZE8rTmGH6SSEFZ
GCI6qbNx60cMsmHpv9QzOtWxsHeyzYa1o9IYnN1SGSCt3Ofa54CVjRjuK/Ir8feDJqPWG7AUkBYL
29c6mA42h5ah1tYwWfcmeZjcbD5mUcBhVUiayh1ras9UbN26cCfY8E+zh43BILWmS2jvOiJ/06yL
9LSDqx1iTBvMaDrQNWjq7ECEVX5QixhdK/oZyicdOE+OFkGdkd9ezYZnwp4XUmgl/ZsfZATfq59Z
hLNTCxx1ddazLvNx2zXtJkGhvp5d4JJlhCnbjRL3HmwDzC+8PbosMUN4ZbWeIh7ByXcuBJAASvfl
Br0FK4E0Lk2V/Q4WbT2V9Gj+ABR4GbMZI3/9KLupP9du3R6NFH88kzOceTPpeTbX2Mb6Hfqec0h7
ps00cJO+gC7fWxsJ56JXibyP2h6RAn00tlQKuJyxO7fdKh25LYkt2wJzoxoDgQe0w11NY/JY5gjW
7SZ4Ec2nteizvwU2xFR+B6aQzRX3ZFA5HFaYkeM3cCsiMZaZfh7Hx9hJiSBOrN/zhAMvtBftz8Ll
gBq2qhhqHslolcesjoCcGmqHIgqPSm3Wz6kv0h3yYcFAmvsF2rI49QgEwjHQJ7MaN5q0OnaQNt6l
aRUdpd+ik0bnPANJw+5Nc26MXp34ybWs+diVwaMNFWn3LeHIq3KdBo04SG8EvUcU5vpbTMFOcHVm
+Iq+p0/KFkRe+rBHeMIutJ5prrTlc9MjB++n1jpEZrOR9C5dBbgpCGiArxog16ca9D4po+Hx++0E
yqUnyX8SuvI01Gi4md04mwyY3epvcip47sB++vaRZncF6heNsSFwAJt9YG7IrB+wvdPTQ4kyB9jm
ZXfrghLHFYeAKXHXVeUVaxOu3qrJuKqKhJO1snxa4oswPyRJDPAr9L0uRKdjxr9KrzgMAw+HMgDZ
pVGM5Wtqqq3v/9E32KsmZuAKBMqQxDQmm2Q9a27EJsseO/ZhdN6LaKRYdDWGm38WZia2ZPriT+gd
fzN7fbINg+nH3BO/WrXu82x23irLUGusrTp09q4sDl2UZdtmNj7IdusYr+Q3pSU+Q6t1tzy2F4Rd
KN8j8ZHPvnliTsSXaiiOMdy5MiJb2Ak5w/gCgmPgaA5e0tso8YhA3tsmDpAGhoV/+wLt/sQDN+5B
0kynQcfvKpdPkSKCR8XnYaKv3YXjKYmt3Shz5nM2/mz+amvH4xX858vsftpeiDN2kQSlvrO3JeiF
EmKFtsRXaPQ+2ywxBNoPrLWTYgNEk5TQA6uIGCZ9gmOm5iAZ6HY7eSTTOBJZFlqIV1tYUC1Y5Hy3
z48JffdToAMP4Zq3IQCFcBr4rGt6UotWJprUz1QIZxuAN1qTmghDKsQ4JtrykxL3zRstHIuZe2ED
jIku66ZTsZhTvCJxdlVbPSKNGrZx5j76lAOSigSy/Z7mPDGYOV3NacJXWTbVTtJmrAHpW0+IhF/n
yClInDHeVQMqpIsD9ETp57cyyOX08Tct00QTde8k/o3CgcPT9Cn1orZrZ70kRl1BPodQFXZ5Bwwt
psykiVnhHiyuYbiw2IN8XDNldk4502if65bPYgdertp1bNGMt6yN4dPKLKWsd7WNamR5yK2Absgg
iCAvzehsOMGDzc/eft+W36qm7y9zXTCiDwjIQFfYGje3QrhJR9xEflllGJ6m19TySX8Z6U+6Dqa+
Soe7SUYBTyAItKAz90NDgEYHWICBDSB1vq1b3m1dYBavljvFDMzk7EDz35gJvfFRDcvuMP2ILMA0
RhXyIyQa0m/SzjeLbAiqq5wpV6oieEdPcQlUEh9s1iTVZ4+p4PutkKwNJleQNss+/E2AAPtcnXDG
sBk6Dyrb9YqmWiKMQ1std3finP7OQ2uj0DmIiWJfMfwhSp6GWRjsK6Q0xWRnR8KTNjTmsOMHQC+r
COXcKV4IP3U3/kGDnH1f5owY2dC/H0BsSN3KEETpegbN6jh0CCNbFjmhnzqr2yIJSRtiMCzZkeVG
igk9scdeM1D1+zSEzr5zmxF7cNnwuDkFCcaupkb9/yrs/6jCNoX4tyrs33VW5O0/irC/v+d/RNjW
fzkuRaOyTYCOvrT/LsJ27f+C6YlCUxGbZ1pSQWbMYW4BeXQk/Ef+2nOka9r49f+PBhsypCt8zriI
tD3LlEAj/0ci/n+Bf1zYjn9iP4KelJbPgMy2Hdt1HPOvAmyLQU2MCuoQKv8X9p+VzaAcFO8qCSt7
9acP5n+/9p9Rk/byw/70Yo6nLJvfFNSl7Zt8HmjO/wyaDLq+EnYRBoeptjRLw9J978kNtirI5tXM
AeSPpjGPHRgBc7r4ufdeGeMxzUjajfvsg2QLltyCQNaBoHWEJxs9cgBzNBBYL49fyC16Rgkm10rZ
55gckE0p6JJ1NfNeh+7xOLpYd2V8V4TeYWjgRhsEYiC/rh/+/S/qwu38p19UKtMzCVKwXC7vP/6i
Ef4akvk8/8Ax5DC2aEPshJZkF6NaoBbSFiGWMha/aI18pbF9KJfIkTgney0A/R+X7S4kDigys6/M
ye5SemAbj5M1bQa5pcGcrScVV1tBr14UDULnjECXLsIFBmIjdY5IqKFAoayZQ0ewTdgXN9SXNCnR
attbawHFGcIsSG5NXr/tjelMgUznj8qBREWTTTbapDVprYbr804d3nbbU7kMLgIIX1NWuGH7PlWk
b0RhdYg86yUHk0zuWURb2k8OiUeXHOqo5FviLyuZDnk5PPS4ClZRY+sNff9p/l2l1YM2wy+lBZJu
HT8xE9qIYewpXZZZlKN/FNUSSktUO27EZE3ZNWz+w7Vabrq/3pSuw3WC+id5Qv9yU5q1U9pZO/sH
8ohQVVTBc2LrD79FKE3sNhnhOUlBeUc4pEPWW1+ZK12QuT4reWgMwBlB1+6J5ma4Y3trV0dMRly1
DQYhNiIeTmVESoOsvPexITMSubDi0DlhGk0Yp6lwD0sc+kra0madbtZbbxKWLQi2lQnImTJmw0TC
yfCu4L6vemNbD4O/nR3/ZxrBSrPr6h3xxZ1D4tnKiKFHeDFhKFKfM1G+dkP+kBXceC6+VI1wJLb0
RyPzBxS/zU6ein44TkJthJXeJ4FBD7m9Q3GYjtnJNhsIT32JsJnaFKBz/OXkJn1nz7+ZFhONYGKe
GiXJ1fenjeukz2Ojv0BFL7bRx8znjvkP1+lfXCbPxZgASBcfhFicJL8+H5HMArW1/lfj2F03uYN/
iPEWQ1sD3+WFctpZdGVa8dQ6+v3fv6D1rx5izzNt6WCalfhn/vEVqegaUhJ4RXuExK7Uw+wxAnWW
h0Hl3RuhYvc2siVQg2R2TtzBMdnUlNlCbzumhXUcfjUWCSoMRrof//69/at7FtOKx93isMTY7FB/
/jCE1eQ5xQpxl+LOb4DTuYscmV2JNBzpSqQ28Llyxtz/zy/rmJbDzMBDpWg7f7kGcJmElw6GdyBi
/muU3rNZsh5wAP5qqi5gPq3J6POe//2L4jv650svsSEtpiO2qX/ao5LQEv7Ag3swIYuu4/AaDuR/
RwOe+9Ls18y3GPUyBVo7pFS7z5oMylU1AhnEa/BlWf6ZkCQyb9iWeOyyi0qKc5WwyASmJq+TH8MB
dY9+BRlAMmHUNl36SCmQ4FRlDw7uR3Ls47e8Nm65o0642Vl/3TDdaMWkjNcF2Edhnjpql5RDy735
oLANbFwFs12nnAUVG0Bon3OzUKviI5zwQ7t5CEotojTmvLqqCoo+5dW/WvJCSzrO4ICvflAxgaXh
S7CI+9FiHNCSdzbQM9xovIQsi7R1sFh9IXE/W8BBN0mMuKOkz+NpUAHI9tUiaVgWnnSc75yQzcB0
EOOhGF8B2jdQAcF8otFkp9Oz3RcvnbX8v2yt1KvTI23rdF0ZvYkE0n92Qh68wOfDlZX9rqCz6GrZ
HSaXMqGqULsiU/IiNAb0MsDdm6uRruQqZUj5H+4IivK/3hKeaWKPkcRYecpHBv2PD0AggrSL5no8
hL7oV4wbk7y/4kCc9wa6TuDqN88cJ0Iay4ttB+hZWuq2gQFBWoXHaaSK7rcppowVsXQ1KQ7mwfIg
FdA07nYZ4ZUlZxXyt5BZMQ/FvNRhbBHWC6MUay0yTR7XrmNB37RdktOX6f0V8j5jZchfNNNpOyHl
JxWQtpE34CFKgZsVrgQrD/DKBv2hC7J4o2z6anN1wlFhbhzp/yzMYx0Nj36xJKv2FhFoTbsX2qkv
xCr9QeIMwd7B9Ez2N/HbnqRwI2yInN1yfrLNiIza/NGr4CmosSZaudAwhizx7ncpHS4UzTLLIWMz
BN22ibGRcCHWc8cRK7SyYztbRJlZhG7kSE6i3nhTSiKwjCYAb/YLKRw/goKxbd3It3pa5Jtp/JSA
5l2hha1UAAstcO+8lI63aoz7au6OmHdIjUNzwes268D1D2FXE8uGIKqKhic7KQ8CLqZnZjEkpOFS
T0m38fiE3JSPCrjLkCK9qvrHvJJf0MKJtiChMkczDn+fkCDl8r6DJLpFHKxhcre04LW10z7B2+lM
d3WMMF8EZDC5dPX4rDbkxRCUuAz6HRLYtoQ1Hw2SeEo4keOYcSfzvWsyij45mnmrmaFd0lLhcTq1
do4VbCbiA2h/R97Giyq8LKq/Nk0Z7/oZTqhO6k2V2Ni3XDyFecUtAXgWd2HtxLshwbNm2xmgmcWe
EWpktblER7NsznaMHCmN2q3nlOgHrOydbIwV4pPolXS2p0SCpqV7mSh8LpWeyNuLowNI80Na2RtY
ErvBlXu6CPQGkUyZLli8BPoOt90BaTqnJ69A4zzRUw0VwAijfyJgg8avVb9kPK54eOxbNLjGsW/0
2WrETAbySWl+DFuJ2gP8e5UVLWez0qgoI3xYi8HNZHdBSMMqKEKxNyPyqVEKyQJqnx7PidXjoipM
e1WQdD4Kgoxnn5mxT4d6lXXW3s0Yqjk4tpCaARUjZnrcAWMxQk1ML46J1TBFtLhn91rE5XmO7Cs9
s21pGJ9ZMdK8R2I+avr7NsIlOvIMGIP+Ry/yx9Dk+mcMfc+yHk8NbjPRc0KVnFYKWWb0SIwnO2Bl
Juf16jshre44WqdJfEMHzfOEj6oxlhzDDqm8YwgCg8kQVxZPNfnzh0nHRCStxh82jw1EwYzuCgRR
Y0guOklYolHoVsWP2qZ30sSgqRWZpIzSySLGevXpt6cg6v6oWG2O9cBzzLBm38jgPmVqkHvyeNsN
fnQBsEvkkpFfTBRTKoG36kavOut/V7RXVr0ZHFjZ7huAsKr60Vbds9+ID01/oppP1STiVewXyVZP
LuEQdU570R3eUrp/XRtw6G73UoM9G6ErzLkLSI+IVoRvBX0/xhtpD2Mx9T81MrcV6ZBPKQlNqwwm
hEIWz5QMdVrKUp8bnri2dTpvpsWcEWr44LQc9uDQ9c5U0GHT9K7Pg2eiMNbDCG+jb9CcliL9QfIM
1915LU2InNhv4LCp0iSSdHjzBbuJkZj6Vhp+DlKLdj624JsTKmNXUB0Qq30wxjbbdIwpqRtRH0yw
cARUotRp+fnm8OINDT0ou3+sQLYlDg9zWQgAeE774vr5zWjLq7Zpf+ZejyUSBQrWiG3VoD1pZvfF
pb45znmGDWiMWSNnBIdZFmhkj90RuQcWC9/JV36UfAbxc93QFB8mFs3IvuUhMZEzg29l75kJRnsG
mQgYWUmTGliQ3yoWhaA9lIVPRIuGg9EjUJHIuBBM2gCVPMYEw/BS+sR3N6LD/TyjiWXQPRRstwAy
45Frpf3ppxF/8JQ32yAZko30/VcUmLfRYq+mG/qC72jvjBaXn+na6oZDJzwqVCm6it2tHU3FJior
DDh9tzMz8870qPw4RxKP1pGnM9vvpe/88FCDI/7igMe+iSz0jIvwVNrhL1tsaDr9Qk+P9K6ilclp
6qUtkQG0aclgQuKZDJo30/B/BVl8UCXpv1NgvGo1DyvXKjbU+n21LUZ96EznHZXkc8byAo/TuxKl
khPKnB783t/ogTJSQxny3a8kwUErvZo32hdvg7+YpMgFxTJ2X9jRexC+kyya5sTzmJqWamL7e6sc
QbZF4vD9vYhRQxJ4MFPOPhJfsiRtpkyrwZLTOpI4OkjbdkM0rEj8aNB6yapPDFoHLnjjuptfjA6f
39Cjj/TTdDPy7znWq6nVX7LHJeCiFIAlbb0VM72/ypRbUTmwSZ3mxGgO5ZNgEBt73hmP8de4vNjs
Yb0SYfqKArleIUJi9BW+RIJyzU7WIId+tEaBDs59F6El3436RnTrI9lw9ZYwKezSBlrPwWGJz+ss
+6ELY2+x5w5TkoCz9cYteQoIYXzrd5TAvcE+kbfqYUBUTXOQvEajHN9bZD0tvdgetYWfGxGcTeNl
miyHkRXt9KEkXJ0DD64iDNdsA+mmc50HXZ5Fmx+dZVJlULk2zi5QEh6ZETV/4wZRBdYniVQAlmlG
FpuSN46rM2Rk0NvewjTqZpTHeC+QoSPfOP6dsPT9p79/CRf+UpbADjW7fliNbjCf+sWVDXJ//808
shfmk6o4f7dAlb4h8FHVQoKnF84EdmYqwlN+8lrh7jt8MJUMDw5oH5QvjC/T9j6yUPvrKn+tvSze
5Qtnnj48Owfd71XkRkwUE0DQtriU0ryYub3JB4E6uxWXRDDg1dkLtzjbrqNtfMOAcruQ04iEk1kZ
BA6Yoj0ztdlVDWnshGj/7ur4YZgzG9pd/lta6cWNbkhqOOlP4UMQjBeOSSNTi+hhKJqXvNFPlY7P
WVf8rofxHAtnY2Hu8Tr14UCIpfxEO0YSQvFbpOGDALZr0eGm/HH9dcKwglPGpe8U+3r3Mnbpb85Q
575ajimIbRNzZuujGeaZJRnV8CSNSbOYtrzKHGewaf3sg7pvQqbKzGOwu3zb44xdFaSlwiuljd2K
3Dn2JGAzB9p/g+u/+WBKjMFWdsXrN4K/XYZ6mgutG3kOMx5RI8Yq3kxecPr+gtzKOJmxvufcjWvc
4JZFI7930kHuadJUpxrH84wsoVarqi6eE93+alrOKt9X9/tP3/dKPEsmvFPAOdsOu2gfLOb2bzDa
95/Q2GKQrlS2jbCPNbWP56cGVJfNPwUi8bVW0TGuzR9hQvdn6PPXwAv2+dLQMCFvJyQSUDAdnBTz
Ltm+KDDCF9/u4v2kfN6vKQ/xyO6G9hXSbAffbKK/E7YDhWvPII6H4JgwnaRZAM614ui2dmzQ2WYu
t1KQQzgNx+8eZpswPmTKyiiFUNYCyUsZyx2U8HeqNo5HpoHpd76ogKBo/sFm3dwOivIEOciqbpOv
3qEhJ6XxGwseJrCaX6CF1y7L0SIeFW+CwxHz5FJe1m6w8LEmSF7qSy/b+tL6+y4SA9JzS4XfABLA
AeQWw8Cl5J4hQ62sWCEA79tjKTJvMy4vFwf2iwXWHgMD9wctvO82l5H5z5WZflQzDMUE/+bKTJNf
TaC/HJS/bpse1cjvl9T3kWnYCKuJORbmohxtzcdE4EMLyIgmRPmKdLhY+QW7K6p9PNush1tI/UYJ
rAoC27zr8nLdt/AlLQWEWYmHgMBWtmeOcElcfnpt8CTr/JBMjruubX0AKfWZKXC+cS+OKS3yOxHf
pV3q4YpnEOcBMY2whB2Qhqj2s4G8sVrumHGO1KZa+phqxnsa7XqL7kHdZiAX8RHi+sPAYeIt/r6U
BK+RK4lX4jhKnvFuaSsORQTgexhvrUssmaIjkA/TubRCzus9jQqVLCrNcu8iB1tLs3i10J6unSqg
h6GHc+2IYEPiKwUq6InC5tBEzz2HzOBihjd4U8poH8YecdG5s3i4vy9PxErz3+ydyXLcSpqlX6Wt
96gGHLNZWS9inhicB3EDIykKcMyOGXj6/pyZWbczrXra9+KGiaKuKDIAh/v5z/kOjjpCvFH63vFG
bIelfBEmj7IUZXB0q1s8/+UqM5dxY0Tjw+JM4ypaam6PzL4aNihFF+FEKnbTQRg8GJKu3SlElej4
qfgpKgYpzl+yl/dGhNb7c9VlE64Hy9ToMHYn46TTUyb4FPYPsCp/hJCs4eJZ6L3l8qJHVeuLdOc8
5SkUjFR/jlOb4oI6Bi60fr6UnegjtVZi/MK9bxqKB3E5r8OoxmlofpOkvJbOI75O/HRJSBqAH6nE
MsvMmRrA7A8tWro3UMKf5W+rsg/2thUbnyG5+MRq176xZODlTMI4Q7cdu+yxmKZrSufidqg4yxXS
CVa9mYtNvuA6jgvrJq+zA23tSDY8KLYLF/xq6nhff8TtEjEOZXukGglidYbCY3gFs1TaQmEUF+wX
QFiLCWG4qh15sDosUvkMujgmXNl3ozpVc/oeO6gwlnEZLESJJgX9VjgPUUDtLPI9j2PC81jBky1d
iM06HYJdWMgWZEfZHcLoMWlbuU8iTDyACLSnseyxiLpplRHb5KSwhLBU5XxsDPctZvTAqQDeaBlB
oMs+xzgbjlmPCzQPlj+F+dzpC9hNENaMMHuXI/6fJuJ4XPJFMnQzKprvx9rfFzbqnJkiKy0umH5O
lThUcSkGrrsus/PPTCY30j/IK7zNY/Akc3HNFzpfIi5bNlBtXnRbH281oDjMA/oaW5xy3EypTXel
mrl18bSZvbpvtRk5qbI/5sJK2zc3Nksl9P4CqtxM3KO3xJkBv7FBsDcLeqHxQ2NEg4BhtuhqBrUY
GXXwZsJbF1btVxRFN1rFjbJLp+aHhPIMs+CmJv1pbHIM5eHQah2NXXA8BEcvIgE4cz/zHbbfqs5A
ucvk7NIWyKnExjrsIJCGKTZp1pR1kiy48JAy8dAO7aoJ62g7yofMmz4aNZx4xG4iZz5y4L+EI33i
JoohnlJ2iTg3Vq0zR3vRGbcxpZ2VPFbq0JhC4QDbZfi647qujkwKXqXT3ZvteKhQpCzBdBsRm8wS
x469RTnLiodzR6lDH1PeO3q/Gitn0JHPz97iH6zC/xgC44vwCeYgy3CIry47ZR89i22hTCVSlGuv
G843tUhf65xptJynd98d6QXBwDjY+SUrLM41JZk9jAfJavDaaxTiCurEk2pKcH7yaqr8as/yvsc6
s8VMfFlC/B9R3hzCxozPRK4+rT5/62IOizLIt+FgYiHNuR59gPwkE0l1S/fNipZ4N7bqaoQOid9Z
pudioSjFMHnWdT11RGFWnaeZbYrX3UsHPXMl+8O8FPNWuPZ3tAgFgidSC+YR/qkR7Y6nn5fYJKf4
P33chMiaCjKMoTPkjbIaAlzxQ8O/gGKlnMIShzVkmIz53OLVZy1RG5t1iWQY8/4qsQkhzl5jnn4+
DhOa4W18K1kf0LBd2OUlYiBLzL1kVudvTcSCVUJka1uO5t4bc4y2hm2duiyjcY8npnWCmyJOP7/6
eckyg4kpz26wNbM4/bxEfZ5wxqUYtUsy+2+/9/OJJZEXNP9pG6fohE2FLS+2H+Pepl9+E4OTKLjz
MoKq1Mr1hzJiPolkytG4PfY8jtyzGfKFKp7amPw1z+Y/Xtywxn/s9NOWmtYSB0lz+hGC/9t/Umb4
VdUz91rS/a3b8D8+/O/Xj6H7Vv+u/5+/fvPf/+mj/Xelixrb/+0funncPf3rH/inv5Qv/Pd/mCax
/dMH258yyPv+GxLGd9vn3T8G8vpP/t9+8u+Vkv8nPwKTL6ZB/2sq3CvVkv/l5T9Dw/3t//yHK8HH
RYAXIYA8ylDNMTEG/AMNJ/7Nc5nTMxBxPMEf4FP/cCWY/6ZtDEyefPwMgeczePqrlRJPAn4VZnQm
41Qv/H+xJQi6LP9V4rdRcLX9AfMgyArrX1op49kZKcuOk+No0IuBr+u7GFS7FqO8bf2uOY+2nW9h
bpkr1fcfHffOcTYu2WjRdL6bE8c7jj15hjIm5LKk67LMoo3rFKxMcMdqz/+QePF7bcqvvAmIehyH
moQR7fM00dmB6EZ6BOUXTJ7mSdhzuMbmCzVdNBnT3eV1/PAcXLFLj7bZL4egZzrix/VhNLGLNlWm
EMFAn3f2ZlHq2OiYgaMDB4OOHggyCL4OI+AZ26U6nmCRUxh0YGHkAb3oCEOcqFsmV6RYSTfkpBwS
HTLVsYdQByBKkhBGRSTC0eEISzzi+KOCKOuHHTOem9y0l7vJq+jsmYmOKUQTrJMpHSwzU6O6q8Pt
ZGNEdq2k2DsB2Pkq5kiRy4zBkYCz3xPkcOWmwbCJsKywE/cfzazbnihGZZ8IVznXgZCaLVZPQMQj
KcLpFB+99I2Np1BnyfnTM5PjqY4V6FjVo4TLPkUqQyUSZLiSZZ6YOwUPBa7iFm8HO2SkPeG2NwHy
qnUoavFU63CLScrFIu0yd+2LR/rFJQUzkIZRpGI8wmllg0VRvi4/2ie9WqZxHuvw1gOXM/ThM8/N
D4dB/gD5ADpSs+uyGVx5Fxz1Z+2cnWdHUicmsTPq6I6rQzydjvOY5Ho6HfDB6NXuajI/tg7/SB0D
gmt1yMgFjTogNNvDKaYx7xyYw40YzDdZtdllmUUAusCqdolNe7diGywJdG/oescTmjnWPh0Wqo0J
wsEe9Lo9W15yIMjykOmIMnGBk68n5mEqn4YFmau3hUduV547IC1ccDFqWgB4oraWca2whsBUiOFd
EKIKpq+OTJWpw1UWjtINm7gb0fDUj0z7gdnQJSORhdZ7W2XE09X47sS5TyVY+qbqpIGhzhNLErY1
bI4dGeYgV07BtqfafWuQ95aN5cFoz5JLS3cGE6FkN5bWnkL2hZ8kKDcdJ3PIlREOminDxqcd2wbd
9nG0Lfr+FTQEUdgIpZrAEhMwn9uMyJqJDXRVQ9yKmLgOOtbmk29LyLkRndpbLWYY2Id0VpOFy3Uo
zpLJY9Y6Js05IaYFogcAba6dAyDOJ2IwdN34nDw5on6QzUNQCAPTZEkEr15+px1h07ISv91AXRmu
oYGZ3Is6wNfrKB/INQzpOt5X6aDf6N5FOvgXTkQABx0G7EgFJlSuyOwtTR/Qx/DCjzUZFSG3tuVe
/SZlmAdkq5lfoVd8z8ZAqHSAPOdNx95qxA6cBqIbEcUlQxlNSC2CPUNmq9yS+jbymU3PdG3sIbaF
xGSi+L7pkl1ICrIdbqOfUGSoZbv86peVywLg2WtRI0+hKsOnWDiPxhXMsVBHLRNpHkzah+bFXVuU
nEw9RkHTx8dufpiLfoNisEmWcHZ+1O99hP11A7yS+FPJMTRuvnphsl8uHGefN8tRiVBc8pFjC2WJ
D5MKo+ekyE8qfywSsjadLD/IhRH6sZP41JYe30yVfNe1iYQ+2hSII+/mtk9YICKimowvfmjTJ+m8
YNekJwhtYhgDnfIKSBlP+PpJvU4D9cJB2BAJjivQBEnibse6u7Az//bSP5LcbK4DtIWO0rpkakey
tcD5RrZcNH0brvkEqqjdju1XLO3xartMBauc3Rl1mjtbEA8I/U9mQTFJ84AiHpsFqyOMmtKDF9Ss
TKpa9nDKqTkH8HJPc73PWaMz0DRryYknaWSxJ7y88eDQE5gImTcqQE7+iJnIPoPZcs8Uqa6bxHku
dCjZRovftOlxXnLJ9okBWJULHJ8d1nILQqO0KMyi1du0/f5GFfGzIuYXqNuRQseproO1kRIJHnhK
Rk0k7ovQhJLKoUPVxXhqXYpNLcQlxj+tESJqkLyORyLYzHY432WFqa3om2AuHxv6H9d5GKf7JQvf
PVzTh+JPmHdvaeCAdyPr3erQt3WYdAQcFfc2N69O7uEgmlheurpnFi6wS3U2WUodeTBjtsZejdVJ
x8wleXOlg+dMoeksJIqeS8TvVK0jHVL3dVx9ILc+/ATYSbLbOtJekW0vsJyBDi3fJh1793QAfiEJ
3+tIPPyj6iJJybecv4nMO2TnUx2i90nTU0Fqnh3y9VIH7SsduTd6k5ecGL6R0kJKLt8ln2+R0198
9exyxsZaTKgme00q2rCmgKmUxWVpgQMYcaiRI1Fw+BChihiizcgYWTGDPwztkXUVc7+B1XdRtwG0
0vssONe6f0X5zTUcmRRWS0Czoc+fa5aQIADhX9uY7yNI8idifL97Uq94MlRAXM58r5vxoe9m49jG
XP+hGtZFzYXJnmM8IFF362W2Twy5BNXhW67fW3ckMV1l9aYvEcCqsa5XTv1duSAWFKwFGEq0b6k5
IL1FJhUH9066o0UNBI2Z2aw7RpNfxWQ/NX2Q7QbHeYjZgMicwXcfhv024Zgf9hXHJCgQ0dxdSPbg
Y+FxJBtj3oA14KDoDTf+8CZpeIgWSAIFZ3QPxoQ7AZswoU7oswzoKA2i0EgKU8MpGJo8DxpXMcOt
SOBXjMw2BngWoQZbeE1WM04pniyYF24/EbWf1h69F0xC7RrFQxEVO3hh19PuxBtaWZTmTPLDNZbx
jTPkFxb3ct8EFG8J++ypseUG4iemT0srW4SUjPQbXwbeBcOV2IWwUPAX0K4Xu+Kl0HAPD8pH2pkd
ujjFXBoA4moUiGEMD8XcveT9sGwqxeCn6kgWL4oofthd4onGhsUfnlVIeG1JWbna0chuqlR3pftL
fVNNSFyM2GCUcPK0rzbUEtenI2ySU3pa5u5YgIUjue+es9r9qAfZbK1muZcGh1dNQ4GKAm6JFVG9
e9BSAMc5G2B9EYlAjpTRZIAR8ZObFjrEKsmX+1y6/UrZKfOYwPpTFIwvHG/AKbJgWWP7xBTWT491
m2zzIMU3Eb1m+kJtBG1tvM9Hdiv5JbAmtkisdeg+za7QdJhOc2Jw5FUQi2HHqHni+mpu4sjPd4v/
mWY1s5sxr+GVUTEvPg0DIXHQRBqsqJ9tLN4dUcGqMeRtzlP0bBUhCZ6lVivjFuNUti5HwrfGXD5E
St1C2EGu69OHdLmqKrknolJsO0+ypdTcnFITdKwFlk4NVMfXcB0gO3PZCIZIyDIKcmTTmg+VJvJg
5V8z4zk2mtVjjgiQrtCLe4qKsOhTQ//gmqO1nmjI9EH+BKB/Is0AqjQNiEQVjxdNCHI0KyjU1KBp
gh/EitRvF80UKoALseVlb6d5Q9isoCTU7V2vWUSjphLh1z/WmlOUaWJRqdlF5N6BTmueUSL4eWvC
Uc3/QyZn2jvAjyZNQeIbKhkpajKSZiQNmpbkMEbOND+p0ySlSDOVcuMPawyOGVSMd1dTlyx0jf6l
MdudAdL/soBnGmI4TQ7f82rU7CYLiNM8QHNC3Z1W5LYpWWJd9TXzqdb0J0Y2zLo0ESrVbCj2Seqd
mIRLhQrkqEUzpNBEkq2nuVIDgCngl/sF4BSmBGQnpOs3BIqvAe05SrPptk2Gb3o47HXqeMihhXtn
cti4uECtGpluJk25siPPOqKI3plcf1XktEeoIp+tPZxN+G+7jBsABpz4TPKLUbh8KaOSuErU6+zO
30JlD23KjIsdKwmZSVxaUEDuvlTlTWnRrlahHyKHagYwRmDfTD5j+kRQ4imEaptj4M0896j/lKe2
rz84Rd17BHdHowFeWMInE+ciV++dQeonLi2iyEv4UAzx3o0w8TKWTsyUiVqcMz558OrwwZ3ijyCI
+QkDDXabVY4le9PEH5HRH8PGwnZNURfHG98Zb0SWUzxsASwfKjzwwcnM/aMsAGuLwdu7jPG81oOJ
knyG1vO0LNuF09sw1b9qwmXMQp4df6KADf9N+BTN4Re7z1/+wBriRFTx1r+EdRM62aYh6woR5UCz
D2eD8m7pWP786G6JxblM6hdpDNvaGBER2zvmzuATcv/BTZdNnizMxyy6H5MUVPSUkuPjvEkzr/6r
0ry4r51uM3g2+lg26+GKVpWmW9ejH3Ns7tJFvJVNdUix3DE2PZURK7QR0fZanRE+r5XLBMfCR7Ri
XaC2iTx94CkKlsR9ZVovtmoOuaOZfZn7mUFxr6ob0NcMpFT2FDr2TVo3t7Nv3OEb3LbeL5LAGi15
0eEsvzU2NUOUpa7l5a2RYBEs23xKSpLfKauydYwq4bF4O7dT47yrqn4yW3ETq+hKUEEYBptCjY3L
NPSG/Z6ir6wIiUojmWXJhKXc6b8m5e1mtjhZRF0f+dtMTTwK2AjgrVZs7by0vNIivi3a5AsS5X0e
gYyLADeYwr9zA29j18OTlBjACkQD/daUeM7csNgVqKQMqGFHER9Sj2kVZxuLjlF/go8qAHXVBtDG
Spy60D4kdo1NS7wGSw/Bi7WdIfRa/8yBXzw1lbMP4+Qpqm+Gsf7wzT29pjPjKA/XqouBaw7vejG+
xAOZ2nbYQhQEsQdtxXGf2Va8oF5gjek4PRtJdJd5tB+lEqzN4LiPDzUYpjNlM/126jKk+CK7yyZD
akTYsUJxuQFTZF6k29LEvIDxGlg0agxg48I5qipwQ/E25SYdUBjrUq+tOSgDELTpiObZ359imwLm
2LydehQAHlwo5DVW39F4lJXYQWsG4RA5d2UHfYMTIN7KvJtwSEXnMp5oGWZYVYZQ7Cv1DcKLnRx5
Q5t7aJn8/LZV/mtYDPATOEVgD2E42rfUo6ZE3hZjueZptCJ3fhB9zfGVzu6GbZ3ErBDlVaH124sd
13uUK7ZxsX11E1ym/pVIeKPYFqSJ4DCf3LB3/PQH+9MYj23DNi4deVp4HZ5Erh54NXaPfoy3AArQ
Yamrz1oydCiceiBQblG3VYw7gMN3daySNcYRHJz0U/t1QEuv+dkY4/xkylsVYNMKo5LKms7F0htg
PVB3g50aK88EiDMbT95AEsAeX0SLBFMBkeWkHO4MKW59F9ZSXy3vVqbIBduJs+vAP+AMPXBdIh6b
ENEL/Chjmd1IMwiuMrbOWSSSXVAn22aRycnIoMxF+EQrNWpgevCENa/fJ7V4t6uKTXT95QxdtJ4a
b5NSKnS0TZ/8OaGUKqs+MNJhkOqYuvmXLBTV1Yxl91TK7BiFKQP9pjvnKJ4b10xOMYimMWHuBxJ+
5bfaYQ3nMbfrc2lF4X6KcULnFoSwFGo/SGhcwktzaGuWDUzjwbbIxos9DrT/+syNXI4c1fSYJsOG
7Radn2X3jgkDhxUbGxism9Ex4IFZNUUNbncmeB5uuz56i5lJqcZgCJ0R0AxpTV8aZkFWM14riTfD
cBEn5VLVnCj+FAM3aO9TBl+7MBq7jPPC+JjnOOjiBuOrrFJWcYJRfEXfPofN4u1Ebdz3uSjp+yZ5
ABwQepbr7ye7yw5CRJzuFuwKHjCEPBAIAkPLKYHNWZjysB319J1c8GGevFOTQNJUhb91nAj2BfVq
zG3n4WHqf1f2OG3GFhxtRezKDuwb1TvB0YrNcRM67bYS+MYwnl+6GqEyr1sqeZs7f2LKhBS7ItIz
bZWxyyz15UZIgamX/l4mz19nHOhAqFhffuR+F75FBSCo5lUf+Ol5qM3HJmwPplETR6YgvjPje1sa
1yiggjkKfdIYUEBqTjnsBWHBWQGGrCxO7xi7f8kWk3CQEnqpYjK70S4DQMgtahebhvg8eNmKAuDM
OJYCNDh85MHnL9ae4zm/5ibyZQmyN6/spx4X1grZ9r00hE2q3DyR7ycurjzKHU2ypXQhR0a9kyat
bJ5k32ba2d4tBrpJIdV2L1ULgdeMPaw0abF1wOE6gsqxskAZLZnc9C2k/yb8bZiCwRuKlJfGdFG6
w7JHUD1EQ3GIfM4dhiSB7jcTTL1O7mtNWMAErbalz+Z36oN1Amd2EUcF0YIJfdeor8YgARZxKesj
0z0JdnHy9Uvc1gJTTO7uSNbf2RNZe5lSqpCl7C0qj8qRpP37ryimo5x9hF0fRoZx4kbhRMhZZ+MG
aJ8/L0WSw/gjrXISs+IC/PnNLpTzWtjc6i1rJn5p2e9sBKvjT/dc3MP792agN6poT3VpJsTuTQFD
iBoNR7/YlAAQhde2oRnkPnwEyG04phoOG1SXOrOc98jJ6lQvw2Esinlv66ILe3B40b8aOzY1wXzU
ZYlVjq2nr+4LS0mw0wB0ojHkKPLz1X/8X7UDvLms6IJAkw/IPvF1/zIuIYlTxfbPv8culCl0LQ6t
Hr8NBSyTMfSjzdgswVok6D7I0BQHe+LvL0nJsZXJyqutLUmTCxcmKbCCwnfhl34gKbJSPzVNutVR
djx/QAtclARpxMTXhZMu0z13Xn3qJBb0pKaJGwyLs7ZKfog/Lz13zXYU5sdfvyXc4MQuF7qf6JHU
/voENuO//18/v5fOFEXPHUv7X58YSQ9Cz2Izx4DuiAKIXdkhxvzXS9jYjP5+Ppay26pGYL4MuQsC
nLGrQsA583vjVIKx3XTAITdBoR4hDhU3MHA3y2DwNAX+z5Y/Ohd+aR4DBxAyWEeGnyD0zKGwN03X
rPMel1ECLgdXa1/07boqOaykoWGw8GTGnifBfVHy4MeMaz7kUXOVRLQgX6HdT2LR5SejvPgp7c/F
gsjrAcDeJoP3vQgDR245HDkTuDTYyn3TBcW2RpUypkcRK5CT7G5RIb1V7AT4mSXkOwNVcZbF85y2
4x7X1srnojynjv2FPY+IjYsCkc3pkxXl9cWoMwR6P8HzK04zHE8eArHknDmSyIn6OwfG/dlckq1V
gS2ry3K3BIR/Knyghw5paF37BPzJGK9Z5mjYHkjOhj1tEAWkoNKcgUVgf8dr+GxOrdim6EEQLvqR
Tlsfjl7i1v4xj3qOSw2cS6K5zIP2RtrzUrGJE/EnZ9/8rjagLXpRHjK0WfelQ86urH8reJiteSVK
elA2RxV73uc+umfhvmQWhJyssb+h4z42HKpzVZ+hluRHG+LBADNA8xqI4IhnskIzdrRVkeGUcKhf
Yk/m4puYntrZP6XZE+Z99BZ7vI16B4QCBNYwvZpy3tSqekGM57xfzhNHyfJ5dlhxaUJYD/3wnhTh
nf6ydUB5eVe0uILp40wk3KUKrzwKPoO4+S1S5hZaKRZns3h0Hf/VMZjgDIiyeWK+lT0ra7U0v8fG
fuv4Dt0UYaTrWXTALP0CmI6qJh6b7lL1ksKemEp7Z25f9Xe3dpAbbjLPW/bh0n34Q3wXGmzOK5d/
ZcIyxH6iG2ivDji5QUwz3ac6Yv8DsZwnZV7usdQ9q27aDwIrUSL73+3Ysb3inIsCzrNSHGvTMc5t
9yRS7ajU1kLOgEeaNfdSAFRKGNR4FEkCeyq+oevmTEyA0pTETCVOoCQm4sSpAg92AxrMmp9qEX55
sbuc2xoNyiInCtS97W6N2SP5pUf+Vedyuk8aFIe92yPTBwZWRTLNw0El0oN7yBbaJQNiMsvIKyBY
MEp7Mod8CyWTPf2jY1Bkf5BY2Q628X4tKk6pImII4cOEMrxxE3feo9Wne6aUzo1gBJcOHTw1geYd
WQi+kboByEgTD+9HU0l6GJMmXBlVewP793VozA/WSry4lf0LlhnoVXD6pWoGDQf7wlJWrwyqhwSl
NmSJgPZFzZPnZAgIs8fGxr6Ny5rwzKiaHXoNxa2pe7EQ6w4eLEoMEunnTOOpJVriJu0fP0MIXXCF
zUUFL881xjU4uHydMYgweRc39oQPO7Hfccvx9oTBWjkhThb1EPX277GgH6eN0FyrFjdQV5JY5Bf6
U1L6+Iuz9rfATFQFDm5ZbtJIDtyO1UvjW7dUYYw7NxvGbeMY+1y9cMgK1zaze02J9tbOCOM0jGKA
ehwpi8J9YqLucJEi/oajz8nNxivvK3h1QBdlO7B1lnKjfpn9ojC+RjxV8c8YQXN2/eoVr93VAf61
QUZIk+UVYM1ROONtZ8U72VG8bYtAF3b1R0NTN8AAPqWJq3aBR9IvbrQV0XD2cYyrsjMUC2eq9+6c
tkKxJ4uIMCLwbAYH1Ow3I4FTHwU8zM+Zb12axntXbMHIKNs8SzMoWMGDCr3PwGdyw2VT2v23qJb7
Wt35otrODjLghE8S1an/Tl1YWKWK3vQFD89p28twazjx0XYMWl3xAia9c58B8jPm9API0CH0qh3/
tGXTe2hx4WhC7UKJYbMgNrDjnhMq5OCoGA9Fll/q4dOII1j/WF4XwluzSh0S+bG9gil0jVzQgTpW
5MIrAdxPBNUPN5FtHKh5vqJT3Xu+d2fn3T0JpFVZehDn7dufrzt32PQxBSac9vJd41cPSWtWK9zT
K2thy+1giqY0ysdaaGIoZHQNtyV/9pMpZOoa64Kv+dsIu30VgG2b0FRWk4vI5gpgMf1D63MvDeTC
1kFTQlWIHjyL1Nk8NvvC+QjRcbGqu19AUO5GXcDVqOdUpfu2wbtWGlcbJq9MWBWn8C5ATbI7hKK4
A6zFFPajxRduzMRTg+BPkH+aFf28zM6eSrwPbZoC9veBXldM3RvzwOIKrKBBYZ1M/E3N+w8ofQxS
jpEw2FlojZJOuhgMUj3eNqEL48dZDt1AA9JQ+MuWPcglMeOTGTpPrum8ErBb46MkUcfVKGc/p+/O
f8fcqbMk+YoCvFXNGAaMAW0qdrZl+npKXW/LOPDD7JGM+7x+TofpNMgH0+2+TMpUXJFRPtACqxwu
PGj3eTfcUiqzshJGNhjyyOzNvC/okkFtFWtlMW1vDI7xMzOxOhV7sulIzJW4wQS9nU3nTS2mnl5F
5yrq4P/N294nVhi7zFIo5fNV/Svth9c2w7cvpLy1k6ZedQTSxq78HQQoSJnTvwU5tPOu/VSz814Q
VShztgW9fFbe8MvxM2J85XTPXqPccX70eQDIiSBv9pGAmg+ZTkBxYtBQNp8u72cUTIKbwV9NlbUF
jZgdgvkxTo3uPq3MSz1thKlIsdaTDbSV0iWeNBjtFCRCmJmnyt5IGkZWdT9NeNIkV4LbUAUv6zcE
fSI20mTg1TGXtLKPTuEIiHhQMBazd16nbsyCeTFucQc7QYojcGR+K+JfLWgyc1bnsmPn4wQ8KbGQ
nFFe71zt4POTI9DKD/oTHH7UT8FsfSCakc4ch71BFovnZfml7++oislxdRTOT+QtC0HKbXK8J8fE
ww1MjhuJKdxoz5AOmLQFjVfoTvWZpbQ/xH7n3rYwuFa9ML4qxd/iGi8lq6ZJwn3lFexb3MZ5xRoA
EdxrtqZnzccEyfhnu+93v4WHPtXFRrMKDUs/mm/LIdJpJ5ZMSl9p3fsyHP4VrWF9tg2EYAOURAj4
D7KSh5FnLRq4JX5sHWGvLQfjpCz5nAlSSwAeXQ5Wd2aWSnJ/x9bGw18tCxMZoghFFT2F0nszE+YC
MQmSOYteOnM4e21Aeke1Z3jMmKnL+huqPEuGWO7LdNn7kghjW2TniuMQqgKjkC5QMLpSXE1wuVpJ
7sx3N/6U4v1v062XTYeysLYOE/61VcXeOkEGoe7DHkHZu69qkeNRtQUqHeSxtS9flVhuezaR+ygQ
0ENEds8WCI/C7L9hvDk0SxOu2W415PFnviObGXc/by2zVNu8pxNOZ+PUxJLhvU/IFdulYl3hzXWI
ICYPSsVqC6oqWo3pzqvi2ypp38SSkgybbLovMSa1oY0S6sd7yy5JuA39KaRL58T0Zu0zcWUYdK5b
ThVV616Jkfp7O5ieuRSo7lJ3gjQKiYzqnpKl55G+A3RrHrWy5EGmom6bTmO1wR6mNmzWqIEo+c5Z
oo4l3qFoRvdpAaAyu+nZfhH62g++gWHKC2lBSkt1qOMjkGiJz7uEuEfqcxgZl1qdA9cy8+7CGWMI
sNSbHN1qz8zZ3A9W9uDW9mcdZ+nFdI9hdiXJUN/31nKektg+MjLrzIW3pCvY2fDAKlJczW4cLEen
JoBXm+5qqVO8Uqh5dV+wj0xM/MfTc4csNJKh7arxogbhrZnhv3QtLnHbfQvrL6/DlGy0knYGIR8K
ScWTjUzXMLOc23h8iLL7oIrPC5qIbyCLVaj3no6f54vxp6Eo5zjLEbLbMoXrSgxH1+3/iLAgmR3N
4M3MZ8d4zzPv24SRM5aiPNslzhl7wBEMrWsbxjQOAo/eyrG8iiV/AcVxjkqM2AZiW7q0tHXmJVSD
xNv1dQzip7sO1kS4fhaIg123ixJLbtGjIQYTlSVxYLImziT4bZ4hvGvsbdJj22PgTRBRZ7C4SxXu
vYkEINGPfTC9IM+gEUKq2wXd8FkKxjJFHT2Ok/9miekFOeK5L0mN4YVp9kbhXaeyR4uef1sNimze
s6VpmNrExCTWRQ9dMTSOS232+yzogUiPsbvhGcplmrd3qecQP6uakrjesOtK96hCtPo4SD+WnFNb
X7yNOfanqH9vCTmUXcNcvo4UG6rxhoH4zTwxOTCpAMGJv/Xt8tsrh2ANAY+sfz+lm5HjJ1GgA6nX
20AGeM6WwaLA1LcAdYpbN3bYaCF1uvYuwdY/jNTfEB/6HOeyg2xhbYo4PfDsi/eV9dzTE09dGJs9
mBflziY+HeTFXeom5Mzs4T4sxePg/27TgtZdUmbs1j/rrn/zUhrSmuImd6FSdvy3YFlakSnJAT4u
F9vsOeYKAr2lcE6Muw8ZLN4OJm8bA+fl1Geg+21HDmLNtPVg+EoJAaewl1XtNPYmNEn/d8k66ss/
qoRtH/YxtbswgR0NB840JniQ1kPiAA6eNEK4hSXcfwYVYOFMMU1CYux9wglkd5B7Oo5cwIiTiCNt
Nj4HrrohfCz3QeCtOg0wdtWz1EBjGPuPBAWyk9Sw41JjjzsBALnXKORGQ5FxyWDh75islQfLBpvM
fOtxiQkeufGtq8HKxDk/vEDI4yCG21azJJupH+jHoZAo0WjmxXH3oYY1G+4M9sq8pBrjnGigM2El
ODAgniWsZ2nlB4Y50bbSGGjXOAiiv/eZBkSLFFS0raHRcb21YUj/uI//v0f7v3781jkZ2XaN/Pof
3J1Zc9vIkoX/Sse8k4F9eZgbMdxJUZstS7JfGLRFE+ACEAux8NfPVwXKXCTf2zYc04yJaKOxUEWg
WMiqzDx5TnrC/2ZRpS57qQKyv1HufipDofX5zt/s0dmqYjSZAwX8GQox2NmMH+hsVVW5ZEOhpkMB
h2z2AZwtKON0wwJ6bSkGvEAHcLahNF1Y3igxcHQQ2o6q/wo4+4x9SHEUE9QrquLgAPkenVs4Zh9S
IddYxm4EdC56pojRFoCSRi8oWqZxR8XUUc+8Rxp3xlD35tvOcODRXFc2Rc63Ta7L7wX8+o8hsBSK
De6pPAX/YD6Fy6v5td4PHxCqNZ6pT5iB+R4aPUrXY5yetjfOH9Vx0bGH4Fkh26TCrNFNw2549e9v
Fc4+pNGPycQUB3oqfjcNniIXWjRJZXTEUgUnlgp6xVCv7YS6+43gFZVCvKAdibwaDQhOszm6a5sU
UgI9eEAYsxg21mVGtERUTKdCM1ruLcAPwXERI+YEeL4TGUTHtK2/vJKbTIXwfWIoQC6CghLsHCow
AQBeL8g/yXPBhJlWBZQNK4lLJb2f+PAlRBmRxTXuRSMKRnLjJB4uW7CDU9ZQASpI7WhfCYm3S75K
eZwl8IzLQ6o/if1EOcLVsHdaJmwYobqB/1+Ugh8223kYj0B6WL05JdmQ0qEpITbreKL2qVYZHE7F
qk9Ob4dkGqvywu2ogqpXESXdW3uDE4cyMYw1BfWVvvhK0861gSAXljyf1KQglm7JrTyhiMD/zqDo
01upEGY78QTjlvVCUUBMKnozaiyInMs9V+zJwyQeh6mqDU2hQL3WvYSAtocOtdxEYk8tUJbLFZ+Z
SRQmTxShDxcYRLkOx8hZuHBBTZ7gtRukkaKJtVrKM7PYJGBwrfjphEpRob4ta9+h2IIozvE/Owra
43OIBGD2jbowISTAJl43h0M1WjybOTNkQ8Tj5eOagk97kc6LXVs+ufxVyJCM7WTtAxTieeVTyr1J
pou4kzipOMtNj+qoj4cn1JaNaP/YdpoL7Ka+fdkIetRJlMD3W2wYpIeHlXuqsVoNeB1wrLcQsSqk
E+QeRPvwOhu7oVNEc2gGzUd5beXD2Jxs9FamJdTHN6hsLkQCx0MtkbYppUZILHysDkkyBqOyr4mR
YJrOBmE39uTo0IiDwLmatOV5eYpfnJyNy5iH/oIuikS+JoIlirI3D64EJ8nsdjFv2OAgqFczzBSa
Zy8iIKdTvDDKoSmERziAXtffkekqBCe1r8Igk1MpvAzRZbXFPchhm4l7rvZ22/u1OUl7R+N1s2Dp
AlaFUZzAytdLJvG1vJtQ3tKPjSlyXK5gopZXJyJB7YfkarOSETJBanS0DoWbIg7lpvix995HwL1R
FJqUjQ6yi/FIKRmh8/WSygQziO2+5ZKLdRm68upO7J0dBoLIBrglGLJFBlh4hbdEPStFF/JPLGKj
3c1q+3xoXu6lBGEH21VWfSr2Et66okTPwqC/8oSXvhQbuSfPEVbAfAexTxAx80ALiw/uqJVvmfCJ
davLR59MlVkja6yHC2GzliVetNwrDEA9z3K3BG9FrFJcl5vIMafAvvJuMke3o3W4IP86Opw8tCY/
03DWamsVOMgRip5f/uh+y8gBFzW0D1svwrtlnoUcOucXnkOxwY+9jtxBDiIwl4+GTvL+eeVDa3pG
2edcoSBFPLhhgaBseaWwetV1D7kJP9afwlLIASz08aS0u6ZopPqs/JQ8DlVt37I8lBfkuaq5o78J
GsgblAjYUGKAQ4u8brEQL9l7zRzOabnu7AhBpC/gK6lKgdrGE8PUyc28q67sqTyikj4cKWK8Avuy
SLVwmKu8b3LvsDk/txZJXErP/H6D3lg3GuQN5WeCnfe9FA//7t/KPztcCeXfHY7l3vlXnd7SfGt4
iks3lJACUib7PcSadSVFie6pXbvYrAaNQHk2Jr4JLp30ptzgP/JyCsqaVUMrNuRncAKiedpa7kL0
h3Y+qQYlRa83p7gGQ8HGMZUP+gK/u0pFy3y02Cikoaqk9OECmvSzxN9sumRe6M9NSJFasijaCzHN
BXm6hh4o17aCxCLuSEINudFWTjA6HB6dE7NeDLIMe7USw96eKIiW0MlQWyNIWCJpk5g7MHaCl9s1
hs5qS7VwnH6hO7JhQ8V7QB24T6S5oCZmRJ4pw6ZnH41bY7lcVt+ZifS0Ld+gyAhRnEDgpuUUbtj1
TbonpjiuNCN7gC5B2tVSKKQkkUe2Tki2y12ZbJcb6lggFLXQdnXKsFfk5WSwyb7JDjL1RhDic29w
8ygHFz0ie6nSj7AT6s92i/48SczuOjeFSlokiqPQUnCmUeJRB2wT3V8m5cANOlvCVCMDZh0IAIaJ
WGEVYnni2tu1Asps8sFHDB4sIefEcNA1YzWIiwU3nMCwM8y1ca4yhYACSzoslu5h/n9MWeuW5Rzv
Lr8KYTMGOL8GiEm5Iuwy2kgFWF5tdvCzu6a1HGRpOSBz7txsoOjztN0DCe+sR859lOVUJgkCiVCl
pIvMEpX0gX0Py/4G9vmCHLiAB8iNMLYjF3X16rC64Atu/FWAJLNQfZCbagTIXR8qNxh3BAEJIFS8
jcaN7cESIeROO9SgjFF/RR1EQ7E2BfiWwVh4m5K+bpkglsics261tvattYM5h9ARMWB1rX6HbHwN
YQEmUG5UOUsLMQR5iL+v9neW0w9C44WIwV2wojpuCbX5SO5Fi3VBQJ2qL4/Q8WjNEyCyQkZgdHTs
Khg7GNXE6SUlj9U1B9ORmYi4HE7JT1RtrLcZS7IE1Bzg0xCZOTG3RGKzWjk6zG1id2ssti0SbKg1
G1tWREruwlgpP7pB36D6vNwrxMwl9w4X5OeqP9kV/stqoSVdec6OIrfvxEbP2gBIdMRGiJjSfWKX
wY4CPLRiHdZs6Uiesxvkail1G2elag7lKXnRm0NXJPfCxnJO8JjbW21j4NeO0oU2zhkGW/OumFhG
j5HClK55w1U8QQvcmi/hUZPn0ng2d+YxuShW5vKUuUbVS9Fd8nLiE4cLh8P8dsMK10AlvZsVxCK7
TqPDAFCBHfVVJ7tZ9ecka/Qr1e2S78qfghl1mtfgzKFw0/pJx3pY3eB2fGggSEoUjKzNBxJrXtFP
F112tMlVZLE8R3rmQ5KPY2r/8ZIWncV8VGaPW20q+F28ZZ+o1lLrestHY3GrLvqUP64bV+Hi1l70
U413pm+rVw6kCWAu3WAcLG6iYrwFxik4UQEXX6WNoYMol3k/h3CESlp/uFzDpBASPulNeK4eNK5j
dLl2zNjt9NsOwHl3/Z2QX5z2kS20G18E3IDn/5jaQ1JpbaW8LQmkLp80xJQWrXnH+2TBzPyVVLWx
oIzhAWUXb00isA1Ik1yEBgKzZy1bht63lZ61RhylO/d7SGpHxq0DseSneHEHLHN1rfQ2rbE5gpum
tbhB5Y1XtI3G1kgfme3Fl3KcdBbfyx6JNvAU3bDTIBvSInNcfAHB2AYD8KLeB918uHxWOpvHqAMR
z4C6Fe9WH2QDUvEt/87uWoA773A6EZMfUo9zrQ42X30cy/QG6Vv0g0mprJCvpMoob1ljQP8bRJZY
YacdmN8mna9wV94GQ9iHHqxdG9Gq+8bNfFa+eI+b7+E4GkOyBjNod/1MUaWFm/0pDTrmjfaQPBud
WTrYXQ23XyZD7gpV2j51Gfe8c5BP3430YmD3UZEtja4idCiYsjrwJej9YN21oud0MfC9Dznp1KgT
w4MYDSY9+KFbq3V/DQGwa7etjzvgWmlbeTHCe/giy89zlPwgRqLouqRmoEWBc74dkJmHUK2wWwuC
AwV8Ji2Q1Tu1u1HBtsZf4quxfe/yWMHQagcfrWLkgG7u+kNVsOA86btBOO/vyi4WkuJI+xNFRpOx
N3Dv0W6+nveKLwjAkb4fw264TjpLiE79Djm08iNSSJaLGt4gdbv5ZLiAgtL6AF91MAWEqux6n6l1
Xmj3wRJCwJu8p3zbNLqbXRcQJ/w3/AM9XX61X2zSt2iqUQFkU5ZwNWEpnLf1W9VtLR+jsn1lPmRQ
z16pvU0nfDJfPOZB8rQAlN3xBD7Mjv05C9olMiSwmncaurhoXBnGIPtSPribsWYMlDFrr/vVF3Wm
pG0iE8pXN2ivRtlUYVRGYzVss/pBRaoD58l8iJz5grQPaiiAa2HQ8VraU4B4ZAdCDfvR+prdr+/g
lR0W19QWkgbYBGNe/0Y2dMDGfcws5Hpb25d5O56J0ki1G1htkBuF2luFPQpLuUOaXyHhAgb+Wh9B
qwhCDvjAGr2clj9TrvNp49vqDt6jNk7ag/Y8f1k+wIsJ/m4LYrqVtic3y6foidKBe6ID1AR14S4k
y30TDqjP3T2vhsbNY/nB/NgY6HeLGTFfe07GskXs/TshP2tU9GB2Tskz9uNPaT+71waIpA2hJo0f
Na+TIdfYWg6TTtEyuo1nJWzbvUkHArbO9sEH9B221DZewQK1rFUHKWiiz4CeGPSUM39ZD+MYvUIe
kUL6FnJ7HWzqk6GOYIb7GE46PHrYXbeo/gEp1s9b1Pb1nEFw735edtxHItyd3WD5Zd03u41N23du
ISNSqOtoYzQ7c1B27byDbAnYsTGv26JHkA5meoJkjMMxVbFqi9DXiGIB3nyNOs+bhUedeM/sF/ff
JgO4AEeTQTDY8aKuSHDfpQNlmGN54p7htnZYQLTcKSvoRB/p02F6RU0uJFhhGyGicj4ApjAnOq10
FrzWd+5zREl2Aa9AO9LhB2zpjHytFd3YaKu3qR5C0YnwTn/eXbaj/uJzfh3Gn/C9FsByadHtmU9Q
OoWMPSoMx05nPozGk956ZD0a3HMfXoRBsWwjX922ryJkmAc6c0qbMhO7PSccSY5j0Z2Vt8uxO4Wx
8NP8et73vgbU1dwUK4izDtOfE0QEfOQUqWM21tkqHRA8GimGHfc9fXKjOixsUuHhTASuDtAJ9ZV5
Dq9NYm27kAWTxEDOUsCscw29LOpgdSJgI5JPwFjF3lw4JHIvRzMccURxModDQRFENldLI1mgtchn
VtK7+flf6+St2lGiCbwhbP/h1movU0i+HPs71ao2DpXnwhj6Y7OIFUSkdDhv5J68kCSbL0CagbFF
pHpdGMTAyu963nKpDRMiV07eUNu7HfIC1S4cGTtKwChSRukiMbqJx4IzjyYg3R2wE97GXsGTBZsQ
dpcYxEIeT2wu2fqqUy6X5cCKBdhWEShV1yFUJPdSTzgFh2Nqw/E+POXKyoCwbShGbmkCKKuIjS0g
sXLvcA5doRxW6O3dRMk6MDIkbavkB8Y9wdONAhURuIXa6E9gjLcUZeSAfCbZH6hDss1JfyvW0nKT
LqnHLxtqLxfRhcNmLlzBw6GWe/RSptzKKFshvDa5F0vdocNJw4Id0fZjr6sJ38/SUCmHPnMgw8Gp
iP/JPZKIychfaspgDRGhaqkf4eyY9ByX0NSmyJbgL5gmUC2MrmJFhYJaxx5vH4sIisDcz3sNs3D7
hwCS4gTbdgknPS+jD12RLygw1zsiMXoaY9VdVBI9jZXnFgHXwtzq1aGS+4gMs1RyYTaUilPeushF
LYT6sImdCOpwBgJ5gGLkqoXe131nMN+JXzw2zKd1iRxYtoLdt70Q8ToIMKF0A5DVccIMT0X8cofN
4VyWKSX6oeMgVymszmLwzcYWet/SiKiuSm5svB7dnlgDKQ4nQ3SCoobaMIqPfBFJNhDP4qWVweND
MFnTsi+maWNYGyEIOAC0o6BEh7QErr6woq+wtbq8I1sYFMJEf8oSR8VzY6PAQxoo+babxJDKyrCq
/IHl5nBIVZvPQ+IYKqzJ5c+rCtceCJSKYxQBWdqUuYOQlUN4JxJB52ojYsjmJubknPTj2gVQBERm
0m7s4HoD6UjEbqEtUKqXx5DXr7v/b/JwR7RKb8iSKrqn+SwUSbQ7QJ7pQ/h7HzrmZHrb0N9jX9JU
cl5HSaEfNyW5n/5dG6tp6qfbl9l//5fuNGE2ci3TQqbU0DSFBgHIUqckL0PBgF6U7RD8pxLPFEJJ
xz/0j298pxv+/RN+eMNM9bu9QHYSiY4TCirZ1C90gqU3VduAsMcxLctxTQXlq+NOUE29aUMj5RiW
6CtXQQCCLzwaKW9v/u884N/5zMnP+C3cgpuA1mvuh8Fxwhaz9/f64KyFo4HgNkkSwr1lmORqiQzy
jMd94DpN1wEKoZHNdR3+VTnl//s++GmiG/7gcy6yXx0Ihto0KZpXVIpYBQ2ZaPC4E2zUzsj0KIaq
k1vVTbfq9QvqBF1XNDLgtV4H3WySy1cUTUc0lIc8twmO1dS5biAoJuTgiFX/Q6/DT4eCChqgbicY
TYa7q6mGapP5PLMIwizqgGiwF6oFF+jlDQTNtqy/aRPOuvFgE3gdDMexARCoiu2SRzqzCTbXTQPi
KAynCdRD2M1/xC6ePcFMMiAOX5DiUvb3dMC+/KpN0HnnLejimQGhNFLV807gbXAM8RYAQlHo88ub
IW1Lr2btGp2A9Xcd09BspkimiDczpGI2KVMCymOoprnHG12SWeT3q7tUMkBB2aSNSEZBVPm2D5gc
LAvhLxdOTMBQjImLexu46/pmUXMpcnd1VO80BfN/OkMKQBgvAcqitu7arCXAJF2WSaA4fz9h/f7r
YOhNC5PH28BSQdWZ/05WCWIVYaPRZ9qqDVzuH1su/tQswhBWd82M44AzAMDMtRB1088XSjboP1sj
fQ43AX6FUo27C7IIzGlW3TWCoTV5D8AEsiZkvcT/zwaC2bRUeFWZRC/UeWKlDzVuveWiWDRrtsYy
AW5G7ON5L7hu08Es0EkYRvCe7sWNBfPVTP2+RdDtpmaaLDcE2gvbf+45wNHBWKB7XtfU1di7oBfC
QV6+5kjQ3SZvgUqcQIFB2XzvfTAs2wAjTldgOpTLcxwYpnXXCZqDJw2LwauXeD4UHBFS0TSNecMw
VdW+PNsIw7VT/TS//0JgGxV+atdFo1V4B2LOPZ4kXZ1ecgmmGGJ+ANx3easlTFldDwrngemRycGS
OsGsCU57waEXWE6zUMDZBNF8ec6DptpO7RmC1QAYdAdRa9tlfjjvBfxnuskU4HrhQL1a4wsyjqqO
q1/TOjIDiDUhcSOb+BI693Tr8RuB49Tce9KOKKS4rGUzpRxa3R5gftA1nQga06MINJ6vFKTzYBNr
JtjAxX8uzvrThbNqwFBScxzgR+roGOg405SsKAyEs3GgGkgeYA1A7kG9e2kDQSXuVzvOqjRVVWft
rBO01Vz7TYTRbfKK2JZtE3NyTU0YjMt6HVTMem0XypYLZ52ShH0/nA4Ex2xSCIxQhskcIQKxFxdt
Ziw4dZdLGAWXga7oDHfdoVfPgozE1zRHtV0husH8yIcubyyQOqppFHCncaNtDVZOQs4EFM/zcOTp
6BrcLMJPJGjE9Qt7I1zNqWsadSoDibUSbeZBqes7N42u2mQCdRXT0TT7IrORIl9Q940wRH6FQkb7
KNV2vFBwjSYvDKsIYvMiBHd5S2dhsuqOBRwI1STAZLIUUA0LZ+HUOpJ8ENkXV2Nd4uJxXl4WCkZW
o65dMOymoaoIGBFQFp7SuXVUNaVpmnSBZYvs9MXNkxppwrqupAg1Ej/DZQaJoL8NMNkW2XlMsI3l
AMxwkbYRi15zhjDMJpk2jbWzTDS9cSUtt6mxZkYqGLebhOQFWgWCYHVdCBbPDqMduAYv/jshJtZM
JPAJrbh0xWVahXfq8X81JykCzy4pFpxSRM4EYOHUNjKBYhUYLcT5Ccte2lIB4NJ+/fL78SWRlgWw
w5LIJO0oMA/HU6RDQAGrCHGtrVhMRpc3OYApUOtODgA1WATpPChr43dwSzZuFAQAxFxYmonE5eVN
D/AC1o2xiSmS4AQLR8ot3snLEpRvEohEBVDBpd677xcUW+LHE3KDrOZ//22AUgNIEtMj9oAcwxv3
wSakgBSiwMqJuApxuIuzCTqqojV7QTeahJJ1zALhVvKS50tGcnFNVWEqtgBq8L5cXh9gy+v2ATE2
IBp0geKyOn4nEWVhGlHrQBoTCp6LcyN1HKja4SXGAeZV4BltFcTmee5BWARgACZReRIQlxdiE/NW
7eUiRo/Z34QWhpUzK0J+6ZMZkvkTx0J1UU+lm0jUXNzbgMWu60SKGZJso0uYivmPEXHmRLqsk5Cc
1egIPneRM6SBE1zTJgBXIbTGKokUtUMY8U3cXTqRDqBX3EnGy8WNBLHCqdsHCnhOHEQRWyLz/AbU
attNhxkUJINhiaFwee6TsIx1rYLOSACIQXQGj5lo4hurIHoJaBdYAFbNl4joJFpeH8QGbhUWVQBc
ZPsN+22YkTmUnC0wN4Up4hID77qp10b3AlmhfuTHkvGNVbCdJoaTuJrGylmsGivf/YJWzjqruNre
AytjIN770g6HpcfJLOkSTgCywsvClMxQubz10jsS7L8aTiDAhpCkgB8A7cShPp8lHYTWiayhzFal
oX7FNv6N4fKjqgr6ntWLrKfyZ4ms36kqZP7jB15dp7cN7MtnBBZc1MicfFCI21dNV4Bxcfyvk9Sv
LPE5uvha8iO/Z//n+wd8+9Un3/X6VK8nB/4snsbfvFJeKPe3eTNdU5P1P6vp1+l6elzfU+HYD3fy
3+d8jz+8x//QcLI8a1fEJWu3GyMJFZw2LKHG9RteToNkmrzeooT0y9qOui23pyv/O2S1/sldV0DA
2m0jDR9PX8Lju64w+PVbDoLZt9T/tk1PGpeVT3Ub78xW03waz45brkCBtVve05L+FX7/C/Hq7frr
abdXcOS63wIhQ+y/nPyeAnWKxa7bcn8WIoBz2nIFDqvb8oAe9/3XO5TDu0Ia1W14+DL1TgbgHrlS
u93Vykep5vSNrBAhtZsOXvzpmRWp8AW1Ww7z0x+vwjfWbfbqrW3CgVJff00xP/yenb7izrbfluVr
S3JcVICTuvcsFIGSN91cpe7rtn099YMT60GW+k9ML9fTuFxNg5fj7tjnFevfcpJMEWJIZml6Mqb3
Geza7fvfPH8+Pa3VrdJg9ZtmLkjC9GRk7+EH9dtOEp//EJk96fQqb/MnWg+38XnTAjdRu+kwSM9s
yB7AWrflm9nXeHq2etpXT9RvOpuezlv4GiIQXL/h/K/BdI08un86rdO+iIn+ifZHsziZnViqfT7j
TzR+PSv8byfTGI3/iRn9Zpb/9TmMl699IP2DqiKo9n3D/OH91Z7GITPl6ctZpfz+zBd0phC+njcv
cml1m7/1/NMer4LRtZtdrliRnHo1xLlFhLd203AHntMhyKBp3YbvZkGQlKtseuYmaFU8sm7zH7zw
ZfbXMHkzt1Wl23Wb/xhCHPPuQNxHEv/MF7wdiPsUTt3mH+j9WZLMTpYUe36D+m0Xp17lPqxYt91P
6dR7HdDCpuxR83WbfZzFa2a2k5ariubaLft4NmfDex9crNv005R5J5inp6/mHhRXu/FZkv71+N7N
V/Gw2u37ybcwgHPrpM+reGPttn8uuCGJC37mOLwXafrBQvM2/vTKLvPen50G18Qnvq1m0/hf/wsA
AP//</cx:binary>
              </cx:geoCache>
            </cx:geography>
          </cx:layoutPr>
          <cx:valueColors>
            <cx:minColor>
              <a:schemeClr val="bg1"/>
            </cx:minColor>
            <cx:maxColor>
              <a:srgbClr val="00B050"/>
            </cx:maxColor>
          </cx:valueColors>
        </cx:series>
      </cx:plotAreaRegion>
    </cx:plotArea>
    <cx:legend pos="b" align="ctr" overlay="0">
      <cx:txPr>
        <a:bodyPr spcFirstLastPara="1" vertOverflow="ellipsis" horzOverflow="overflow" wrap="square" lIns="0" tIns="0" rIns="0" bIns="0" anchor="ctr" anchorCtr="1"/>
        <a:lstStyle/>
        <a:p>
          <a:pPr algn="ctr" rtl="0">
            <a:defRPr b="1" i="0" baseline="0">
              <a:latin typeface="Source Sans Pro" panose="020B0503030403020204" pitchFamily="34" charset="0"/>
            </a:defRPr>
          </a:pPr>
          <a:endParaRPr lang="en-US" sz="900" b="1" i="0" u="none" strike="noStrike" baseline="0">
            <a:solidFill>
              <a:sysClr val="windowText" lastClr="000000">
                <a:lumMod val="65000"/>
                <a:lumOff val="35000"/>
              </a:sysClr>
            </a:solidFill>
            <a:latin typeface="Source Sans Pro" panose="020B0503030403020204" pitchFamily="34" charset="0"/>
          </a:endParaRPr>
        </a:p>
      </cx:txPr>
    </cx:legend>
  </cx:chart>
  <cx:spPr>
    <a:noFill/>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0.19907</cdr:x>
      <cdr:y>0.15833</cdr:y>
    </cdr:from>
    <cdr:to>
      <cdr:x>0.95602</cdr:x>
      <cdr:y>0.57917</cdr:y>
    </cdr:to>
    <cdr:cxnSp macro="">
      <cdr:nvCxnSpPr>
        <cdr:cNvPr id="4" name="Straight Arrow Connector 3">
          <a:extLst xmlns:a="http://schemas.openxmlformats.org/drawingml/2006/main">
            <a:ext uri="{FF2B5EF4-FFF2-40B4-BE49-F238E27FC236}">
              <a16:creationId xmlns:a16="http://schemas.microsoft.com/office/drawing/2014/main" id="{5715A2B3-2017-4140-8A3F-C6E8BCEFAE8A}"/>
            </a:ext>
          </a:extLst>
        </cdr:cNvPr>
        <cdr:cNvCxnSpPr/>
      </cdr:nvCxnSpPr>
      <cdr:spPr>
        <a:xfrm xmlns:a="http://schemas.openxmlformats.org/drawingml/2006/main">
          <a:off x="1638300" y="723900"/>
          <a:ext cx="6229350" cy="1924050"/>
        </a:xfrm>
        <a:prstGeom xmlns:a="http://schemas.openxmlformats.org/drawingml/2006/main" prst="straightConnector1">
          <a:avLst/>
        </a:prstGeom>
        <a:ln xmlns:a="http://schemas.openxmlformats.org/drawingml/2006/main" w="25400">
          <a:solidFill>
            <a:srgbClr val="EF344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0.45218</cdr:x>
      <cdr:y>0.25202</cdr:y>
    </cdr:from>
    <cdr:to>
      <cdr:x>0.65215</cdr:x>
      <cdr:y>0.5875</cdr:y>
    </cdr:to>
    <cdr:sp macro="" textlink="">
      <cdr:nvSpPr>
        <cdr:cNvPr id="6" name="TextBox 5"/>
        <cdr:cNvSpPr txBox="1"/>
      </cdr:nvSpPr>
      <cdr:spPr>
        <a:xfrm xmlns:a="http://schemas.openxmlformats.org/drawingml/2006/main" rot="800611">
          <a:off x="3721253" y="864170"/>
          <a:ext cx="1645717" cy="11503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tx1"/>
              </a:solidFill>
            </a:rPr>
            <a:t>2016-2035:  -22.7%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73" tIns="46586" rIns="93173" bIns="46586" rtlCol="0"/>
          <a:lstStyle>
            <a:lvl1pPr algn="l">
              <a:defRPr sz="1300"/>
            </a:lvl1pPr>
          </a:lstStyle>
          <a:p>
            <a:endParaRPr lang="en-US"/>
          </a:p>
        </p:txBody>
      </p:sp>
      <p:sp>
        <p:nvSpPr>
          <p:cNvPr id="3" name="Date Placeholder 2"/>
          <p:cNvSpPr>
            <a:spLocks noGrp="1"/>
          </p:cNvSpPr>
          <p:nvPr>
            <p:ph type="dt" sz="quarter" idx="1"/>
          </p:nvPr>
        </p:nvSpPr>
        <p:spPr>
          <a:xfrm>
            <a:off x="3970939" y="1"/>
            <a:ext cx="3037840" cy="466434"/>
          </a:xfrm>
          <a:prstGeom prst="rect">
            <a:avLst/>
          </a:prstGeom>
        </p:spPr>
        <p:txBody>
          <a:bodyPr vert="horz" lIns="93173" tIns="46586" rIns="93173" bIns="46586" rtlCol="0"/>
          <a:lstStyle>
            <a:lvl1pPr algn="r">
              <a:defRPr sz="1300"/>
            </a:lvl1pPr>
          </a:lstStyle>
          <a:p>
            <a:fld id="{D771D080-37A6-F24B-B78D-17FAB3D256E5}" type="datetimeFigureOut">
              <a:rPr lang="en-US" smtClean="0"/>
              <a:t>3/1/2019</a:t>
            </a:fld>
            <a:endParaRPr lang="en-US"/>
          </a:p>
        </p:txBody>
      </p:sp>
      <p:sp>
        <p:nvSpPr>
          <p:cNvPr id="4" name="Footer Placeholder 3"/>
          <p:cNvSpPr>
            <a:spLocks noGrp="1"/>
          </p:cNvSpPr>
          <p:nvPr>
            <p:ph type="ftr" sz="quarter" idx="2"/>
          </p:nvPr>
        </p:nvSpPr>
        <p:spPr>
          <a:xfrm>
            <a:off x="1" y="8829968"/>
            <a:ext cx="3037840" cy="466433"/>
          </a:xfrm>
          <a:prstGeom prst="rect">
            <a:avLst/>
          </a:prstGeom>
        </p:spPr>
        <p:txBody>
          <a:bodyPr vert="horz" lIns="93173" tIns="46586" rIns="93173"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3173" tIns="46586" rIns="93173" bIns="46586" rtlCol="0" anchor="b"/>
          <a:lstStyle>
            <a:lvl1pPr algn="r">
              <a:defRPr sz="1300"/>
            </a:lvl1pPr>
          </a:lstStyle>
          <a:p>
            <a:fld id="{9C0039FC-807A-074E-B68E-D1B8732431AA}" type="slidenum">
              <a:rPr lang="en-US" smtClean="0"/>
              <a:t>‹#›</a:t>
            </a:fld>
            <a:endParaRPr lang="en-US"/>
          </a:p>
        </p:txBody>
      </p:sp>
    </p:spTree>
    <p:extLst>
      <p:ext uri="{BB962C8B-B14F-4D97-AF65-F5344CB8AC3E}">
        <p14:creationId xmlns:p14="http://schemas.microsoft.com/office/powerpoint/2010/main" val="568973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73" tIns="46586" rIns="93173" bIns="46586" rtlCol="0"/>
          <a:lstStyle>
            <a:lvl1pPr algn="l">
              <a:defRPr sz="13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73" tIns="46586" rIns="93173" bIns="46586" rtlCol="0"/>
          <a:lstStyle>
            <a:lvl1pPr algn="r">
              <a:defRPr sz="1300"/>
            </a:lvl1pPr>
          </a:lstStyle>
          <a:p>
            <a:fld id="{3E2484F9-5844-A041-990A-4DB2EC6CDB70}" type="datetimeFigureOut">
              <a:rPr lang="en-US" smtClean="0"/>
              <a:t>3/1/2019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3" tIns="46586" rIns="93173"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173" tIns="46586" rIns="93173"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73" tIns="46586" rIns="93173" bIns="46586" rtlCol="0" anchor="b"/>
          <a:lstStyle>
            <a:lvl1pPr algn="r">
              <a:defRPr sz="1300"/>
            </a:lvl1pPr>
          </a:lstStyle>
          <a:p>
            <a:fld id="{894D0A5C-6B8D-8740-ACDD-A40F7FCA9420}" type="slidenum">
              <a:rPr lang="en-US" smtClean="0"/>
              <a:t>‹#›</a:t>
            </a:fld>
            <a:endParaRPr lang="en-US"/>
          </a:p>
        </p:txBody>
      </p:sp>
    </p:spTree>
    <p:extLst>
      <p:ext uri="{BB962C8B-B14F-4D97-AF65-F5344CB8AC3E}">
        <p14:creationId xmlns:p14="http://schemas.microsoft.com/office/powerpoint/2010/main" val="16883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Manufacturing 7-million gallons less gasoline per day for 12-million more people.</a:t>
            </a:r>
          </a:p>
        </p:txBody>
      </p:sp>
      <p:sp>
        <p:nvSpPr>
          <p:cNvPr id="4" name="Slide Number Placeholder 3"/>
          <p:cNvSpPr>
            <a:spLocks noGrp="1"/>
          </p:cNvSpPr>
          <p:nvPr>
            <p:ph type="sldNum" sz="quarter" idx="5"/>
          </p:nvPr>
        </p:nvSpPr>
        <p:spPr/>
        <p:txBody>
          <a:bodyPr/>
          <a:lstStyle/>
          <a:p>
            <a:fld id="{894D0A5C-6B8D-8740-ACDD-A40F7FCA9420}" type="slidenum">
              <a:rPr lang="en-US" smtClean="0"/>
              <a:t>17</a:t>
            </a:fld>
            <a:endParaRPr lang="en-US"/>
          </a:p>
        </p:txBody>
      </p:sp>
    </p:spTree>
    <p:extLst>
      <p:ext uri="{BB962C8B-B14F-4D97-AF65-F5344CB8AC3E}">
        <p14:creationId xmlns:p14="http://schemas.microsoft.com/office/powerpoint/2010/main" val="3560297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nergycs@opisnet.com"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8"/>
            <a:ext cx="9153144" cy="6864858"/>
          </a:xfrm>
          <a:prstGeom prst="rect">
            <a:avLst/>
          </a:prstGeom>
        </p:spPr>
      </p:pic>
      <p:sp>
        <p:nvSpPr>
          <p:cNvPr id="2" name="Title 1"/>
          <p:cNvSpPr>
            <a:spLocks noGrp="1"/>
          </p:cNvSpPr>
          <p:nvPr>
            <p:ph type="ctrTitle"/>
          </p:nvPr>
        </p:nvSpPr>
        <p:spPr>
          <a:xfrm>
            <a:off x="1160730" y="2881884"/>
            <a:ext cx="5486400" cy="507703"/>
          </a:xfrm>
        </p:spPr>
        <p:txBody>
          <a:bodyPr wrap="square" anchor="b">
            <a:spAutoFit/>
          </a:bodyPr>
          <a:lstStyle>
            <a:lvl1pPr algn="l">
              <a:defRPr sz="3299">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160730" y="3586464"/>
            <a:ext cx="5486400" cy="184666"/>
          </a:xfrm>
        </p:spPr>
        <p:txBody>
          <a:bodyPr wrap="square">
            <a:spAutoFit/>
          </a:bodyPr>
          <a:lstStyle>
            <a:lvl1pPr marL="0" indent="0" algn="l">
              <a:buNone/>
              <a:defRPr sz="1200">
                <a:solidFill>
                  <a:schemeClr val="accent1"/>
                </a:solidFill>
              </a:defRPr>
            </a:lvl1pPr>
            <a:lvl2pPr marL="342812" indent="0" algn="ctr">
              <a:buNone/>
              <a:defRPr sz="1500"/>
            </a:lvl2pPr>
            <a:lvl3pPr marL="685622" indent="0" algn="ctr">
              <a:buNone/>
              <a:defRPr sz="1350"/>
            </a:lvl3pPr>
            <a:lvl4pPr marL="1028435" indent="0" algn="ctr">
              <a:buNone/>
              <a:defRPr sz="1200"/>
            </a:lvl4pPr>
            <a:lvl5pPr marL="1371245" indent="0" algn="ctr">
              <a:buNone/>
              <a:defRPr sz="1200"/>
            </a:lvl5pPr>
            <a:lvl6pPr marL="1714057" indent="0" algn="ctr">
              <a:buNone/>
              <a:defRPr sz="1200"/>
            </a:lvl6pPr>
            <a:lvl7pPr marL="2056868" indent="0" algn="ctr">
              <a:buNone/>
              <a:defRPr sz="1200"/>
            </a:lvl7pPr>
            <a:lvl8pPr marL="2399680" indent="0" algn="ctr">
              <a:buNone/>
              <a:defRPr sz="1200"/>
            </a:lvl8pPr>
            <a:lvl9pPr marL="2742491" indent="0" algn="ctr">
              <a:buNone/>
              <a:defRPr sz="1200"/>
            </a:lvl9pPr>
          </a:lstStyle>
          <a:p>
            <a:r>
              <a:rPr lang="en-US"/>
              <a:t>Click to edit Master subtitle style</a:t>
            </a:r>
            <a:endParaRPr lang="en-US" dirty="0"/>
          </a:p>
        </p:txBody>
      </p:sp>
      <p:sp>
        <p:nvSpPr>
          <p:cNvPr id="6" name="Text Placeholder 5"/>
          <p:cNvSpPr>
            <a:spLocks noGrp="1"/>
          </p:cNvSpPr>
          <p:nvPr>
            <p:ph type="body" sz="quarter" idx="11"/>
          </p:nvPr>
        </p:nvSpPr>
        <p:spPr>
          <a:xfrm>
            <a:off x="1160728" y="3918161"/>
            <a:ext cx="3413125" cy="138499"/>
          </a:xfrm>
        </p:spPr>
        <p:txBody>
          <a:bodyPr>
            <a:spAutoFit/>
          </a:bodyPr>
          <a:lstStyle>
            <a:lvl1pPr marL="0" indent="0">
              <a:buNone/>
              <a:defRPr sz="900"/>
            </a:lvl1pPr>
          </a:lstStyle>
          <a:p>
            <a:pPr lvl="0"/>
            <a:r>
              <a:rPr lang="en-US"/>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370955"/>
            <a:ext cx="1905857" cy="711039"/>
          </a:xfrm>
          <a:prstGeom prst="rect">
            <a:avLst/>
          </a:prstGeom>
        </p:spPr>
      </p:pic>
    </p:spTree>
    <p:extLst>
      <p:ext uri="{BB962C8B-B14F-4D97-AF65-F5344CB8AC3E}">
        <p14:creationId xmlns:p14="http://schemas.microsoft.com/office/powerpoint/2010/main" val="915173020"/>
      </p:ext>
    </p:extLst>
  </p:cSld>
  <p:clrMapOvr>
    <a:masterClrMapping/>
  </p:clrMapOvr>
  <p:extLst mod="1">
    <p:ext uri="{DCECCB84-F9BA-43D5-87BE-67443E8EF086}">
      <p15:sldGuideLst xmlns:p15="http://schemas.microsoft.com/office/powerpoint/2012/main">
        <p15:guide id="1" pos="60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6708" y="1755650"/>
            <a:ext cx="4102932" cy="184666"/>
          </a:xfrm>
        </p:spPr>
        <p:txBody>
          <a:bodyPr wrap="square" anchor="t" anchorCtr="0">
            <a:spAutoFit/>
          </a:bodyPr>
          <a:lstStyle>
            <a:lvl1pPr marL="0" indent="0">
              <a:buNone/>
              <a:defRPr sz="1200" b="0"/>
            </a:lvl1pPr>
            <a:lvl2pPr marL="342812" indent="0">
              <a:buNone/>
              <a:defRPr sz="1500" b="1"/>
            </a:lvl2pPr>
            <a:lvl3pPr marL="685622" indent="0">
              <a:buNone/>
              <a:defRPr sz="1350" b="1"/>
            </a:lvl3pPr>
            <a:lvl4pPr marL="1028435" indent="0">
              <a:buNone/>
              <a:defRPr sz="1200" b="1"/>
            </a:lvl4pPr>
            <a:lvl5pPr marL="1371245" indent="0">
              <a:buNone/>
              <a:defRPr sz="1200" b="1"/>
            </a:lvl5pPr>
            <a:lvl6pPr marL="1714057" indent="0">
              <a:buNone/>
              <a:defRPr sz="1200" b="1"/>
            </a:lvl6pPr>
            <a:lvl7pPr marL="2056868" indent="0">
              <a:buNone/>
              <a:defRPr sz="1200" b="1"/>
            </a:lvl7pPr>
            <a:lvl8pPr marL="2399680" indent="0">
              <a:buNone/>
              <a:defRPr sz="1200" b="1"/>
            </a:lvl8pPr>
            <a:lvl9pPr marL="2742491" indent="0">
              <a:buNone/>
              <a:defRPr sz="1200" b="1"/>
            </a:lvl9pPr>
          </a:lstStyle>
          <a:p>
            <a:pPr lvl="0"/>
            <a:r>
              <a:rPr lang="en-US"/>
              <a:t>Edit Master text styles</a:t>
            </a:r>
          </a:p>
        </p:txBody>
      </p:sp>
      <p:sp>
        <p:nvSpPr>
          <p:cNvPr id="4" name="Content Placeholder 3"/>
          <p:cNvSpPr>
            <a:spLocks noGrp="1"/>
          </p:cNvSpPr>
          <p:nvPr>
            <p:ph sz="half" idx="2"/>
          </p:nvPr>
        </p:nvSpPr>
        <p:spPr>
          <a:xfrm>
            <a:off x="356710" y="2276476"/>
            <a:ext cx="4102932" cy="3816351"/>
          </a:xfrm>
        </p:spPr>
        <p:txBody>
          <a:bodyPr/>
          <a:lstStyle/>
          <a:p>
            <a:pPr lvl="0"/>
            <a:r>
              <a:rPr lang="en-US"/>
              <a:t>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8" name="Chart Placeholder 7"/>
          <p:cNvSpPr>
            <a:spLocks noGrp="1"/>
          </p:cNvSpPr>
          <p:nvPr>
            <p:ph type="chart" sz="quarter" idx="13"/>
          </p:nvPr>
        </p:nvSpPr>
        <p:spPr>
          <a:xfrm>
            <a:off x="4680403" y="962025"/>
            <a:ext cx="4102932" cy="5130800"/>
          </a:xfrm>
        </p:spPr>
        <p:txBody>
          <a:bodyPr/>
          <a:lstStyle>
            <a:lvl1pPr marL="0" indent="0">
              <a:buNone/>
              <a:defRPr cap="all" baseline="0"/>
            </a:lvl1pPr>
          </a:lstStyle>
          <a:p>
            <a:r>
              <a:rPr lang="en-US"/>
              <a:t>Click icon to add chart</a:t>
            </a:r>
            <a:endParaRPr lang="en-US" dirty="0"/>
          </a:p>
        </p:txBody>
      </p:sp>
      <p:sp>
        <p:nvSpPr>
          <p:cNvPr id="7" name="Title 1"/>
          <p:cNvSpPr>
            <a:spLocks noGrp="1"/>
          </p:cNvSpPr>
          <p:nvPr>
            <p:ph type="title"/>
          </p:nvPr>
        </p:nvSpPr>
        <p:spPr>
          <a:xfrm>
            <a:off x="360666" y="961015"/>
            <a:ext cx="4103016" cy="369204"/>
          </a:xfrm>
        </p:spPr>
        <p:txBody>
          <a:bodyPr/>
          <a:lstStyle/>
          <a:p>
            <a:r>
              <a:rPr lang="en-US"/>
              <a:t>Click to edit Master title style</a:t>
            </a:r>
            <a:endParaRPr lang="en-US" dirty="0"/>
          </a:p>
        </p:txBody>
      </p:sp>
    </p:spTree>
    <p:extLst>
      <p:ext uri="{BB962C8B-B14F-4D97-AF65-F5344CB8AC3E}">
        <p14:creationId xmlns:p14="http://schemas.microsoft.com/office/powerpoint/2010/main" val="78051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
        <p:nvSpPr>
          <p:cNvPr id="8" name="Text Placeholder 7"/>
          <p:cNvSpPr>
            <a:spLocks noGrp="1"/>
          </p:cNvSpPr>
          <p:nvPr>
            <p:ph type="body" sz="quarter" idx="13"/>
          </p:nvPr>
        </p:nvSpPr>
        <p:spPr>
          <a:xfrm>
            <a:off x="352753" y="1389890"/>
            <a:ext cx="8430582" cy="184666"/>
          </a:xfrm>
        </p:spPr>
        <p:txBody>
          <a:bodyPr wrap="square">
            <a:spAutoFit/>
          </a:bodyPr>
          <a:lstStyle>
            <a:lvl1pPr marL="0" indent="0">
              <a:lnSpc>
                <a:spcPct val="100000"/>
              </a:lnSpc>
              <a:buNone/>
              <a:defRPr sz="1200"/>
            </a:lvl1pPr>
          </a:lstStyle>
          <a:p>
            <a:pPr lvl="0"/>
            <a:r>
              <a:rPr lang="en-US"/>
              <a:t>Edit Master text styles</a:t>
            </a:r>
          </a:p>
        </p:txBody>
      </p:sp>
      <p:sp>
        <p:nvSpPr>
          <p:cNvPr id="7" name="Chart Placeholder 7"/>
          <p:cNvSpPr>
            <a:spLocks noGrp="1"/>
          </p:cNvSpPr>
          <p:nvPr>
            <p:ph type="chart" sz="quarter" idx="14"/>
          </p:nvPr>
        </p:nvSpPr>
        <p:spPr>
          <a:xfrm>
            <a:off x="360667" y="1916113"/>
            <a:ext cx="8422669" cy="4176712"/>
          </a:xfrm>
        </p:spPr>
        <p:txBody>
          <a:bodyPr/>
          <a:lstStyle>
            <a:lvl1pPr marL="0" indent="0">
              <a:buNone/>
              <a:defRPr cap="all" baseline="0"/>
            </a:lvl1pPr>
          </a:lstStyle>
          <a:p>
            <a:r>
              <a:rPr lang="en-US"/>
              <a:t>Click icon to add chart</a:t>
            </a:r>
            <a:endParaRPr lang="en-US" dirty="0"/>
          </a:p>
        </p:txBody>
      </p:sp>
      <p:sp>
        <p:nvSpPr>
          <p:cNvPr id="14" name="Title 1"/>
          <p:cNvSpPr>
            <a:spLocks noGrp="1"/>
          </p:cNvSpPr>
          <p:nvPr>
            <p:ph type="title"/>
          </p:nvPr>
        </p:nvSpPr>
        <p:spPr>
          <a:xfrm>
            <a:off x="360667" y="961015"/>
            <a:ext cx="8422669" cy="369204"/>
          </a:xfrm>
        </p:spPr>
        <p:txBody>
          <a:bodyPr/>
          <a:lstStyle/>
          <a:p>
            <a:r>
              <a:rPr lang="en-US"/>
              <a:t>Click to edit Master title style</a:t>
            </a:r>
            <a:endParaRPr lang="en-US" dirty="0"/>
          </a:p>
        </p:txBody>
      </p:sp>
    </p:spTree>
    <p:extLst>
      <p:ext uri="{BB962C8B-B14F-4D97-AF65-F5344CB8AC3E}">
        <p14:creationId xmlns:p14="http://schemas.microsoft.com/office/powerpoint/2010/main" val="205445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
        <p:nvSpPr>
          <p:cNvPr id="8" name="Text Placeholder 7"/>
          <p:cNvSpPr>
            <a:spLocks noGrp="1"/>
          </p:cNvSpPr>
          <p:nvPr>
            <p:ph type="body" sz="quarter" idx="13"/>
          </p:nvPr>
        </p:nvSpPr>
        <p:spPr>
          <a:xfrm>
            <a:off x="352753" y="1389890"/>
            <a:ext cx="8430582" cy="184666"/>
          </a:xfrm>
        </p:spPr>
        <p:txBody>
          <a:bodyPr wrap="square">
            <a:spAutoFit/>
          </a:bodyPr>
          <a:lstStyle>
            <a:lvl1pPr marL="0" indent="0">
              <a:lnSpc>
                <a:spcPct val="100000"/>
              </a:lnSpc>
              <a:buNone/>
              <a:defRPr sz="1200"/>
            </a:lvl1pPr>
          </a:lstStyle>
          <a:p>
            <a:pPr lvl="0"/>
            <a:r>
              <a:rPr lang="en-US"/>
              <a:t>Edit Master text styles</a:t>
            </a:r>
          </a:p>
        </p:txBody>
      </p:sp>
      <p:sp>
        <p:nvSpPr>
          <p:cNvPr id="3" name="Table Placeholder 2"/>
          <p:cNvSpPr>
            <a:spLocks noGrp="1"/>
          </p:cNvSpPr>
          <p:nvPr>
            <p:ph type="tbl" sz="quarter" idx="14"/>
          </p:nvPr>
        </p:nvSpPr>
        <p:spPr>
          <a:xfrm>
            <a:off x="360667" y="1916113"/>
            <a:ext cx="8422669" cy="4176712"/>
          </a:xfrm>
        </p:spPr>
        <p:txBody>
          <a:bodyPr/>
          <a:lstStyle/>
          <a:p>
            <a:r>
              <a:rPr lang="en-US"/>
              <a:t>Click icon to add table</a:t>
            </a:r>
          </a:p>
        </p:txBody>
      </p:sp>
      <p:sp>
        <p:nvSpPr>
          <p:cNvPr id="9" name="Title 1"/>
          <p:cNvSpPr>
            <a:spLocks noGrp="1"/>
          </p:cNvSpPr>
          <p:nvPr>
            <p:ph type="title"/>
          </p:nvPr>
        </p:nvSpPr>
        <p:spPr>
          <a:xfrm>
            <a:off x="360667" y="961015"/>
            <a:ext cx="8422669" cy="369204"/>
          </a:xfrm>
        </p:spPr>
        <p:txBody>
          <a:bodyPr/>
          <a:lstStyle/>
          <a:p>
            <a:r>
              <a:rPr lang="en-US"/>
              <a:t>Click to edit Master title style</a:t>
            </a:r>
            <a:endParaRPr lang="en-US" dirty="0"/>
          </a:p>
        </p:txBody>
      </p:sp>
    </p:spTree>
    <p:extLst>
      <p:ext uri="{BB962C8B-B14F-4D97-AF65-F5344CB8AC3E}">
        <p14:creationId xmlns:p14="http://schemas.microsoft.com/office/powerpoint/2010/main" val="226328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6708" y="1755650"/>
            <a:ext cx="4102932" cy="184666"/>
          </a:xfrm>
        </p:spPr>
        <p:txBody>
          <a:bodyPr wrap="square" anchor="t" anchorCtr="0">
            <a:spAutoFit/>
          </a:bodyPr>
          <a:lstStyle>
            <a:lvl1pPr marL="0" indent="0">
              <a:lnSpc>
                <a:spcPct val="100000"/>
              </a:lnSpc>
              <a:buNone/>
              <a:defRPr sz="1200" b="0"/>
            </a:lvl1pPr>
            <a:lvl2pPr marL="342812" indent="0">
              <a:buNone/>
              <a:defRPr sz="1500" b="1"/>
            </a:lvl2pPr>
            <a:lvl3pPr marL="685622" indent="0">
              <a:buNone/>
              <a:defRPr sz="1350" b="1"/>
            </a:lvl3pPr>
            <a:lvl4pPr marL="1028435" indent="0">
              <a:buNone/>
              <a:defRPr sz="1200" b="1"/>
            </a:lvl4pPr>
            <a:lvl5pPr marL="1371245" indent="0">
              <a:buNone/>
              <a:defRPr sz="1200" b="1"/>
            </a:lvl5pPr>
            <a:lvl6pPr marL="1714057" indent="0">
              <a:buNone/>
              <a:defRPr sz="1200" b="1"/>
            </a:lvl6pPr>
            <a:lvl7pPr marL="2056868" indent="0">
              <a:buNone/>
              <a:defRPr sz="1200" b="1"/>
            </a:lvl7pPr>
            <a:lvl8pPr marL="2399680" indent="0">
              <a:buNone/>
              <a:defRPr sz="1200" b="1"/>
            </a:lvl8pPr>
            <a:lvl9pPr marL="2742491" indent="0">
              <a:buNone/>
              <a:defRPr sz="1200" b="1"/>
            </a:lvl9pPr>
          </a:lstStyle>
          <a:p>
            <a:pPr lvl="0"/>
            <a:r>
              <a:rPr lang="en-US"/>
              <a:t>Edit Master text styles</a:t>
            </a:r>
          </a:p>
        </p:txBody>
      </p:sp>
      <p:sp>
        <p:nvSpPr>
          <p:cNvPr id="4" name="Content Placeholder 3"/>
          <p:cNvSpPr>
            <a:spLocks noGrp="1"/>
          </p:cNvSpPr>
          <p:nvPr>
            <p:ph sz="half" idx="2"/>
          </p:nvPr>
        </p:nvSpPr>
        <p:spPr>
          <a:xfrm>
            <a:off x="356710" y="2276479"/>
            <a:ext cx="4102932" cy="3673475"/>
          </a:xfrm>
        </p:spPr>
        <p:txBody>
          <a:bodyPr/>
          <a:lstStyle/>
          <a:p>
            <a:pPr lvl="0"/>
            <a:r>
              <a:rPr lang="en-US"/>
              <a:t>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7" name="Picture Placeholder 6"/>
          <p:cNvSpPr>
            <a:spLocks noGrp="1"/>
          </p:cNvSpPr>
          <p:nvPr>
            <p:ph type="pic" sz="quarter" idx="13"/>
          </p:nvPr>
        </p:nvSpPr>
        <p:spPr>
          <a:xfrm>
            <a:off x="4686300" y="962029"/>
            <a:ext cx="4000500" cy="4987925"/>
          </a:xfrm>
          <a:solidFill>
            <a:schemeClr val="bg1">
              <a:lumMod val="95000"/>
            </a:schemeClr>
          </a:solidFill>
        </p:spPr>
        <p:txBody>
          <a:bodyPr/>
          <a:lstStyle>
            <a:lvl1pPr marL="0" indent="0">
              <a:buNone/>
              <a:defRPr cap="all" baseline="0"/>
            </a:lvl1pPr>
          </a:lstStyle>
          <a:p>
            <a:r>
              <a:rPr lang="en-US"/>
              <a:t>Click icon to add picture</a:t>
            </a:r>
          </a:p>
        </p:txBody>
      </p:sp>
      <p:sp>
        <p:nvSpPr>
          <p:cNvPr id="10" name="Text Placeholder 2"/>
          <p:cNvSpPr>
            <a:spLocks noGrp="1"/>
          </p:cNvSpPr>
          <p:nvPr>
            <p:ph type="body" idx="14" hasCustomPrompt="1"/>
          </p:nvPr>
        </p:nvSpPr>
        <p:spPr>
          <a:xfrm>
            <a:off x="4582638" y="6076951"/>
            <a:ext cx="4200699" cy="115416"/>
          </a:xfrm>
        </p:spPr>
        <p:txBody>
          <a:bodyPr wrap="square" anchor="t" anchorCtr="0">
            <a:spAutoFit/>
          </a:bodyPr>
          <a:lstStyle>
            <a:lvl1pPr marL="0" indent="0">
              <a:buNone/>
              <a:defRPr sz="750" b="0" cap="none" baseline="0"/>
            </a:lvl1pPr>
            <a:lvl2pPr marL="342812" indent="0">
              <a:buNone/>
              <a:defRPr sz="1500" b="1"/>
            </a:lvl2pPr>
            <a:lvl3pPr marL="685622" indent="0">
              <a:buNone/>
              <a:defRPr sz="1350" b="1"/>
            </a:lvl3pPr>
            <a:lvl4pPr marL="1028435" indent="0">
              <a:buNone/>
              <a:defRPr sz="1200" b="1"/>
            </a:lvl4pPr>
            <a:lvl5pPr marL="1371245" indent="0">
              <a:buNone/>
              <a:defRPr sz="1200" b="1"/>
            </a:lvl5pPr>
            <a:lvl6pPr marL="1714057" indent="0">
              <a:buNone/>
              <a:defRPr sz="1200" b="1"/>
            </a:lvl6pPr>
            <a:lvl7pPr marL="2056868" indent="0">
              <a:buNone/>
              <a:defRPr sz="1200" b="1"/>
            </a:lvl7pPr>
            <a:lvl8pPr marL="2399680" indent="0">
              <a:buNone/>
              <a:defRPr sz="1200" b="1"/>
            </a:lvl8pPr>
            <a:lvl9pPr marL="2742491" indent="0">
              <a:buNone/>
              <a:defRPr sz="1200" b="1"/>
            </a:lvl9pPr>
          </a:lstStyle>
          <a:p>
            <a:pPr lvl="0"/>
            <a:r>
              <a:rPr lang="en-US" dirty="0"/>
              <a:t>Click to edit master text styles</a:t>
            </a:r>
          </a:p>
        </p:txBody>
      </p:sp>
      <p:sp>
        <p:nvSpPr>
          <p:cNvPr id="8" name="Title 1"/>
          <p:cNvSpPr>
            <a:spLocks noGrp="1"/>
          </p:cNvSpPr>
          <p:nvPr>
            <p:ph type="title"/>
          </p:nvPr>
        </p:nvSpPr>
        <p:spPr>
          <a:xfrm>
            <a:off x="360666" y="961015"/>
            <a:ext cx="4103016" cy="369204"/>
          </a:xfrm>
        </p:spPr>
        <p:txBody>
          <a:bodyPr/>
          <a:lstStyle/>
          <a:p>
            <a:r>
              <a:rPr lang="en-US"/>
              <a:t>Click to edit Master title style</a:t>
            </a:r>
            <a:endParaRPr lang="en-US" dirty="0"/>
          </a:p>
        </p:txBody>
      </p:sp>
    </p:spTree>
    <p:extLst>
      <p:ext uri="{BB962C8B-B14F-4D97-AF65-F5344CB8AC3E}">
        <p14:creationId xmlns:p14="http://schemas.microsoft.com/office/powerpoint/2010/main" val="142079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Text and Full Pag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685800"/>
            <a:ext cx="9144000" cy="6172200"/>
          </a:xfrm>
          <a:solidFill>
            <a:schemeClr val="tx2">
              <a:lumMod val="20000"/>
              <a:lumOff val="80000"/>
            </a:schemeClr>
          </a:solidFill>
        </p:spPr>
        <p:txBody>
          <a:bodyPr/>
          <a:lstStyle>
            <a:lvl1pPr marL="0" indent="0">
              <a:buNone/>
              <a:defRPr cap="all" baseline="0"/>
            </a:lvl1pPr>
          </a:lstStyle>
          <a:p>
            <a:r>
              <a:rPr lang="en-US"/>
              <a:t>Click icon to add picture</a:t>
            </a:r>
          </a:p>
        </p:txBody>
      </p:sp>
      <p:sp>
        <p:nvSpPr>
          <p:cNvPr id="6" name="Rectangle 5"/>
          <p:cNvSpPr/>
          <p:nvPr userDrawn="1"/>
        </p:nvSpPr>
        <p:spPr>
          <a:xfrm>
            <a:off x="0" y="685800"/>
            <a:ext cx="4572000" cy="6172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356708" y="1755650"/>
            <a:ext cx="4102932" cy="184666"/>
          </a:xfrm>
        </p:spPr>
        <p:txBody>
          <a:bodyPr wrap="square" anchor="t" anchorCtr="0">
            <a:spAutoFit/>
          </a:bodyPr>
          <a:lstStyle>
            <a:lvl1pPr marL="0" indent="0">
              <a:lnSpc>
                <a:spcPct val="100000"/>
              </a:lnSpc>
              <a:buNone/>
              <a:defRPr sz="1200" b="0"/>
            </a:lvl1pPr>
            <a:lvl2pPr marL="342812" indent="0">
              <a:buNone/>
              <a:defRPr sz="1500" b="1"/>
            </a:lvl2pPr>
            <a:lvl3pPr marL="685622" indent="0">
              <a:buNone/>
              <a:defRPr sz="1350" b="1"/>
            </a:lvl3pPr>
            <a:lvl4pPr marL="1028435" indent="0">
              <a:buNone/>
              <a:defRPr sz="1200" b="1"/>
            </a:lvl4pPr>
            <a:lvl5pPr marL="1371245" indent="0">
              <a:buNone/>
              <a:defRPr sz="1200" b="1"/>
            </a:lvl5pPr>
            <a:lvl6pPr marL="1714057" indent="0">
              <a:buNone/>
              <a:defRPr sz="1200" b="1"/>
            </a:lvl6pPr>
            <a:lvl7pPr marL="2056868" indent="0">
              <a:buNone/>
              <a:defRPr sz="1200" b="1"/>
            </a:lvl7pPr>
            <a:lvl8pPr marL="2399680" indent="0">
              <a:buNone/>
              <a:defRPr sz="1200" b="1"/>
            </a:lvl8pPr>
            <a:lvl9pPr marL="2742491" indent="0">
              <a:buNone/>
              <a:defRPr sz="1200" b="1"/>
            </a:lvl9pPr>
          </a:lstStyle>
          <a:p>
            <a:pPr lvl="0"/>
            <a:r>
              <a:rPr lang="en-US"/>
              <a:t>Edit Master text styles</a:t>
            </a:r>
          </a:p>
        </p:txBody>
      </p:sp>
      <p:sp>
        <p:nvSpPr>
          <p:cNvPr id="4" name="Content Placeholder 3"/>
          <p:cNvSpPr>
            <a:spLocks noGrp="1"/>
          </p:cNvSpPr>
          <p:nvPr>
            <p:ph sz="half" idx="2"/>
          </p:nvPr>
        </p:nvSpPr>
        <p:spPr>
          <a:xfrm>
            <a:off x="356710" y="2276476"/>
            <a:ext cx="4102932" cy="3816351"/>
          </a:xfrm>
        </p:spPr>
        <p:txBody>
          <a:bodyPr/>
          <a:lstStyle/>
          <a:p>
            <a:pPr lvl="0"/>
            <a:r>
              <a:rPr lang="en-US"/>
              <a:t>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10" name="TextBox 9"/>
          <p:cNvSpPr txBox="1"/>
          <p:nvPr userDrawn="1"/>
        </p:nvSpPr>
        <p:spPr>
          <a:xfrm>
            <a:off x="362610" y="6621524"/>
            <a:ext cx="1420261" cy="161583"/>
          </a:xfrm>
          <a:prstGeom prst="rect">
            <a:avLst/>
          </a:prstGeom>
          <a:noFill/>
        </p:spPr>
        <p:txBody>
          <a:bodyPr wrap="none" lIns="0" rIns="0" rtlCol="0">
            <a:spAutoFit/>
          </a:bodyPr>
          <a:lstStyle/>
          <a:p>
            <a:r>
              <a:rPr lang="en-US" sz="450" dirty="0">
                <a:solidFill>
                  <a:schemeClr val="tx2"/>
                </a:solidFill>
              </a:rPr>
              <a:t>Confidential. © 2017 IHS </a:t>
            </a:r>
            <a:r>
              <a:rPr lang="en-US" sz="450" dirty="0" err="1">
                <a:solidFill>
                  <a:schemeClr val="tx2"/>
                </a:solidFill>
              </a:rPr>
              <a:t>Markit</a:t>
            </a:r>
            <a:r>
              <a:rPr lang="en-US" sz="450" baseline="30000" dirty="0" err="1">
                <a:solidFill>
                  <a:schemeClr val="tx2"/>
                </a:solidFill>
              </a:rPr>
              <a:t>TM</a:t>
            </a:r>
            <a:r>
              <a:rPr lang="en-US" sz="450" dirty="0">
                <a:solidFill>
                  <a:schemeClr val="tx2"/>
                </a:solidFill>
              </a:rPr>
              <a:t>. All Rights Reserved.</a:t>
            </a:r>
          </a:p>
        </p:txBody>
      </p:sp>
      <p:sp>
        <p:nvSpPr>
          <p:cNvPr id="13" name="Title 1"/>
          <p:cNvSpPr>
            <a:spLocks noGrp="1"/>
          </p:cNvSpPr>
          <p:nvPr>
            <p:ph type="title"/>
          </p:nvPr>
        </p:nvSpPr>
        <p:spPr>
          <a:xfrm>
            <a:off x="356710" y="962029"/>
            <a:ext cx="4102932" cy="369204"/>
          </a:xfrm>
        </p:spPr>
        <p:txBody>
          <a:bodyPr wrap="square"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343987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Full Pag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685800"/>
            <a:ext cx="9144000" cy="6172200"/>
          </a:xfrm>
          <a:solidFill>
            <a:schemeClr val="tx2">
              <a:lumMod val="20000"/>
              <a:lumOff val="80000"/>
            </a:schemeClr>
          </a:solidFill>
        </p:spPr>
        <p:txBody>
          <a:bodyPr/>
          <a:lstStyle>
            <a:lvl1pPr marL="0" indent="0">
              <a:buNone/>
              <a:defRPr cap="all" baseline="0"/>
            </a:lvl1pPr>
          </a:lstStyle>
          <a:p>
            <a:r>
              <a:rPr lang="en-US"/>
              <a:t>Click icon to add picture</a:t>
            </a:r>
          </a:p>
        </p:txBody>
      </p:sp>
      <p:sp>
        <p:nvSpPr>
          <p:cNvPr id="6" name="Rectangle 5"/>
          <p:cNvSpPr/>
          <p:nvPr userDrawn="1"/>
        </p:nvSpPr>
        <p:spPr>
          <a:xfrm>
            <a:off x="0" y="3311752"/>
            <a:ext cx="9144000" cy="30821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2" name="Title 1"/>
          <p:cNvSpPr>
            <a:spLocks noGrp="1"/>
          </p:cNvSpPr>
          <p:nvPr>
            <p:ph type="title"/>
          </p:nvPr>
        </p:nvSpPr>
        <p:spPr>
          <a:xfrm>
            <a:off x="356710" y="3700501"/>
            <a:ext cx="8416798" cy="369204"/>
          </a:xfrm>
        </p:spPr>
        <p:txBody>
          <a:bodyPr wrap="square"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56709" y="4127215"/>
            <a:ext cx="8426626" cy="184666"/>
          </a:xfrm>
        </p:spPr>
        <p:txBody>
          <a:bodyPr wrap="square" anchor="t" anchorCtr="0">
            <a:spAutoFit/>
          </a:bodyPr>
          <a:lstStyle>
            <a:lvl1pPr marL="0" indent="0">
              <a:buNone/>
              <a:defRPr sz="1200" b="0"/>
            </a:lvl1pPr>
            <a:lvl2pPr marL="342812" indent="0">
              <a:buNone/>
              <a:defRPr sz="1500" b="1"/>
            </a:lvl2pPr>
            <a:lvl3pPr marL="685622" indent="0">
              <a:buNone/>
              <a:defRPr sz="1350" b="1"/>
            </a:lvl3pPr>
            <a:lvl4pPr marL="1028435" indent="0">
              <a:buNone/>
              <a:defRPr sz="1200" b="1"/>
            </a:lvl4pPr>
            <a:lvl5pPr marL="1371245" indent="0">
              <a:buNone/>
              <a:defRPr sz="1200" b="1"/>
            </a:lvl5pPr>
            <a:lvl6pPr marL="1714057" indent="0">
              <a:buNone/>
              <a:defRPr sz="1200" b="1"/>
            </a:lvl6pPr>
            <a:lvl7pPr marL="2056868" indent="0">
              <a:buNone/>
              <a:defRPr sz="1200" b="1"/>
            </a:lvl7pPr>
            <a:lvl8pPr marL="2399680" indent="0">
              <a:buNone/>
              <a:defRPr sz="1200" b="1"/>
            </a:lvl8pPr>
            <a:lvl9pPr marL="2742491" indent="0">
              <a:buNone/>
              <a:defRPr sz="1200" b="1"/>
            </a:lvl9pPr>
          </a:lstStyle>
          <a:p>
            <a:pPr lvl="0"/>
            <a:r>
              <a:rPr lang="en-US"/>
              <a:t>Edit Master text styles</a:t>
            </a:r>
          </a:p>
        </p:txBody>
      </p:sp>
      <p:sp>
        <p:nvSpPr>
          <p:cNvPr id="4" name="Content Placeholder 3"/>
          <p:cNvSpPr>
            <a:spLocks noGrp="1"/>
          </p:cNvSpPr>
          <p:nvPr>
            <p:ph sz="half" idx="2"/>
          </p:nvPr>
        </p:nvSpPr>
        <p:spPr>
          <a:xfrm>
            <a:off x="356712" y="4590294"/>
            <a:ext cx="8416799" cy="1110751"/>
          </a:xfrm>
        </p:spPr>
        <p:txBody>
          <a:bodyPr/>
          <a:lstStyle>
            <a:lvl1pPr marL="0" indent="0">
              <a:buNone/>
              <a:defRPr/>
            </a:lvl1pPr>
          </a:lstStyle>
          <a:p>
            <a:pPr lvl="0"/>
            <a:r>
              <a:rPr lang="en-US"/>
              <a:t>Edit Master text styles</a:t>
            </a:r>
          </a:p>
        </p:txBody>
      </p:sp>
      <p:sp>
        <p:nvSpPr>
          <p:cNvPr id="10" name="TextBox 9"/>
          <p:cNvSpPr txBox="1"/>
          <p:nvPr userDrawn="1"/>
        </p:nvSpPr>
        <p:spPr>
          <a:xfrm>
            <a:off x="362610" y="6621524"/>
            <a:ext cx="1420261" cy="161583"/>
          </a:xfrm>
          <a:prstGeom prst="rect">
            <a:avLst/>
          </a:prstGeom>
          <a:noFill/>
        </p:spPr>
        <p:txBody>
          <a:bodyPr wrap="none" lIns="0" rIns="0" rtlCol="0">
            <a:spAutoFit/>
          </a:bodyPr>
          <a:lstStyle/>
          <a:p>
            <a:r>
              <a:rPr lang="en-US" sz="450" dirty="0">
                <a:solidFill>
                  <a:schemeClr val="tx2"/>
                </a:solidFill>
              </a:rPr>
              <a:t>Confidential. © 2017 IHS </a:t>
            </a:r>
            <a:r>
              <a:rPr lang="en-US" sz="450" dirty="0" err="1">
                <a:solidFill>
                  <a:schemeClr val="tx2"/>
                </a:solidFill>
              </a:rPr>
              <a:t>Markit</a:t>
            </a:r>
            <a:r>
              <a:rPr lang="en-US" sz="450" baseline="30000" dirty="0" err="1">
                <a:solidFill>
                  <a:schemeClr val="tx2"/>
                </a:solidFill>
              </a:rPr>
              <a:t>TM</a:t>
            </a:r>
            <a:r>
              <a:rPr lang="en-US" sz="450" dirty="0">
                <a:solidFill>
                  <a:schemeClr val="tx2"/>
                </a:solidFill>
              </a:rPr>
              <a:t>. All Rights Reserved.</a:t>
            </a:r>
          </a:p>
        </p:txBody>
      </p:sp>
    </p:spTree>
    <p:extLst>
      <p:ext uri="{BB962C8B-B14F-4D97-AF65-F5344CB8AC3E}">
        <p14:creationId xmlns:p14="http://schemas.microsoft.com/office/powerpoint/2010/main" val="1858246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704619B-9823-F845-874B-2390AC991BC7}"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71477" y="289431"/>
            <a:ext cx="411858" cy="115416"/>
          </a:xfrm>
        </p:spPr>
        <p:txBody>
          <a:bodyPr/>
          <a:lstStyle/>
          <a:p>
            <a:fld id="{4704619B-9823-F845-874B-2390AC991BC7}"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ublic Use Disclaimer">
    <p:spTree>
      <p:nvGrpSpPr>
        <p:cNvPr id="1" name=""/>
        <p:cNvGrpSpPr/>
        <p:nvPr/>
      </p:nvGrpSpPr>
      <p:grpSpPr>
        <a:xfrm>
          <a:off x="0" y="0"/>
          <a:ext cx="0" cy="0"/>
          <a:chOff x="0" y="0"/>
          <a:chExt cx="0" cy="0"/>
        </a:xfrm>
      </p:grpSpPr>
      <p:sp>
        <p:nvSpPr>
          <p:cNvPr id="7" name="TextBox 6"/>
          <p:cNvSpPr txBox="1"/>
          <p:nvPr userDrawn="1"/>
        </p:nvSpPr>
        <p:spPr>
          <a:xfrm>
            <a:off x="372504" y="3352800"/>
            <a:ext cx="8422669" cy="889992"/>
          </a:xfrm>
          <a:prstGeom prst="rect">
            <a:avLst/>
          </a:prstGeom>
          <a:noFill/>
        </p:spPr>
        <p:txBody>
          <a:bodyPr wrap="square" lIns="0" tIns="0" rIns="350909" bIns="0" rtlCol="0">
            <a:noAutofit/>
          </a:bodyPr>
          <a:lstStyle/>
          <a:p>
            <a:pPr marL="0" indent="0">
              <a:lnSpc>
                <a:spcPct val="120000"/>
              </a:lnSpc>
              <a:spcAft>
                <a:spcPts val="150"/>
              </a:spcAft>
            </a:pPr>
            <a:r>
              <a:rPr lang="en-GB" sz="1100" b="0" baseline="0" dirty="0">
                <a:solidFill>
                  <a:schemeClr val="accent1"/>
                </a:solidFill>
                <a:latin typeface="+mn-lt"/>
                <a:cs typeface="Arial" pitchFamily="34" charset="0"/>
              </a:rPr>
              <a:t>Contact OPIS</a:t>
            </a:r>
            <a:endParaRPr lang="en-GB" sz="1100" b="0" dirty="0">
              <a:solidFill>
                <a:schemeClr val="accent1"/>
              </a:solidFill>
              <a:latin typeface="+mn-lt"/>
              <a:cs typeface="Arial" pitchFamily="34" charset="0"/>
            </a:endParaRPr>
          </a:p>
          <a:p>
            <a:r>
              <a:rPr lang="en-US" sz="1000" b="0" kern="1200" dirty="0">
                <a:solidFill>
                  <a:schemeClr val="tx1"/>
                </a:solidFill>
                <a:latin typeface="+mn-lt"/>
                <a:ea typeface="+mn-ea"/>
                <a:cs typeface="Arial" pitchFamily="34" charset="0"/>
              </a:rPr>
              <a:t>www.opisnet.com</a:t>
            </a:r>
          </a:p>
          <a:p>
            <a:endParaRPr lang="en-US" sz="1000" b="0" kern="1200" dirty="0">
              <a:solidFill>
                <a:schemeClr val="tx1"/>
              </a:solidFill>
              <a:latin typeface="+mn-lt"/>
              <a:ea typeface="+mn-ea"/>
              <a:cs typeface="Arial" pitchFamily="34" charset="0"/>
            </a:endParaRPr>
          </a:p>
          <a:p>
            <a:r>
              <a:rPr lang="en-US" sz="1000" b="0" kern="1200" dirty="0">
                <a:solidFill>
                  <a:schemeClr val="tx1"/>
                </a:solidFill>
                <a:latin typeface="+mn-lt"/>
                <a:ea typeface="+mn-ea"/>
                <a:cs typeface="Arial" pitchFamily="34" charset="0"/>
              </a:rPr>
              <a:t>United States: call: +1 888.301.2645</a:t>
            </a:r>
          </a:p>
          <a:p>
            <a:r>
              <a:rPr lang="en-US" sz="1000" b="0" kern="1200" dirty="0">
                <a:solidFill>
                  <a:schemeClr val="tx1"/>
                </a:solidFill>
                <a:latin typeface="+mn-lt"/>
                <a:ea typeface="+mn-ea"/>
                <a:cs typeface="Arial" pitchFamily="34" charset="0"/>
              </a:rPr>
              <a:t>International:</a:t>
            </a:r>
            <a:r>
              <a:rPr lang="en-US" sz="1000" b="0" kern="1200" baseline="0" dirty="0">
                <a:solidFill>
                  <a:schemeClr val="tx1"/>
                </a:solidFill>
                <a:latin typeface="+mn-lt"/>
                <a:ea typeface="+mn-ea"/>
                <a:cs typeface="Arial" pitchFamily="34" charset="0"/>
              </a:rPr>
              <a:t> </a:t>
            </a:r>
            <a:r>
              <a:rPr lang="en-US" sz="1000" b="0" kern="1200" dirty="0">
                <a:solidFill>
                  <a:schemeClr val="tx1"/>
                </a:solidFill>
                <a:latin typeface="+mn-lt"/>
                <a:ea typeface="+mn-ea"/>
                <a:cs typeface="Arial" pitchFamily="34" charset="0"/>
              </a:rPr>
              <a:t>call: +1 301.284.2000</a:t>
            </a:r>
          </a:p>
          <a:p>
            <a:pPr marL="0" marR="0" indent="0" algn="l" defTabSz="685622"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Arial" pitchFamily="34" charset="0"/>
              </a:rPr>
              <a:t>email: </a:t>
            </a:r>
            <a:r>
              <a:rPr lang="en-US" sz="1000" b="0" kern="1200" dirty="0">
                <a:solidFill>
                  <a:schemeClr val="tx1"/>
                </a:solidFill>
                <a:latin typeface="+mn-lt"/>
                <a:ea typeface="+mn-ea"/>
                <a:cs typeface="Arial" pitchFamily="34" charset="0"/>
                <a:hlinkClick r:id="rId2"/>
              </a:rPr>
              <a:t>energycs@opisnet.com</a:t>
            </a:r>
            <a:endParaRPr lang="en-US" sz="1000" b="0" kern="1200" dirty="0">
              <a:solidFill>
                <a:schemeClr val="tx1"/>
              </a:solidFill>
              <a:latin typeface="+mn-lt"/>
              <a:ea typeface="+mn-ea"/>
              <a:cs typeface="Arial" pitchFamily="34" charset="0"/>
            </a:endParaRPr>
          </a:p>
          <a:p>
            <a:endParaRPr lang="en-US" sz="600" b="0" kern="1200" dirty="0">
              <a:solidFill>
                <a:schemeClr val="tx1"/>
              </a:solidFill>
              <a:latin typeface="+mn-lt"/>
              <a:ea typeface="+mn-ea"/>
              <a:cs typeface="Arial" pitchFamily="34" charset="0"/>
            </a:endParaRPr>
          </a:p>
        </p:txBody>
      </p:sp>
      <p:sp>
        <p:nvSpPr>
          <p:cNvPr id="8" name="Line 25"/>
          <p:cNvSpPr>
            <a:spLocks noChangeShapeType="1"/>
          </p:cNvSpPr>
          <p:nvPr userDrawn="1"/>
        </p:nvSpPr>
        <p:spPr bwMode="auto">
          <a:xfrm>
            <a:off x="321924" y="4572000"/>
            <a:ext cx="8422669" cy="0"/>
          </a:xfrm>
          <a:prstGeom prst="line">
            <a:avLst/>
          </a:prstGeom>
          <a:noFill/>
          <a:ln w="6350">
            <a:solidFill>
              <a:schemeClr val="accent1"/>
            </a:solidFill>
            <a:round/>
            <a:headEnd/>
            <a:tailEnd/>
          </a:ln>
        </p:spPr>
        <p:txBody>
          <a:bodyPr/>
          <a:lstStyle/>
          <a:p>
            <a:endParaRPr lang="en-US" sz="1350" dirty="0"/>
          </a:p>
        </p:txBody>
      </p:sp>
      <p:sp>
        <p:nvSpPr>
          <p:cNvPr id="11" name="TextBox 10"/>
          <p:cNvSpPr txBox="1"/>
          <p:nvPr userDrawn="1"/>
        </p:nvSpPr>
        <p:spPr>
          <a:xfrm>
            <a:off x="360666" y="5445225"/>
            <a:ext cx="6497334" cy="837302"/>
          </a:xfrm>
          <a:prstGeom prst="rect">
            <a:avLst/>
          </a:prstGeom>
          <a:noFill/>
        </p:spPr>
        <p:txBody>
          <a:bodyPr wrap="square" lIns="0" tIns="0" rIns="0" bIns="0" rtlCol="0" anchor="b">
            <a:noAutofit/>
          </a:bodyPr>
          <a:lstStyle/>
          <a:p>
            <a:pPr algn="l">
              <a:spcAft>
                <a:spcPts val="150"/>
              </a:spcAft>
            </a:pPr>
            <a:r>
              <a:rPr lang="en-US" sz="800" b="1" dirty="0">
                <a:solidFill>
                  <a:srgbClr val="00AB4E"/>
                </a:solidFill>
                <a:latin typeface="+mn-lt"/>
                <a:cs typeface="Arial" pitchFamily="34" charset="0"/>
              </a:rPr>
              <a:t>Disclaimer</a:t>
            </a:r>
            <a:endParaRPr lang="en-US" sz="700" b="1" dirty="0">
              <a:solidFill>
                <a:srgbClr val="00AB4E"/>
              </a:solidFill>
              <a:latin typeface="+mn-lt"/>
              <a:cs typeface="Arial" pitchFamily="34" charset="0"/>
            </a:endParaRPr>
          </a:p>
          <a:p>
            <a:pPr algn="l"/>
            <a:r>
              <a:rPr lang="en-US" sz="700" dirty="0">
                <a:solidFill>
                  <a:schemeClr val="tx1"/>
                </a:solidFill>
                <a:latin typeface="+mn-lt"/>
                <a:cs typeface="Arial" pitchFamily="34" charset="0"/>
              </a:rPr>
              <a:t>The information contained in this presentation is confidential. Any unauthorized use, disclosure, reproduction, or dissemination, in full or in part, in any media or by any means, without the prior written permission of IHS Markit Ltd. or any of its affiliates ("IHS Markit") is strictly prohibited. IHS Markit owns all IHS Markit logos and trade names contained in this presentation that are subject to license. Opinions, statements, estimates, and projections in this presentation (including other media) are solely those of the individual author(s) at the time of writing and do not necessarily reflect the opinions of IHS Markit. Neither IHS Markit nor the author(s) has any obligation to update this presentation in the event that any content, opinion, statement, estimate,</a:t>
            </a:r>
            <a:r>
              <a:rPr lang="en-US" sz="700" baseline="0" dirty="0">
                <a:solidFill>
                  <a:schemeClr val="tx1"/>
                </a:solidFill>
                <a:latin typeface="+mn-lt"/>
                <a:cs typeface="Arial" pitchFamily="34" charset="0"/>
              </a:rPr>
              <a:t> </a:t>
            </a:r>
            <a:r>
              <a:rPr lang="en-US" sz="700" dirty="0">
                <a:solidFill>
                  <a:schemeClr val="tx1"/>
                </a:solidFill>
                <a:latin typeface="+mn-lt"/>
                <a:cs typeface="Arial" pitchFamily="34" charset="0"/>
              </a:rPr>
              <a:t>or projection (collectively, "information") changes or subsequently becomes inaccurate. IHS Markit makes no warranty, expressed or implied, as to the accuracy, completeness, or timeliness of any information in this presentation, and shall not in any way be liable to any recipient for any inaccuracies or omissions. Without limiting the foregoing, IHS Markit shall have no liability whatsoever to any recipient, whether in contract, in tort (including negligence), under warranty, under statute or otherwise, in respect of any loss or damage suffered by any recipient as a result of or in connection with any information provided, or any course of action determined, by it or any third party, whether or not based on any information provided. The inclusion of a link to an external website by IHS Markit should not be understood to be an endorsement of that website or the site's owners (or their products/services). IHS Markit is not responsible for either the content or output of external websites. Copyright © 2017, IHS </a:t>
            </a:r>
            <a:r>
              <a:rPr lang="en-US" sz="700" dirty="0" err="1">
                <a:solidFill>
                  <a:schemeClr val="tx1"/>
                </a:solidFill>
                <a:latin typeface="+mn-lt"/>
                <a:cs typeface="Arial" pitchFamily="34" charset="0"/>
              </a:rPr>
              <a:t>Markit</a:t>
            </a:r>
            <a:r>
              <a:rPr lang="en-US" sz="700" baseline="30000" dirty="0" err="1">
                <a:solidFill>
                  <a:schemeClr val="tx1"/>
                </a:solidFill>
                <a:latin typeface="+mn-lt"/>
                <a:cs typeface="Arial" pitchFamily="34" charset="0"/>
              </a:rPr>
              <a:t>TM</a:t>
            </a:r>
            <a:r>
              <a:rPr lang="en-US" sz="700" dirty="0">
                <a:solidFill>
                  <a:schemeClr val="tx1"/>
                </a:solidFill>
                <a:latin typeface="+mn-lt"/>
                <a:cs typeface="Arial" pitchFamily="34" charset="0"/>
              </a:rPr>
              <a:t>. All rights reserved and all intellectual property rights are retained by IHS Markit. </a:t>
            </a:r>
          </a:p>
          <a:p>
            <a:pPr algn="l"/>
            <a:endParaRPr lang="en-US" sz="375" dirty="0">
              <a:solidFill>
                <a:schemeClr val="tx1"/>
              </a:solidFill>
              <a:latin typeface="+mn-lt"/>
              <a:cs typeface="Arial" pitchFamily="34"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5178585"/>
            <a:ext cx="1429393" cy="533279"/>
          </a:xfrm>
          <a:prstGeom prst="rect">
            <a:avLst/>
          </a:prstGeom>
        </p:spPr>
      </p:pic>
    </p:spTree>
    <p:extLst>
      <p:ext uri="{BB962C8B-B14F-4D97-AF65-F5344CB8AC3E}">
        <p14:creationId xmlns:p14="http://schemas.microsoft.com/office/powerpoint/2010/main" val="809127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360667" y="549279"/>
            <a:ext cx="8422669" cy="369204"/>
          </a:xfrm>
          <a:prstGeom prst="rect">
            <a:avLst/>
          </a:prstGeom>
        </p:spPr>
        <p:txBody>
          <a:bodyPr/>
          <a:lstStyle>
            <a:lvl1pPr>
              <a:defRPr spc="0" baseline="0"/>
            </a:lvl1pPr>
          </a:lstStyle>
          <a:p>
            <a:r>
              <a:rPr lang="en-US"/>
              <a:t>Click to edit Master title style</a:t>
            </a:r>
            <a:endParaRPr lang="en-US" dirty="0"/>
          </a:p>
        </p:txBody>
      </p:sp>
      <p:sp>
        <p:nvSpPr>
          <p:cNvPr id="12" name="Content Placeholder 2"/>
          <p:cNvSpPr>
            <a:spLocks noGrp="1"/>
          </p:cNvSpPr>
          <p:nvPr>
            <p:ph idx="1"/>
          </p:nvPr>
        </p:nvSpPr>
        <p:spPr>
          <a:xfrm>
            <a:off x="360667" y="1484314"/>
            <a:ext cx="2645311" cy="4752974"/>
          </a:xfrm>
          <a:prstGeom prst="rect">
            <a:avLst/>
          </a:prstGeom>
        </p:spPr>
        <p:txBody>
          <a:bodyPr/>
          <a:lstStyle>
            <a:lvl4pPr marL="545165" indent="-134506">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1"/>
          </p:nvPr>
        </p:nvSpPr>
        <p:spPr>
          <a:xfrm>
            <a:off x="3233448" y="1484314"/>
            <a:ext cx="2645311" cy="4752974"/>
          </a:xfrm>
          <a:prstGeom prst="rect">
            <a:avLst/>
          </a:prstGeom>
        </p:spPr>
        <p:txBody>
          <a:bodyPr/>
          <a:lstStyle>
            <a:lvl4pPr marL="545165" indent="-134506">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2"/>
          </p:nvPr>
        </p:nvSpPr>
        <p:spPr>
          <a:xfrm>
            <a:off x="6106226" y="1484314"/>
            <a:ext cx="2645311" cy="4752974"/>
          </a:xfrm>
          <a:prstGeom prst="rect">
            <a:avLst/>
          </a:prstGeom>
        </p:spPr>
        <p:txBody>
          <a:bodyPr/>
          <a:lstStyle>
            <a:lvl4pPr marL="545165" indent="-134506">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3"/>
          </p:nvPr>
        </p:nvSpPr>
        <p:spPr>
          <a:xfrm>
            <a:off x="4680318" y="0"/>
            <a:ext cx="4103016" cy="360000"/>
          </a:xfrm>
          <a:prstGeom prst="rect">
            <a:avLst/>
          </a:prstGeom>
        </p:spPr>
        <p:txBody>
          <a:bodyPr/>
          <a:lstStyle/>
          <a:p>
            <a:r>
              <a:rPr lang="en-US">
                <a:solidFill>
                  <a:srgbClr val="FFFFFF"/>
                </a:solidFill>
              </a:rPr>
              <a:t>Presentation Name / Month 2017</a:t>
            </a:r>
            <a:endParaRPr lang="en-US" dirty="0">
              <a:solidFill>
                <a:srgbClr val="FFFFFF"/>
              </a:solidFill>
            </a:endParaRPr>
          </a:p>
        </p:txBody>
      </p:sp>
      <p:sp>
        <p:nvSpPr>
          <p:cNvPr id="9" name="Gray text above slide title"/>
          <p:cNvSpPr>
            <a:spLocks noGrp="1"/>
          </p:cNvSpPr>
          <p:nvPr>
            <p:ph type="body" sz="quarter" idx="14" hasCustomPrompt="1"/>
          </p:nvPr>
        </p:nvSpPr>
        <p:spPr>
          <a:xfrm>
            <a:off x="360666" y="0"/>
            <a:ext cx="4103016" cy="360040"/>
          </a:xfrm>
          <a:prstGeom prst="rect">
            <a:avLst/>
          </a:prstGeom>
        </p:spPr>
        <p:txBody>
          <a:bodyPr wrap="none" anchor="ctr"/>
          <a:lstStyle>
            <a:lvl1pPr marL="0" indent="0">
              <a:buNone/>
              <a:tabLst/>
              <a:defRPr sz="1200" b="1">
                <a:solidFill>
                  <a:schemeClr val="bg1"/>
                </a:solidFill>
              </a:defRPr>
            </a:lvl1pPr>
          </a:lstStyle>
          <a:p>
            <a:pPr lvl="0"/>
            <a:r>
              <a:rPr lang="en-US" dirty="0"/>
              <a:t>Add white text here in sentence case</a:t>
            </a:r>
          </a:p>
        </p:txBody>
      </p:sp>
      <p:sp>
        <p:nvSpPr>
          <p:cNvPr id="14" name="Slide Number Placeholder 5"/>
          <p:cNvSpPr>
            <a:spLocks noGrp="1"/>
          </p:cNvSpPr>
          <p:nvPr>
            <p:ph type="sldNum" sz="quarter" idx="4"/>
          </p:nvPr>
        </p:nvSpPr>
        <p:spPr>
          <a:xfrm>
            <a:off x="4680319" y="6628237"/>
            <a:ext cx="4103016" cy="92333"/>
          </a:xfrm>
          <a:prstGeom prst="rect">
            <a:avLst/>
          </a:prstGeom>
        </p:spPr>
        <p:txBody>
          <a:bodyPr vert="horz" lIns="0" tIns="0" rIns="0" bIns="0" rtlCol="0" anchor="ctr"/>
          <a:lstStyle>
            <a:lvl1pPr algn="r">
              <a:defRPr sz="600">
                <a:solidFill>
                  <a:srgbClr val="58595B"/>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32052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b="9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753" y="1916112"/>
            <a:ext cx="8430582" cy="4321176"/>
          </a:xfrm>
        </p:spPr>
        <p:txBody>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506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704619B-9823-F845-874B-2390AC991BC7}"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1" y="381463"/>
            <a:ext cx="1072045" cy="399959"/>
          </a:xfrm>
          <a:prstGeom prst="rect">
            <a:avLst/>
          </a:prstGeom>
        </p:spPr>
      </p:pic>
    </p:spTree>
    <p:extLst>
      <p:ext uri="{BB962C8B-B14F-4D97-AF65-F5344CB8AC3E}">
        <p14:creationId xmlns:p14="http://schemas.microsoft.com/office/powerpoint/2010/main" val="405397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0668" y="961019"/>
            <a:ext cx="8422669" cy="242246"/>
          </a:xfrm>
        </p:spPr>
        <p:txBody>
          <a:bodyPr/>
          <a:lstStyle>
            <a:lvl1pPr>
              <a:defRPr sz="1574"/>
            </a:lvl1pPr>
          </a:lstStyle>
          <a:p>
            <a:r>
              <a:rPr lang="en-US" dirty="0"/>
              <a:t>Click to edit Master title style</a:t>
            </a:r>
          </a:p>
        </p:txBody>
      </p:sp>
      <p:sp>
        <p:nvSpPr>
          <p:cNvPr id="3" name="Text Placeholder 2"/>
          <p:cNvSpPr>
            <a:spLocks noGrp="1"/>
          </p:cNvSpPr>
          <p:nvPr>
            <p:ph type="body" idx="1"/>
          </p:nvPr>
        </p:nvSpPr>
        <p:spPr/>
        <p:txBody>
          <a:bodyPr/>
          <a:lstStyle>
            <a:lvl1pPr>
              <a:defRPr sz="1013"/>
            </a:lvl1pPr>
            <a:lvl2pPr>
              <a:defRPr sz="1013"/>
            </a:lvl2pPr>
            <a:lvl3pPr>
              <a:defRPr sz="1013"/>
            </a:lvl3pPr>
            <a:lvl4pPr>
              <a:defRPr sz="675"/>
            </a:lvl4pPr>
            <a:lvl5pPr>
              <a:defRPr sz="6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1" y="6356358"/>
            <a:ext cx="2133600" cy="365125"/>
          </a:xfrm>
          <a:prstGeom prst="rect">
            <a:avLst/>
          </a:prstGeom>
        </p:spPr>
        <p:txBody>
          <a:bodyPr/>
          <a:lstStyle/>
          <a:p>
            <a:fld id="{7013E553-061C-445D-9FC1-D30C2212A6ED}" type="datetimeFigureOut">
              <a:rPr lang="en-US" smtClean="0"/>
              <a:t>3/1/2019</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5DE9F37-B128-492B-BD8B-6C20397C4883}" type="slidenum">
              <a:rPr lang="en-US" smtClean="0"/>
              <a:t>‹#›</a:t>
            </a:fld>
            <a:endParaRPr lang="en-US"/>
          </a:p>
        </p:txBody>
      </p:sp>
    </p:spTree>
    <p:extLst>
      <p:ext uri="{BB962C8B-B14F-4D97-AF65-F5344CB8AC3E}">
        <p14:creationId xmlns:p14="http://schemas.microsoft.com/office/powerpoint/2010/main" val="989728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8"/>
            <a:ext cx="9153144" cy="6864858"/>
          </a:xfrm>
          <a:prstGeom prst="rect">
            <a:avLst/>
          </a:prstGeom>
        </p:spPr>
      </p:pic>
      <p:sp>
        <p:nvSpPr>
          <p:cNvPr id="2" name="Title 1"/>
          <p:cNvSpPr>
            <a:spLocks noGrp="1"/>
          </p:cNvSpPr>
          <p:nvPr>
            <p:ph type="ctrTitle"/>
          </p:nvPr>
        </p:nvSpPr>
        <p:spPr>
          <a:xfrm>
            <a:off x="1160730" y="3008844"/>
            <a:ext cx="5486400" cy="380745"/>
          </a:xfrm>
        </p:spPr>
        <p:txBody>
          <a:bodyPr wrap="square" anchor="b">
            <a:spAutoFit/>
          </a:bodyPr>
          <a:lstStyle>
            <a:lvl1pPr algn="l">
              <a:defRPr sz="2474">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160730" y="3586464"/>
            <a:ext cx="5486400" cy="138499"/>
          </a:xfrm>
        </p:spPr>
        <p:txBody>
          <a:bodyPr wrap="square">
            <a:spAutoFit/>
          </a:bodyPr>
          <a:lstStyle>
            <a:lvl1pPr marL="0" indent="0" algn="l">
              <a:buNone/>
              <a:defRPr sz="900">
                <a:solidFill>
                  <a:schemeClr val="accent1"/>
                </a:solidFill>
              </a:defRPr>
            </a:lvl1pPr>
            <a:lvl2pPr marL="257109" indent="0" algn="ctr">
              <a:buNone/>
              <a:defRPr sz="1125"/>
            </a:lvl2pPr>
            <a:lvl3pPr marL="514217" indent="0" algn="ctr">
              <a:buNone/>
              <a:defRPr sz="1013"/>
            </a:lvl3pPr>
            <a:lvl4pPr marL="771326" indent="0" algn="ctr">
              <a:buNone/>
              <a:defRPr sz="900"/>
            </a:lvl4pPr>
            <a:lvl5pPr marL="1028434" indent="0" algn="ctr">
              <a:buNone/>
              <a:defRPr sz="900"/>
            </a:lvl5pPr>
            <a:lvl6pPr marL="1285543" indent="0" algn="ctr">
              <a:buNone/>
              <a:defRPr sz="900"/>
            </a:lvl6pPr>
            <a:lvl7pPr marL="1542651" indent="0" algn="ctr">
              <a:buNone/>
              <a:defRPr sz="900"/>
            </a:lvl7pPr>
            <a:lvl8pPr marL="1799760" indent="0" algn="ctr">
              <a:buNone/>
              <a:defRPr sz="900"/>
            </a:lvl8pPr>
            <a:lvl9pPr marL="2056868" indent="0" algn="ctr">
              <a:buNone/>
              <a:defRPr sz="900"/>
            </a:lvl9pPr>
          </a:lstStyle>
          <a:p>
            <a:r>
              <a:rPr lang="en-US"/>
              <a:t>Click to edit Master subtitle style</a:t>
            </a:r>
            <a:endParaRPr lang="en-US" dirty="0"/>
          </a:p>
        </p:txBody>
      </p:sp>
      <p:sp>
        <p:nvSpPr>
          <p:cNvPr id="6" name="Text Placeholder 5"/>
          <p:cNvSpPr>
            <a:spLocks noGrp="1"/>
          </p:cNvSpPr>
          <p:nvPr>
            <p:ph type="body" sz="quarter" idx="11"/>
          </p:nvPr>
        </p:nvSpPr>
        <p:spPr>
          <a:xfrm>
            <a:off x="1160729" y="3918161"/>
            <a:ext cx="3413125" cy="103875"/>
          </a:xfrm>
        </p:spPr>
        <p:txBody>
          <a:bodyPr>
            <a:spAutoFit/>
          </a:bodyPr>
          <a:lstStyle>
            <a:lvl1pPr marL="0" indent="0">
              <a:buNone/>
              <a:defRPr sz="675"/>
            </a:lvl1pPr>
          </a:lstStyle>
          <a:p>
            <a:pPr lvl="0"/>
            <a:r>
              <a:rPr lang="en-US"/>
              <a:t>Edit Master text styles</a:t>
            </a:r>
          </a:p>
        </p:txBody>
      </p:sp>
      <p:pic>
        <p:nvPicPr>
          <p:cNvPr id="9" name="Picture 8"/>
          <p:cNvPicPr>
            <a:picLocks noChangeAspect="1"/>
          </p:cNvPicPr>
          <p:nvPr userDrawn="1"/>
        </p:nvPicPr>
        <p:blipFill>
          <a:blip r:embed="rId3"/>
          <a:stretch>
            <a:fillRect/>
          </a:stretch>
        </p:blipFill>
        <p:spPr>
          <a:xfrm>
            <a:off x="571500" y="499594"/>
            <a:ext cx="1705324" cy="848244"/>
          </a:xfrm>
          <a:prstGeom prst="rect">
            <a:avLst/>
          </a:prstGeom>
        </p:spPr>
      </p:pic>
    </p:spTree>
    <p:extLst>
      <p:ext uri="{BB962C8B-B14F-4D97-AF65-F5344CB8AC3E}">
        <p14:creationId xmlns:p14="http://schemas.microsoft.com/office/powerpoint/2010/main" val="2019927141"/>
      </p:ext>
    </p:extLst>
  </p:cSld>
  <p:clrMapOvr>
    <a:masterClrMapping/>
  </p:clrMapOvr>
  <p:extLst mod="1">
    <p:ext uri="{DCECCB84-F9BA-43D5-87BE-67443E8EF086}">
      <p15:sldGuideLst xmlns:p15="http://schemas.microsoft.com/office/powerpoint/2012/main">
        <p15:guide id="1" pos="8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52753" y="1916115"/>
            <a:ext cx="8430582" cy="4321175"/>
          </a:xfrm>
        </p:spPr>
        <p:txBody>
          <a:body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
        <p:nvSpPr>
          <p:cNvPr id="8" name="Text Placeholder 7"/>
          <p:cNvSpPr>
            <a:spLocks noGrp="1"/>
          </p:cNvSpPr>
          <p:nvPr>
            <p:ph type="body" sz="quarter" idx="13"/>
          </p:nvPr>
        </p:nvSpPr>
        <p:spPr>
          <a:xfrm>
            <a:off x="352753" y="1389891"/>
            <a:ext cx="8460170" cy="184666"/>
          </a:xfrm>
        </p:spPr>
        <p:txBody>
          <a:bodyPr wrap="square">
            <a:spAutoFit/>
          </a:bodyPr>
          <a:lstStyle>
            <a:lvl1pPr marL="0" indent="0">
              <a:lnSpc>
                <a:spcPct val="100000"/>
              </a:lnSpc>
              <a:buNone/>
              <a:defRPr sz="1200"/>
            </a:lvl1pPr>
          </a:lstStyle>
          <a:p>
            <a:pPr lvl="0"/>
            <a:r>
              <a:rPr lang="en-US"/>
              <a:t>Edit Master text styles</a:t>
            </a:r>
          </a:p>
        </p:txBody>
      </p:sp>
    </p:spTree>
    <p:extLst>
      <p:ext uri="{BB962C8B-B14F-4D97-AF65-F5344CB8AC3E}">
        <p14:creationId xmlns:p14="http://schemas.microsoft.com/office/powerpoint/2010/main" val="174853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250"/>
            <a:ext cx="9153144" cy="6864858"/>
          </a:xfrm>
          <a:prstGeom prst="rect">
            <a:avLst/>
          </a:prstGeom>
        </p:spPr>
      </p:pic>
      <p:sp>
        <p:nvSpPr>
          <p:cNvPr id="2" name="Title 1"/>
          <p:cNvSpPr>
            <a:spLocks noGrp="1"/>
          </p:cNvSpPr>
          <p:nvPr>
            <p:ph type="title"/>
          </p:nvPr>
        </p:nvSpPr>
        <p:spPr>
          <a:xfrm>
            <a:off x="360667" y="3077231"/>
            <a:ext cx="5971175" cy="346120"/>
          </a:xfrm>
        </p:spPr>
        <p:txBody>
          <a:bodyPr wrap="square" anchor="b">
            <a:spAutoFit/>
          </a:bodyPr>
          <a:lstStyle>
            <a:lvl1pPr>
              <a:lnSpc>
                <a:spcPct val="100000"/>
              </a:lnSpc>
              <a:defRPr sz="2249">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60668" y="3570652"/>
            <a:ext cx="5971177" cy="184666"/>
          </a:xfrm>
        </p:spPr>
        <p:txBody>
          <a:bodyPr wrap="square">
            <a:spAutoFit/>
          </a:bodyPr>
          <a:lstStyle>
            <a:lvl1pPr marL="0" indent="0">
              <a:lnSpc>
                <a:spcPct val="100000"/>
              </a:lnSpc>
              <a:buNone/>
              <a:defRPr sz="1200">
                <a:solidFill>
                  <a:schemeClr val="bg1"/>
                </a:solidFill>
              </a:defRPr>
            </a:lvl1pPr>
            <a:lvl2pPr marL="342812" indent="0">
              <a:buNone/>
              <a:defRPr sz="1500">
                <a:solidFill>
                  <a:schemeClr val="tx1">
                    <a:tint val="75000"/>
                  </a:schemeClr>
                </a:solidFill>
              </a:defRPr>
            </a:lvl2pPr>
            <a:lvl3pPr marL="685622" indent="0">
              <a:buNone/>
              <a:defRPr sz="1350">
                <a:solidFill>
                  <a:schemeClr val="tx1">
                    <a:tint val="75000"/>
                  </a:schemeClr>
                </a:solidFill>
              </a:defRPr>
            </a:lvl3pPr>
            <a:lvl4pPr marL="1028435" indent="0">
              <a:buNone/>
              <a:defRPr sz="1200">
                <a:solidFill>
                  <a:schemeClr val="tx1">
                    <a:tint val="75000"/>
                  </a:schemeClr>
                </a:solidFill>
              </a:defRPr>
            </a:lvl4pPr>
            <a:lvl5pPr marL="1371245" indent="0">
              <a:buNone/>
              <a:defRPr sz="1200">
                <a:solidFill>
                  <a:schemeClr val="tx1">
                    <a:tint val="75000"/>
                  </a:schemeClr>
                </a:solidFill>
              </a:defRPr>
            </a:lvl5pPr>
            <a:lvl6pPr marL="1714057" indent="0">
              <a:buNone/>
              <a:defRPr sz="1200">
                <a:solidFill>
                  <a:schemeClr val="tx1">
                    <a:tint val="75000"/>
                  </a:schemeClr>
                </a:solidFill>
              </a:defRPr>
            </a:lvl6pPr>
            <a:lvl7pPr marL="2056868" indent="0">
              <a:buNone/>
              <a:defRPr sz="1200">
                <a:solidFill>
                  <a:schemeClr val="tx1">
                    <a:tint val="75000"/>
                  </a:schemeClr>
                </a:solidFill>
              </a:defRPr>
            </a:lvl7pPr>
            <a:lvl8pPr marL="2399680" indent="0">
              <a:buNone/>
              <a:defRPr sz="1200">
                <a:solidFill>
                  <a:schemeClr val="tx1">
                    <a:tint val="75000"/>
                  </a:schemeClr>
                </a:solidFill>
              </a:defRPr>
            </a:lvl8pPr>
            <a:lvl9pPr marL="2742491"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018" y="134964"/>
            <a:ext cx="1072045" cy="399959"/>
          </a:xfrm>
          <a:prstGeom prst="rect">
            <a:avLst/>
          </a:prstGeom>
        </p:spPr>
      </p:pic>
    </p:spTree>
    <p:extLst>
      <p:ext uri="{BB962C8B-B14F-4D97-AF65-F5344CB8AC3E}">
        <p14:creationId xmlns:p14="http://schemas.microsoft.com/office/powerpoint/2010/main" val="175900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3144" cy="6864858"/>
          </a:xfrm>
          <a:prstGeom prst="rect">
            <a:avLst/>
          </a:prstGeom>
        </p:spPr>
      </p:pic>
      <p:sp>
        <p:nvSpPr>
          <p:cNvPr id="2" name="Title 1"/>
          <p:cNvSpPr>
            <a:spLocks noGrp="1"/>
          </p:cNvSpPr>
          <p:nvPr>
            <p:ph type="title"/>
          </p:nvPr>
        </p:nvSpPr>
        <p:spPr>
          <a:xfrm>
            <a:off x="360667" y="3077231"/>
            <a:ext cx="5971175" cy="346120"/>
          </a:xfrm>
        </p:spPr>
        <p:txBody>
          <a:bodyPr wrap="square" anchor="b">
            <a:spAutoFit/>
          </a:bodyPr>
          <a:lstStyle>
            <a:lvl1pPr>
              <a:lnSpc>
                <a:spcPct val="100000"/>
              </a:lnSpc>
              <a:defRPr sz="2249">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60668" y="3570652"/>
            <a:ext cx="5971177" cy="184666"/>
          </a:xfrm>
        </p:spPr>
        <p:txBody>
          <a:bodyPr wrap="square">
            <a:spAutoFit/>
          </a:bodyPr>
          <a:lstStyle>
            <a:lvl1pPr marL="0" indent="0">
              <a:lnSpc>
                <a:spcPct val="100000"/>
              </a:lnSpc>
              <a:buNone/>
              <a:defRPr sz="1200">
                <a:solidFill>
                  <a:schemeClr val="tx2"/>
                </a:solidFill>
              </a:defRPr>
            </a:lvl1pPr>
            <a:lvl2pPr marL="342812" indent="0">
              <a:buNone/>
              <a:defRPr sz="1500">
                <a:solidFill>
                  <a:schemeClr val="tx1">
                    <a:tint val="75000"/>
                  </a:schemeClr>
                </a:solidFill>
              </a:defRPr>
            </a:lvl2pPr>
            <a:lvl3pPr marL="685622" indent="0">
              <a:buNone/>
              <a:defRPr sz="1350">
                <a:solidFill>
                  <a:schemeClr val="tx1">
                    <a:tint val="75000"/>
                  </a:schemeClr>
                </a:solidFill>
              </a:defRPr>
            </a:lvl3pPr>
            <a:lvl4pPr marL="1028435" indent="0">
              <a:buNone/>
              <a:defRPr sz="1200">
                <a:solidFill>
                  <a:schemeClr val="tx1">
                    <a:tint val="75000"/>
                  </a:schemeClr>
                </a:solidFill>
              </a:defRPr>
            </a:lvl4pPr>
            <a:lvl5pPr marL="1371245" indent="0">
              <a:buNone/>
              <a:defRPr sz="1200">
                <a:solidFill>
                  <a:schemeClr val="tx1">
                    <a:tint val="75000"/>
                  </a:schemeClr>
                </a:solidFill>
              </a:defRPr>
            </a:lvl5pPr>
            <a:lvl6pPr marL="1714057" indent="0">
              <a:buNone/>
              <a:defRPr sz="1200">
                <a:solidFill>
                  <a:schemeClr val="tx1">
                    <a:tint val="75000"/>
                  </a:schemeClr>
                </a:solidFill>
              </a:defRPr>
            </a:lvl6pPr>
            <a:lvl7pPr marL="2056868" indent="0">
              <a:buNone/>
              <a:defRPr sz="1200">
                <a:solidFill>
                  <a:schemeClr val="tx1">
                    <a:tint val="75000"/>
                  </a:schemeClr>
                </a:solidFill>
              </a:defRPr>
            </a:lvl7pPr>
            <a:lvl8pPr marL="2399680" indent="0">
              <a:buNone/>
              <a:defRPr sz="1200">
                <a:solidFill>
                  <a:schemeClr val="tx1">
                    <a:tint val="75000"/>
                  </a:schemeClr>
                </a:solidFill>
              </a:defRPr>
            </a:lvl8pPr>
            <a:lvl9pPr marL="2742491" indent="0">
              <a:buNone/>
              <a:defRPr sz="12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704619B-9823-F845-874B-2390AC991BC7}" type="slidenum">
              <a:rPr lang="en-US" smtClean="0"/>
              <a:pPr/>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733" y="230761"/>
            <a:ext cx="952929" cy="355520"/>
          </a:xfrm>
          <a:prstGeom prst="rect">
            <a:avLst/>
          </a:prstGeom>
        </p:spPr>
      </p:pic>
    </p:spTree>
    <p:extLst>
      <p:ext uri="{BB962C8B-B14F-4D97-AF65-F5344CB8AC3E}">
        <p14:creationId xmlns:p14="http://schemas.microsoft.com/office/powerpoint/2010/main" val="127607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667" y="961015"/>
            <a:ext cx="8422669" cy="36920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0667" y="1916113"/>
            <a:ext cx="4095019" cy="4160838"/>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80403" y="1916113"/>
            <a:ext cx="4102932" cy="4176712"/>
          </a:xfrm>
        </p:spPr>
        <p:txBody>
          <a:body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4704619B-9823-F845-874B-2390AC991BC7}"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0666" y="1916113"/>
            <a:ext cx="4098976" cy="4176712"/>
          </a:xfrm>
        </p:spPr>
        <p:txBody>
          <a:body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4680403" y="1916113"/>
            <a:ext cx="4102932" cy="4176712"/>
          </a:xfrm>
        </p:spPr>
        <p:txBody>
          <a:bodyPr/>
          <a:lstStyle/>
          <a:p>
            <a:pPr lvl="0"/>
            <a:r>
              <a:rPr lang="en-US"/>
              <a:t>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dirty="0"/>
          </a:p>
        </p:txBody>
      </p:sp>
      <p:sp>
        <p:nvSpPr>
          <p:cNvPr id="7" name="Text Placeholder 2"/>
          <p:cNvSpPr>
            <a:spLocks noGrp="1"/>
          </p:cNvSpPr>
          <p:nvPr>
            <p:ph type="body" idx="1"/>
          </p:nvPr>
        </p:nvSpPr>
        <p:spPr>
          <a:xfrm>
            <a:off x="356710" y="1389890"/>
            <a:ext cx="8426627" cy="184666"/>
          </a:xfrm>
        </p:spPr>
        <p:txBody>
          <a:bodyPr wrap="square" anchor="t" anchorCtr="0">
            <a:spAutoFit/>
          </a:bodyPr>
          <a:lstStyle>
            <a:lvl1pPr marL="0" indent="0">
              <a:lnSpc>
                <a:spcPct val="100000"/>
              </a:lnSpc>
              <a:buNone/>
              <a:defRPr sz="1200" b="0"/>
            </a:lvl1pPr>
            <a:lvl2pPr marL="342812" indent="0">
              <a:buNone/>
              <a:defRPr sz="1500" b="1"/>
            </a:lvl2pPr>
            <a:lvl3pPr marL="685622" indent="0">
              <a:buNone/>
              <a:defRPr sz="1350" b="1"/>
            </a:lvl3pPr>
            <a:lvl4pPr marL="1028435" indent="0">
              <a:buNone/>
              <a:defRPr sz="1200" b="1"/>
            </a:lvl4pPr>
            <a:lvl5pPr marL="1371245" indent="0">
              <a:buNone/>
              <a:defRPr sz="1200" b="1"/>
            </a:lvl5pPr>
            <a:lvl6pPr marL="1714057" indent="0">
              <a:buNone/>
              <a:defRPr sz="1200" b="1"/>
            </a:lvl6pPr>
            <a:lvl7pPr marL="2056868" indent="0">
              <a:buNone/>
              <a:defRPr sz="1200" b="1"/>
            </a:lvl7pPr>
            <a:lvl8pPr marL="2399680" indent="0">
              <a:buNone/>
              <a:defRPr sz="1200" b="1"/>
            </a:lvl8pPr>
            <a:lvl9pPr marL="2742491" indent="0">
              <a:buNone/>
              <a:defRPr sz="1200" b="1"/>
            </a:lvl9pPr>
          </a:lstStyle>
          <a:p>
            <a:pPr lvl="0"/>
            <a:r>
              <a:rPr lang="en-US"/>
              <a:t>Edit Master text styles</a:t>
            </a:r>
          </a:p>
        </p:txBody>
      </p:sp>
      <p:sp>
        <p:nvSpPr>
          <p:cNvPr id="8" name="Title 1"/>
          <p:cNvSpPr>
            <a:spLocks noGrp="1"/>
          </p:cNvSpPr>
          <p:nvPr>
            <p:ph type="title"/>
          </p:nvPr>
        </p:nvSpPr>
        <p:spPr>
          <a:xfrm>
            <a:off x="360667" y="961015"/>
            <a:ext cx="8422669" cy="369204"/>
          </a:xfrm>
        </p:spPr>
        <p:txBody>
          <a:bodyPr/>
          <a:lstStyle/>
          <a:p>
            <a:r>
              <a:rPr lang="en-US"/>
              <a:t>Click to edit Master title style</a:t>
            </a:r>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2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6708" y="1389891"/>
            <a:ext cx="4102932" cy="184666"/>
          </a:xfrm>
        </p:spPr>
        <p:txBody>
          <a:bodyPr wrap="square" anchor="t" anchorCtr="0">
            <a:spAutoFit/>
          </a:bodyPr>
          <a:lstStyle>
            <a:lvl1pPr marL="0" indent="0">
              <a:lnSpc>
                <a:spcPct val="100000"/>
              </a:lnSpc>
              <a:buNone/>
              <a:defRPr sz="1200" b="0"/>
            </a:lvl1pPr>
            <a:lvl2pPr marL="342812" indent="0">
              <a:buNone/>
              <a:defRPr sz="1500" b="1"/>
            </a:lvl2pPr>
            <a:lvl3pPr marL="685622" indent="0">
              <a:buNone/>
              <a:defRPr sz="1350" b="1"/>
            </a:lvl3pPr>
            <a:lvl4pPr marL="1028435" indent="0">
              <a:buNone/>
              <a:defRPr sz="1200" b="1"/>
            </a:lvl4pPr>
            <a:lvl5pPr marL="1371245" indent="0">
              <a:buNone/>
              <a:defRPr sz="1200" b="1"/>
            </a:lvl5pPr>
            <a:lvl6pPr marL="1714057" indent="0">
              <a:buNone/>
              <a:defRPr sz="1200" b="1"/>
            </a:lvl6pPr>
            <a:lvl7pPr marL="2056868" indent="0">
              <a:buNone/>
              <a:defRPr sz="1200" b="1"/>
            </a:lvl7pPr>
            <a:lvl8pPr marL="2399680" indent="0">
              <a:buNone/>
              <a:defRPr sz="1200" b="1"/>
            </a:lvl8pPr>
            <a:lvl9pPr marL="2742491" indent="0">
              <a:buNone/>
              <a:defRPr sz="1200" b="1"/>
            </a:lvl9pPr>
          </a:lstStyle>
          <a:p>
            <a:pPr lvl="0"/>
            <a:r>
              <a:rPr lang="en-US"/>
              <a:t>Edit Master text styles</a:t>
            </a:r>
          </a:p>
        </p:txBody>
      </p:sp>
      <p:sp>
        <p:nvSpPr>
          <p:cNvPr id="4" name="Content Placeholder 3"/>
          <p:cNvSpPr>
            <a:spLocks noGrp="1"/>
          </p:cNvSpPr>
          <p:nvPr>
            <p:ph sz="half" idx="2"/>
          </p:nvPr>
        </p:nvSpPr>
        <p:spPr>
          <a:xfrm>
            <a:off x="360666" y="1916115"/>
            <a:ext cx="4098976" cy="4176713"/>
          </a:xfrm>
        </p:spPr>
        <p:txBody>
          <a:body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80403" y="1389891"/>
            <a:ext cx="4102932" cy="184666"/>
          </a:xfrm>
        </p:spPr>
        <p:txBody>
          <a:bodyPr wrap="square" anchor="t" anchorCtr="0">
            <a:spAutoFit/>
          </a:bodyPr>
          <a:lstStyle>
            <a:lvl1pPr marL="0" indent="0">
              <a:lnSpc>
                <a:spcPct val="100000"/>
              </a:lnSpc>
              <a:buNone/>
              <a:defRPr sz="1200" b="0"/>
            </a:lvl1pPr>
            <a:lvl2pPr marL="342812" indent="0">
              <a:buNone/>
              <a:defRPr sz="1500" b="1"/>
            </a:lvl2pPr>
            <a:lvl3pPr marL="685622" indent="0">
              <a:buNone/>
              <a:defRPr sz="1350" b="1"/>
            </a:lvl3pPr>
            <a:lvl4pPr marL="1028435" indent="0">
              <a:buNone/>
              <a:defRPr sz="1200" b="1"/>
            </a:lvl4pPr>
            <a:lvl5pPr marL="1371245" indent="0">
              <a:buNone/>
              <a:defRPr sz="1200" b="1"/>
            </a:lvl5pPr>
            <a:lvl6pPr marL="1714057" indent="0">
              <a:buNone/>
              <a:defRPr sz="1200" b="1"/>
            </a:lvl6pPr>
            <a:lvl7pPr marL="2056868" indent="0">
              <a:buNone/>
              <a:defRPr sz="1200" b="1"/>
            </a:lvl7pPr>
            <a:lvl8pPr marL="2399680" indent="0">
              <a:buNone/>
              <a:defRPr sz="1200" b="1"/>
            </a:lvl8pPr>
            <a:lvl9pPr marL="2742491" indent="0">
              <a:buNone/>
              <a:defRPr sz="1200" b="1"/>
            </a:lvl9pPr>
          </a:lstStyle>
          <a:p>
            <a:pPr lvl="0"/>
            <a:r>
              <a:rPr lang="en-US"/>
              <a:t>Edit Master text styles</a:t>
            </a:r>
          </a:p>
        </p:txBody>
      </p:sp>
      <p:sp>
        <p:nvSpPr>
          <p:cNvPr id="6" name="Content Placeholder 5"/>
          <p:cNvSpPr>
            <a:spLocks noGrp="1"/>
          </p:cNvSpPr>
          <p:nvPr>
            <p:ph sz="quarter" idx="4"/>
          </p:nvPr>
        </p:nvSpPr>
        <p:spPr>
          <a:xfrm>
            <a:off x="4680403" y="1916113"/>
            <a:ext cx="4102932" cy="4176712"/>
          </a:xfrm>
        </p:spPr>
        <p:txBody>
          <a:bodyPr/>
          <a:lstStyle/>
          <a:p>
            <a:pPr lvl="0"/>
            <a:r>
              <a:rPr lang="en-US"/>
              <a:t>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11" name="Title 1"/>
          <p:cNvSpPr>
            <a:spLocks noGrp="1"/>
          </p:cNvSpPr>
          <p:nvPr>
            <p:ph type="title"/>
          </p:nvPr>
        </p:nvSpPr>
        <p:spPr>
          <a:xfrm>
            <a:off x="360666" y="961015"/>
            <a:ext cx="4103016" cy="369204"/>
          </a:xfrm>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4680318" y="961012"/>
            <a:ext cx="4103016" cy="360362"/>
          </a:xfrm>
        </p:spPr>
        <p:txBody>
          <a:bodyPr/>
          <a:lstStyle>
            <a:lvl1pPr marL="0" indent="0">
              <a:buNone/>
              <a:defRPr lang="en-US" sz="1800" kern="1200" dirty="0">
                <a:solidFill>
                  <a:schemeClr val="accent1"/>
                </a:solidFill>
                <a:latin typeface="+mj-lt"/>
                <a:ea typeface="+mj-ea"/>
                <a:cs typeface="+mj-cs"/>
              </a:defRPr>
            </a:lvl1pPr>
          </a:lstStyle>
          <a:p>
            <a:pPr lvl="0"/>
            <a:r>
              <a:rPr lang="en-US"/>
              <a:t>Edit Master text styles</a:t>
            </a:r>
          </a:p>
        </p:txBody>
      </p:sp>
    </p:spTree>
    <p:extLst>
      <p:ext uri="{BB962C8B-B14F-4D97-AF65-F5344CB8AC3E}">
        <p14:creationId xmlns:p14="http://schemas.microsoft.com/office/powerpoint/2010/main" val="209899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with 2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6708" y="1755650"/>
            <a:ext cx="4102932" cy="184666"/>
          </a:xfrm>
        </p:spPr>
        <p:txBody>
          <a:bodyPr wrap="square" anchor="t" anchorCtr="0">
            <a:spAutoFit/>
          </a:bodyPr>
          <a:lstStyle>
            <a:lvl1pPr marL="0" indent="0">
              <a:lnSpc>
                <a:spcPct val="100000"/>
              </a:lnSpc>
              <a:buNone/>
              <a:defRPr sz="1200" b="0"/>
            </a:lvl1pPr>
            <a:lvl2pPr marL="342812" indent="0">
              <a:buNone/>
              <a:defRPr sz="1500" b="1"/>
            </a:lvl2pPr>
            <a:lvl3pPr marL="685622" indent="0">
              <a:buNone/>
              <a:defRPr sz="1350" b="1"/>
            </a:lvl3pPr>
            <a:lvl4pPr marL="1028435" indent="0">
              <a:buNone/>
              <a:defRPr sz="1200" b="1"/>
            </a:lvl4pPr>
            <a:lvl5pPr marL="1371245" indent="0">
              <a:buNone/>
              <a:defRPr sz="1200" b="1"/>
            </a:lvl5pPr>
            <a:lvl6pPr marL="1714057" indent="0">
              <a:buNone/>
              <a:defRPr sz="1200" b="1"/>
            </a:lvl6pPr>
            <a:lvl7pPr marL="2056868" indent="0">
              <a:buNone/>
              <a:defRPr sz="1200" b="1"/>
            </a:lvl7pPr>
            <a:lvl8pPr marL="2399680" indent="0">
              <a:buNone/>
              <a:defRPr sz="1200" b="1"/>
            </a:lvl8pPr>
            <a:lvl9pPr marL="2742491" indent="0">
              <a:buNone/>
              <a:defRPr sz="1200" b="1"/>
            </a:lvl9pPr>
          </a:lstStyle>
          <a:p>
            <a:pPr lvl="0"/>
            <a:r>
              <a:rPr lang="en-US"/>
              <a:t>Edit Master text styles</a:t>
            </a:r>
          </a:p>
        </p:txBody>
      </p:sp>
      <p:sp>
        <p:nvSpPr>
          <p:cNvPr id="4" name="Content Placeholder 3"/>
          <p:cNvSpPr>
            <a:spLocks noGrp="1"/>
          </p:cNvSpPr>
          <p:nvPr>
            <p:ph sz="half" idx="2"/>
          </p:nvPr>
        </p:nvSpPr>
        <p:spPr>
          <a:xfrm>
            <a:off x="356710" y="2276476"/>
            <a:ext cx="4102932" cy="3816351"/>
          </a:xfrm>
        </p:spPr>
        <p:txBody>
          <a:body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80403" y="1755650"/>
            <a:ext cx="4102932" cy="184666"/>
          </a:xfrm>
        </p:spPr>
        <p:txBody>
          <a:bodyPr wrap="square" anchor="t" anchorCtr="0">
            <a:spAutoFit/>
          </a:bodyPr>
          <a:lstStyle>
            <a:lvl1pPr marL="0" indent="0">
              <a:lnSpc>
                <a:spcPct val="100000"/>
              </a:lnSpc>
              <a:buNone/>
              <a:defRPr sz="1200" b="0"/>
            </a:lvl1pPr>
            <a:lvl2pPr marL="342812" indent="0">
              <a:buNone/>
              <a:defRPr sz="1500" b="1"/>
            </a:lvl2pPr>
            <a:lvl3pPr marL="685622" indent="0">
              <a:buNone/>
              <a:defRPr sz="1350" b="1"/>
            </a:lvl3pPr>
            <a:lvl4pPr marL="1028435" indent="0">
              <a:buNone/>
              <a:defRPr sz="1200" b="1"/>
            </a:lvl4pPr>
            <a:lvl5pPr marL="1371245" indent="0">
              <a:buNone/>
              <a:defRPr sz="1200" b="1"/>
            </a:lvl5pPr>
            <a:lvl6pPr marL="1714057" indent="0">
              <a:buNone/>
              <a:defRPr sz="1200" b="1"/>
            </a:lvl6pPr>
            <a:lvl7pPr marL="2056868" indent="0">
              <a:buNone/>
              <a:defRPr sz="1200" b="1"/>
            </a:lvl7pPr>
            <a:lvl8pPr marL="2399680" indent="0">
              <a:buNone/>
              <a:defRPr sz="1200" b="1"/>
            </a:lvl8pPr>
            <a:lvl9pPr marL="2742491" indent="0">
              <a:buNone/>
              <a:defRPr sz="1200" b="1"/>
            </a:lvl9pPr>
          </a:lstStyle>
          <a:p>
            <a:pPr lvl="0"/>
            <a:r>
              <a:rPr lang="en-US"/>
              <a:t>Edit Master text styles</a:t>
            </a:r>
          </a:p>
        </p:txBody>
      </p:sp>
      <p:sp>
        <p:nvSpPr>
          <p:cNvPr id="6" name="Content Placeholder 5"/>
          <p:cNvSpPr>
            <a:spLocks noGrp="1"/>
          </p:cNvSpPr>
          <p:nvPr>
            <p:ph sz="quarter" idx="4"/>
          </p:nvPr>
        </p:nvSpPr>
        <p:spPr>
          <a:xfrm>
            <a:off x="4680403" y="2276476"/>
            <a:ext cx="4102932" cy="3816351"/>
          </a:xfrm>
        </p:spPr>
        <p:txBody>
          <a:bodyPr/>
          <a:lstStyle/>
          <a:p>
            <a:pPr lvl="0"/>
            <a:r>
              <a:rPr lang="en-US"/>
              <a:t>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11" name="Title 1"/>
          <p:cNvSpPr>
            <a:spLocks noGrp="1"/>
          </p:cNvSpPr>
          <p:nvPr>
            <p:ph type="title"/>
          </p:nvPr>
        </p:nvSpPr>
        <p:spPr>
          <a:xfrm>
            <a:off x="360666" y="961015"/>
            <a:ext cx="4103016" cy="369204"/>
          </a:xfrm>
        </p:spPr>
        <p:txBody>
          <a:bodyPr/>
          <a:lstStyle/>
          <a:p>
            <a:r>
              <a:rPr lang="en-US"/>
              <a:t>Click to edit Master title style</a:t>
            </a:r>
            <a:endParaRPr lang="en-US" dirty="0"/>
          </a:p>
        </p:txBody>
      </p:sp>
      <p:sp>
        <p:nvSpPr>
          <p:cNvPr id="12" name="Text Placeholder 7"/>
          <p:cNvSpPr>
            <a:spLocks noGrp="1"/>
          </p:cNvSpPr>
          <p:nvPr>
            <p:ph type="body" sz="quarter" idx="13"/>
          </p:nvPr>
        </p:nvSpPr>
        <p:spPr>
          <a:xfrm>
            <a:off x="4680318" y="961012"/>
            <a:ext cx="4103016" cy="360362"/>
          </a:xfrm>
        </p:spPr>
        <p:txBody>
          <a:bodyPr/>
          <a:lstStyle>
            <a:lvl1pPr marL="0" indent="0">
              <a:buNone/>
              <a:defRPr lang="en-US" sz="1800" kern="1200" dirty="0">
                <a:solidFill>
                  <a:schemeClr val="accent1"/>
                </a:solidFill>
                <a:latin typeface="+mj-lt"/>
                <a:ea typeface="+mj-ea"/>
                <a:cs typeface="+mj-cs"/>
              </a:defRPr>
            </a:lvl1pPr>
          </a:lstStyle>
          <a:p>
            <a:pPr lvl="0"/>
            <a:r>
              <a:rPr lang="en-US"/>
              <a:t>Edit Master text styles</a:t>
            </a:r>
          </a:p>
        </p:txBody>
      </p:sp>
    </p:spTree>
    <p:extLst>
      <p:ext uri="{BB962C8B-B14F-4D97-AF65-F5344CB8AC3E}">
        <p14:creationId xmlns:p14="http://schemas.microsoft.com/office/powerpoint/2010/main" val="82271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4306"/>
            <a:ext cx="9153144" cy="689536"/>
          </a:xfrm>
          <a:prstGeom prst="rect">
            <a:avLst/>
          </a:prstGeom>
        </p:spPr>
      </p:pic>
      <p:sp>
        <p:nvSpPr>
          <p:cNvPr id="2" name="Title Placeholder 1"/>
          <p:cNvSpPr>
            <a:spLocks noGrp="1"/>
          </p:cNvSpPr>
          <p:nvPr>
            <p:ph type="title"/>
          </p:nvPr>
        </p:nvSpPr>
        <p:spPr>
          <a:xfrm>
            <a:off x="360667" y="961016"/>
            <a:ext cx="8422669" cy="369204"/>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352753" y="1916112"/>
            <a:ext cx="8430582" cy="43211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371477" y="289431"/>
            <a:ext cx="411858" cy="115416"/>
          </a:xfrm>
          <a:prstGeom prst="rect">
            <a:avLst/>
          </a:prstGeom>
        </p:spPr>
        <p:txBody>
          <a:bodyPr vert="horz" wrap="square" lIns="0" tIns="0" rIns="0" bIns="0" rtlCol="0" anchor="ctr">
            <a:spAutoFit/>
          </a:bodyPr>
          <a:lstStyle>
            <a:lvl1pPr algn="r">
              <a:defRPr sz="750">
                <a:solidFill>
                  <a:schemeClr val="bg1"/>
                </a:solidFill>
              </a:defRPr>
            </a:lvl1pPr>
          </a:lstStyle>
          <a:p>
            <a:fld id="{4704619B-9823-F845-874B-2390AC991BC7}" type="slidenum">
              <a:rPr lang="en-US" smtClean="0"/>
              <a:pPr/>
              <a:t>‹#›</a:t>
            </a:fld>
            <a:endParaRPr lang="en-US" dirty="0"/>
          </a:p>
        </p:txBody>
      </p:sp>
      <p:pic>
        <p:nvPicPr>
          <p:cNvPr id="9" name="Picture 8"/>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75018" y="134964"/>
            <a:ext cx="1072045" cy="399959"/>
          </a:xfrm>
          <a:prstGeom prst="rect">
            <a:avLst/>
          </a:prstGeom>
        </p:spPr>
      </p:pic>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73" r:id="rId5"/>
    <p:sldLayoutId id="2147483664" r:id="rId6"/>
    <p:sldLayoutId id="2147483665" r:id="rId7"/>
    <p:sldLayoutId id="2147483674" r:id="rId8"/>
    <p:sldLayoutId id="2147483680" r:id="rId9"/>
    <p:sldLayoutId id="2147483675" r:id="rId10"/>
    <p:sldLayoutId id="2147483676" r:id="rId11"/>
    <p:sldLayoutId id="2147483699" r:id="rId12"/>
    <p:sldLayoutId id="2147483677" r:id="rId13"/>
    <p:sldLayoutId id="2147483678" r:id="rId14"/>
    <p:sldLayoutId id="2147483679" r:id="rId15"/>
    <p:sldLayoutId id="2147483666" r:id="rId16"/>
    <p:sldLayoutId id="2147483667" r:id="rId17"/>
    <p:sldLayoutId id="2147483698" r:id="rId18"/>
    <p:sldLayoutId id="2147483702" r:id="rId19"/>
    <p:sldLayoutId id="2147483703" r:id="rId20"/>
    <p:sldLayoutId id="2147483704" r:id="rId21"/>
    <p:sldLayoutId id="2147483705" r:id="rId22"/>
  </p:sldLayoutIdLst>
  <p:hf hdr="0" ftr="0" dt="0"/>
  <p:txStyles>
    <p:titleStyle>
      <a:lvl1pPr algn="l" defTabSz="685622" rtl="0" eaLnBrk="1" latinLnBrk="0" hangingPunct="1">
        <a:lnSpc>
          <a:spcPct val="100000"/>
        </a:lnSpc>
        <a:spcBef>
          <a:spcPct val="0"/>
        </a:spcBef>
        <a:buNone/>
        <a:defRPr sz="2399" kern="1200">
          <a:solidFill>
            <a:schemeClr val="accent1"/>
          </a:solidFill>
          <a:latin typeface="+mj-lt"/>
          <a:ea typeface="+mj-ea"/>
          <a:cs typeface="+mj-cs"/>
        </a:defRPr>
      </a:lvl1pPr>
    </p:titleStyle>
    <p:bodyStyle>
      <a:lvl1pPr marL="128554" indent="-128554" algn="l" defTabSz="685622" rtl="0" eaLnBrk="1" latinLnBrk="0" hangingPunct="1">
        <a:lnSpc>
          <a:spcPct val="100000"/>
        </a:lnSpc>
        <a:spcBef>
          <a:spcPts val="750"/>
        </a:spcBef>
        <a:buClr>
          <a:schemeClr val="accent1"/>
        </a:buClr>
        <a:buFont typeface="Arial" panose="020B0604020202020204" pitchFamily="34" charset="0"/>
        <a:buChar char="•"/>
        <a:tabLst/>
        <a:defRPr sz="1500" kern="1200">
          <a:solidFill>
            <a:schemeClr val="tx2"/>
          </a:solidFill>
          <a:latin typeface="+mn-lt"/>
          <a:ea typeface="+mn-ea"/>
          <a:cs typeface="+mn-cs"/>
        </a:defRPr>
      </a:lvl1pPr>
      <a:lvl2pPr marL="258299" indent="-129745" algn="l" defTabSz="685622" rtl="0" eaLnBrk="1" latinLnBrk="0" hangingPunct="1">
        <a:lnSpc>
          <a:spcPct val="100000"/>
        </a:lnSpc>
        <a:spcBef>
          <a:spcPts val="750"/>
        </a:spcBef>
        <a:buClr>
          <a:schemeClr val="accent1"/>
        </a:buClr>
        <a:buFont typeface=".HelveticaNeueDeskInterface-Regular" charset="0"/>
        <a:buChar char="&gt;"/>
        <a:tabLst/>
        <a:defRPr sz="1500" kern="1200">
          <a:solidFill>
            <a:schemeClr val="tx2"/>
          </a:solidFill>
          <a:latin typeface="+mn-lt"/>
          <a:ea typeface="+mn-ea"/>
          <a:cs typeface="+mn-cs"/>
        </a:defRPr>
      </a:lvl2pPr>
      <a:lvl3pPr marL="386853" indent="-128554" algn="l" defTabSz="685622" rtl="0" eaLnBrk="1" latinLnBrk="0" hangingPunct="1">
        <a:lnSpc>
          <a:spcPct val="100000"/>
        </a:lnSpc>
        <a:spcBef>
          <a:spcPts val="750"/>
        </a:spcBef>
        <a:buClr>
          <a:schemeClr val="accent1"/>
        </a:buClr>
        <a:buFont typeface=".HelveticaNeueDeskInterface-Regular" charset="0"/>
        <a:buChar char="–"/>
        <a:tabLst/>
        <a:defRPr sz="1500" kern="1200">
          <a:solidFill>
            <a:schemeClr val="tx2"/>
          </a:solidFill>
          <a:latin typeface="+mn-lt"/>
          <a:ea typeface="+mn-ea"/>
          <a:cs typeface="+mn-cs"/>
        </a:defRPr>
      </a:lvl3pPr>
      <a:lvl4pPr marL="1199840"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4pPr>
      <a:lvl5pPr marL="1542652"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5pPr>
      <a:lvl6pPr marL="1885463"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74"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85"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97"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2" rtl="0" eaLnBrk="1" latinLnBrk="0" hangingPunct="1">
        <a:defRPr sz="1050" kern="1200">
          <a:solidFill>
            <a:schemeClr val="tx1"/>
          </a:solidFill>
          <a:latin typeface="+mn-lt"/>
          <a:ea typeface="+mn-ea"/>
          <a:cs typeface="+mn-cs"/>
        </a:defRPr>
      </a:lvl1pPr>
      <a:lvl2pPr marL="342812" algn="l" defTabSz="685622" rtl="0" eaLnBrk="1" latinLnBrk="0" hangingPunct="1">
        <a:defRPr sz="1050" kern="1200">
          <a:solidFill>
            <a:schemeClr val="tx1"/>
          </a:solidFill>
          <a:latin typeface="+mn-lt"/>
          <a:ea typeface="+mn-ea"/>
          <a:cs typeface="+mn-cs"/>
        </a:defRPr>
      </a:lvl2pPr>
      <a:lvl3pPr marL="685622" algn="l" defTabSz="685622" rtl="0" eaLnBrk="1" latinLnBrk="0" hangingPunct="1">
        <a:defRPr sz="1050" kern="1200">
          <a:solidFill>
            <a:schemeClr val="tx1"/>
          </a:solidFill>
          <a:latin typeface="+mn-lt"/>
          <a:ea typeface="+mn-ea"/>
          <a:cs typeface="+mn-cs"/>
        </a:defRPr>
      </a:lvl3pPr>
      <a:lvl4pPr marL="1028435" algn="l" defTabSz="685622" rtl="0" eaLnBrk="1" latinLnBrk="0" hangingPunct="1">
        <a:defRPr sz="1050" kern="1200">
          <a:solidFill>
            <a:schemeClr val="tx1"/>
          </a:solidFill>
          <a:latin typeface="+mn-lt"/>
          <a:ea typeface="+mn-ea"/>
          <a:cs typeface="+mn-cs"/>
        </a:defRPr>
      </a:lvl4pPr>
      <a:lvl5pPr marL="1371245" algn="l" defTabSz="685622" rtl="0" eaLnBrk="1" latinLnBrk="0" hangingPunct="1">
        <a:defRPr sz="1050" kern="1200">
          <a:solidFill>
            <a:schemeClr val="tx1"/>
          </a:solidFill>
          <a:latin typeface="+mn-lt"/>
          <a:ea typeface="+mn-ea"/>
          <a:cs typeface="+mn-cs"/>
        </a:defRPr>
      </a:lvl5pPr>
      <a:lvl6pPr marL="1714057" algn="l" defTabSz="685622" rtl="0" eaLnBrk="1" latinLnBrk="0" hangingPunct="1">
        <a:defRPr sz="1050" kern="1200">
          <a:solidFill>
            <a:schemeClr val="tx1"/>
          </a:solidFill>
          <a:latin typeface="+mn-lt"/>
          <a:ea typeface="+mn-ea"/>
          <a:cs typeface="+mn-cs"/>
        </a:defRPr>
      </a:lvl6pPr>
      <a:lvl7pPr marL="2056868" algn="l" defTabSz="685622" rtl="0" eaLnBrk="1" latinLnBrk="0" hangingPunct="1">
        <a:defRPr sz="1050" kern="1200">
          <a:solidFill>
            <a:schemeClr val="tx1"/>
          </a:solidFill>
          <a:latin typeface="+mn-lt"/>
          <a:ea typeface="+mn-ea"/>
          <a:cs typeface="+mn-cs"/>
        </a:defRPr>
      </a:lvl7pPr>
      <a:lvl8pPr marL="2399680" algn="l" defTabSz="685622" rtl="0" eaLnBrk="1" latinLnBrk="0" hangingPunct="1">
        <a:defRPr sz="1050" kern="1200">
          <a:solidFill>
            <a:schemeClr val="tx1"/>
          </a:solidFill>
          <a:latin typeface="+mn-lt"/>
          <a:ea typeface="+mn-ea"/>
          <a:cs typeface="+mn-cs"/>
        </a:defRPr>
      </a:lvl8pPr>
      <a:lvl9pPr marL="2742491" algn="l" defTabSz="685622" rtl="0" eaLnBrk="1" latinLnBrk="0" hangingPunct="1">
        <a:defRPr sz="10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6" userDrawn="1">
          <p15:clr>
            <a:srgbClr val="F26B43"/>
          </p15:clr>
        </p15:guide>
        <p15:guide id="2" pos="4103" userDrawn="1">
          <p15:clr>
            <a:srgbClr val="F26B43"/>
          </p15:clr>
        </p15:guide>
        <p15:guide id="3" orient="horz" pos="606" userDrawn="1">
          <p15:clr>
            <a:srgbClr val="F26B43"/>
          </p15:clr>
        </p15:guide>
        <p15:guide id="4" orient="horz" pos="1187" userDrawn="1">
          <p15:clr>
            <a:srgbClr val="F26B43"/>
          </p15:clr>
        </p15:guide>
        <p15:guide id="7" orient="horz" pos="3828" userDrawn="1">
          <p15:clr>
            <a:srgbClr val="F26B43"/>
          </p15:clr>
        </p15:guide>
        <p15:guide id="8" orient="horz" pos="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ftc.gov/idc/groups/public/@economicanalysis/documents/file/oce_automatedtrading_update.pdf"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4/relationships/chartEx" Target="../charts/chartEx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forms.na1.netsuite.com/app/site/crm/externalleadpage.nl/compid.401329/.f?formid=51&amp;h=f9043a2a563bca1f19af&amp;sourcecode=3687&amp;scname=WPMA2019" TargetMode="External"/><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forms.na1.netsuite.com/app/site/crm/externalleadpage.nl/compid.401329/.f?formid=64&amp;h=2caa526fdcb4a4a5c2fa&amp;sourcecode=3687&amp;scname=WPMA2019" TargetMode="Externa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mailto:Tom.Kloza@ihsmarkit.com"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4179"/>
            <a:ext cx="7067918" cy="2185214"/>
          </a:xfrm>
        </p:spPr>
        <p:txBody>
          <a:bodyPr/>
          <a:lstStyle/>
          <a:p>
            <a:pPr lvl="0"/>
            <a:r>
              <a:rPr lang="en-US" sz="7100" b="1" dirty="0">
                <a:solidFill>
                  <a:schemeClr val="accent1"/>
                </a:solidFill>
                <a:latin typeface="Source Sans Pro" panose="020B0503030403020204" pitchFamily="34" charset="0"/>
              </a:rPr>
              <a:t>How the West is Run</a:t>
            </a:r>
          </a:p>
        </p:txBody>
      </p:sp>
      <p:sp>
        <p:nvSpPr>
          <p:cNvPr id="4" name="Rectangle 3">
            <a:extLst>
              <a:ext uri="{FF2B5EF4-FFF2-40B4-BE49-F238E27FC236}">
                <a16:creationId xmlns:a16="http://schemas.microsoft.com/office/drawing/2014/main" id="{B8C7B6B9-8BCD-4605-83F3-F46FFB191C7A}"/>
              </a:ext>
            </a:extLst>
          </p:cNvPr>
          <p:cNvSpPr/>
          <p:nvPr/>
        </p:nvSpPr>
        <p:spPr>
          <a:xfrm>
            <a:off x="152400" y="3920970"/>
            <a:ext cx="8305800" cy="2185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Deep Dive into Global, National &amp; Regional Petroleum</a:t>
            </a:r>
          </a:p>
          <a:p>
            <a:pPr algn="ctr"/>
            <a:r>
              <a:rPr lang="en-US" sz="2400" dirty="0"/>
              <a:t>Tom Kloza, Global Head of Energy Analysis</a:t>
            </a:r>
          </a:p>
          <a:p>
            <a:pPr algn="ctr"/>
            <a:r>
              <a:rPr lang="en-US" sz="2400" dirty="0"/>
              <a:t>Oil Price Information Service by IHS Markit</a:t>
            </a:r>
          </a:p>
          <a:p>
            <a:pPr algn="ctr"/>
            <a:r>
              <a:rPr lang="en-US" sz="2400" dirty="0"/>
              <a:t>February 21, 2019 The Mirage, Las Vegas, NV</a:t>
            </a:r>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6667-7BDE-4862-9263-6BB0A6FFAB39}"/>
              </a:ext>
            </a:extLst>
          </p:cNvPr>
          <p:cNvSpPr>
            <a:spLocks noGrp="1"/>
          </p:cNvSpPr>
          <p:nvPr>
            <p:ph type="title"/>
          </p:nvPr>
        </p:nvSpPr>
        <p:spPr/>
        <p:txBody>
          <a:bodyPr/>
          <a:lstStyle/>
          <a:p>
            <a:r>
              <a:rPr lang="en-US" dirty="0">
                <a:latin typeface="Source Sans Pro" panose="020B0503030403020204" pitchFamily="34" charset="0"/>
              </a:rPr>
              <a:t>The Wildcard that Complicates the Menagerie</a:t>
            </a:r>
          </a:p>
        </p:txBody>
      </p:sp>
      <p:sp>
        <p:nvSpPr>
          <p:cNvPr id="3" name="Slide Number Placeholder 2">
            <a:extLst>
              <a:ext uri="{FF2B5EF4-FFF2-40B4-BE49-F238E27FC236}">
                <a16:creationId xmlns:a16="http://schemas.microsoft.com/office/drawing/2014/main" id="{7C72E311-2FE0-4C97-99C8-F3FA334AD343}"/>
              </a:ext>
            </a:extLst>
          </p:cNvPr>
          <p:cNvSpPr>
            <a:spLocks noGrp="1"/>
          </p:cNvSpPr>
          <p:nvPr>
            <p:ph type="sldNum" sz="quarter" idx="12"/>
          </p:nvPr>
        </p:nvSpPr>
        <p:spPr/>
        <p:txBody>
          <a:bodyPr/>
          <a:lstStyle/>
          <a:p>
            <a:fld id="{4704619B-9823-F845-874B-2390AC991BC7}" type="slidenum">
              <a:rPr lang="en-US" smtClean="0"/>
              <a:t>10</a:t>
            </a:fld>
            <a:endParaRPr lang="en-US"/>
          </a:p>
        </p:txBody>
      </p:sp>
      <p:pic>
        <p:nvPicPr>
          <p:cNvPr id="4" name="Content Placeholder 8">
            <a:extLst>
              <a:ext uri="{FF2B5EF4-FFF2-40B4-BE49-F238E27FC236}">
                <a16:creationId xmlns:a16="http://schemas.microsoft.com/office/drawing/2014/main" id="{FD07A2CE-6026-45EE-9455-733ED55B5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07" y="1600200"/>
            <a:ext cx="1757693" cy="2157169"/>
          </a:xfrm>
          <a:prstGeom prst="rect">
            <a:avLst/>
          </a:prstGeom>
        </p:spPr>
      </p:pic>
      <p:pic>
        <p:nvPicPr>
          <p:cNvPr id="5" name="Content Placeholder 10">
            <a:extLst>
              <a:ext uri="{FF2B5EF4-FFF2-40B4-BE49-F238E27FC236}">
                <a16:creationId xmlns:a16="http://schemas.microsoft.com/office/drawing/2014/main" id="{CBA65FFC-4B3A-4FC0-A653-629749583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828800"/>
            <a:ext cx="6585174" cy="3733800"/>
          </a:xfrm>
          <a:prstGeom prst="rect">
            <a:avLst/>
          </a:prstGeom>
        </p:spPr>
      </p:pic>
    </p:spTree>
    <p:extLst>
      <p:ext uri="{BB962C8B-B14F-4D97-AF65-F5344CB8AC3E}">
        <p14:creationId xmlns:p14="http://schemas.microsoft.com/office/powerpoint/2010/main" val="3444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1F88-653A-448D-870C-AB4593AFABBE}"/>
              </a:ext>
            </a:extLst>
          </p:cNvPr>
          <p:cNvSpPr>
            <a:spLocks noGrp="1"/>
          </p:cNvSpPr>
          <p:nvPr>
            <p:ph type="title"/>
          </p:nvPr>
        </p:nvSpPr>
        <p:spPr>
          <a:xfrm>
            <a:off x="360667" y="2731110"/>
            <a:ext cx="5971175" cy="692241"/>
          </a:xfrm>
        </p:spPr>
        <p:txBody>
          <a:bodyPr/>
          <a:lstStyle/>
          <a:p>
            <a:r>
              <a:rPr lang="en-US" dirty="0">
                <a:latin typeface="Source Sans Pro" panose="020B0503030403020204" pitchFamily="34" charset="0"/>
              </a:rPr>
              <a:t>Myth: Prices Can’t Possibly Go Sharply Lower or Higher</a:t>
            </a:r>
          </a:p>
        </p:txBody>
      </p:sp>
      <p:sp>
        <p:nvSpPr>
          <p:cNvPr id="4" name="Slide Number Placeholder 3">
            <a:extLst>
              <a:ext uri="{FF2B5EF4-FFF2-40B4-BE49-F238E27FC236}">
                <a16:creationId xmlns:a16="http://schemas.microsoft.com/office/drawing/2014/main" id="{3A886695-3BA7-4EC8-B704-9F1E1164CB5F}"/>
              </a:ext>
            </a:extLst>
          </p:cNvPr>
          <p:cNvSpPr>
            <a:spLocks noGrp="1"/>
          </p:cNvSpPr>
          <p:nvPr>
            <p:ph type="sldNum" sz="quarter" idx="12"/>
          </p:nvPr>
        </p:nvSpPr>
        <p:spPr/>
        <p:txBody>
          <a:bodyPr/>
          <a:lstStyle/>
          <a:p>
            <a:fld id="{4704619B-9823-F845-874B-2390AC991BC7}" type="slidenum">
              <a:rPr lang="en-US" smtClean="0"/>
              <a:t>11</a:t>
            </a:fld>
            <a:endParaRPr lang="en-US"/>
          </a:p>
        </p:txBody>
      </p:sp>
    </p:spTree>
    <p:extLst>
      <p:ext uri="{BB962C8B-B14F-4D97-AF65-F5344CB8AC3E}">
        <p14:creationId xmlns:p14="http://schemas.microsoft.com/office/powerpoint/2010/main" val="275683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E862-632C-4F8F-AFCC-0EBB1A93929B}"/>
              </a:ext>
            </a:extLst>
          </p:cNvPr>
          <p:cNvSpPr>
            <a:spLocks noGrp="1"/>
          </p:cNvSpPr>
          <p:nvPr>
            <p:ph type="title"/>
          </p:nvPr>
        </p:nvSpPr>
        <p:spPr/>
        <p:txBody>
          <a:bodyPr/>
          <a:lstStyle/>
          <a:p>
            <a:r>
              <a:rPr lang="en-US" dirty="0">
                <a:latin typeface="Source Sans Pro" panose="020B0503030403020204" pitchFamily="34" charset="0"/>
              </a:rPr>
              <a:t>Some Notes on Scale</a:t>
            </a:r>
          </a:p>
        </p:txBody>
      </p:sp>
      <p:sp>
        <p:nvSpPr>
          <p:cNvPr id="3" name="Slide Number Placeholder 2">
            <a:extLst>
              <a:ext uri="{FF2B5EF4-FFF2-40B4-BE49-F238E27FC236}">
                <a16:creationId xmlns:a16="http://schemas.microsoft.com/office/drawing/2014/main" id="{8739A239-C7F2-4A5A-B744-7BB1D05A3D23}"/>
              </a:ext>
            </a:extLst>
          </p:cNvPr>
          <p:cNvSpPr>
            <a:spLocks noGrp="1"/>
          </p:cNvSpPr>
          <p:nvPr>
            <p:ph type="sldNum" sz="quarter" idx="12"/>
          </p:nvPr>
        </p:nvSpPr>
        <p:spPr/>
        <p:txBody>
          <a:bodyPr/>
          <a:lstStyle/>
          <a:p>
            <a:fld id="{4704619B-9823-F845-874B-2390AC991BC7}" type="slidenum">
              <a:rPr lang="en-US" smtClean="0"/>
              <a:t>12</a:t>
            </a:fld>
            <a:endParaRPr lang="en-US"/>
          </a:p>
        </p:txBody>
      </p:sp>
      <p:sp>
        <p:nvSpPr>
          <p:cNvPr id="4" name="Content Placeholder 2">
            <a:extLst>
              <a:ext uri="{FF2B5EF4-FFF2-40B4-BE49-F238E27FC236}">
                <a16:creationId xmlns:a16="http://schemas.microsoft.com/office/drawing/2014/main" id="{58D71F92-FDA7-4247-B8E5-433BA607C0AE}"/>
              </a:ext>
            </a:extLst>
          </p:cNvPr>
          <p:cNvSpPr txBox="1">
            <a:spLocks/>
          </p:cNvSpPr>
          <p:nvPr/>
        </p:nvSpPr>
        <p:spPr>
          <a:xfrm>
            <a:off x="360667" y="1984761"/>
            <a:ext cx="8010810" cy="970998"/>
          </a:xfrm>
          <a:prstGeom prst="rect">
            <a:avLst/>
          </a:prstGeom>
        </p:spPr>
        <p:txBody>
          <a:bodyPr>
            <a:normAutofit/>
          </a:bodyPr>
          <a:lstStyle>
            <a:lvl1pPr marL="128554" indent="-128554" algn="l" defTabSz="685622" rtl="0" eaLnBrk="1" latinLnBrk="0" hangingPunct="1">
              <a:lnSpc>
                <a:spcPct val="100000"/>
              </a:lnSpc>
              <a:spcBef>
                <a:spcPts val="750"/>
              </a:spcBef>
              <a:buClr>
                <a:schemeClr val="accent1"/>
              </a:buClr>
              <a:buFont typeface="Arial" panose="020B0604020202020204" pitchFamily="34" charset="0"/>
              <a:buChar char="•"/>
              <a:tabLst/>
              <a:defRPr sz="1500" kern="1200">
                <a:solidFill>
                  <a:schemeClr val="tx2"/>
                </a:solidFill>
                <a:latin typeface="+mn-lt"/>
                <a:ea typeface="+mn-ea"/>
                <a:cs typeface="+mn-cs"/>
              </a:defRPr>
            </a:lvl1pPr>
            <a:lvl2pPr marL="258299" indent="-129745" algn="l" defTabSz="685622" rtl="0" eaLnBrk="1" latinLnBrk="0" hangingPunct="1">
              <a:lnSpc>
                <a:spcPct val="100000"/>
              </a:lnSpc>
              <a:spcBef>
                <a:spcPts val="750"/>
              </a:spcBef>
              <a:buClr>
                <a:schemeClr val="accent1"/>
              </a:buClr>
              <a:buFont typeface=".HelveticaNeueDeskInterface-Regular" charset="0"/>
              <a:buChar char="&gt;"/>
              <a:tabLst/>
              <a:defRPr sz="1500" kern="1200">
                <a:solidFill>
                  <a:schemeClr val="tx2"/>
                </a:solidFill>
                <a:latin typeface="+mn-lt"/>
                <a:ea typeface="+mn-ea"/>
                <a:cs typeface="+mn-cs"/>
              </a:defRPr>
            </a:lvl2pPr>
            <a:lvl3pPr marL="386853" indent="-128554" algn="l" defTabSz="685622" rtl="0" eaLnBrk="1" latinLnBrk="0" hangingPunct="1">
              <a:lnSpc>
                <a:spcPct val="100000"/>
              </a:lnSpc>
              <a:spcBef>
                <a:spcPts val="750"/>
              </a:spcBef>
              <a:buClr>
                <a:schemeClr val="accent1"/>
              </a:buClr>
              <a:buFont typeface=".HelveticaNeueDeskInterface-Regular" charset="0"/>
              <a:buChar char="–"/>
              <a:tabLst/>
              <a:defRPr sz="1500" kern="1200">
                <a:solidFill>
                  <a:schemeClr val="tx2"/>
                </a:solidFill>
                <a:latin typeface="+mn-lt"/>
                <a:ea typeface="+mn-ea"/>
                <a:cs typeface="+mn-cs"/>
              </a:defRPr>
            </a:lvl3pPr>
            <a:lvl4pPr marL="1199840"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4pPr>
            <a:lvl5pPr marL="1542652"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5pPr>
            <a:lvl6pPr marL="1885463"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74"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85"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97"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latin typeface="Source Sans Pro" panose="020B0503030403020204" pitchFamily="34" charset="0"/>
              </a:rPr>
              <a:t>Futures participation has screamed higher, and something like two out of three trades </a:t>
            </a:r>
            <a:r>
              <a:rPr lang="en-US" sz="1400">
                <a:latin typeface="Source Sans Pro" panose="020B0503030403020204" pitchFamily="34" charset="0"/>
              </a:rPr>
              <a:t>are algorithmic </a:t>
            </a:r>
            <a:r>
              <a:rPr lang="en-US" sz="1400" dirty="0">
                <a:latin typeface="Source Sans Pro" panose="020B0503030403020204" pitchFamily="34" charset="0"/>
              </a:rPr>
              <a:t>or computer-generated. Participation has now surpassed 7-million futures’ contracts, or about 7-BILLION BARRELS, in the cornerstone energy contracts (WTI, Brent, Gasoil, ULSD and RBOB). This does not even consider options and derivatives.</a:t>
            </a:r>
          </a:p>
          <a:p>
            <a:endParaRPr lang="en-US" sz="2400" dirty="0">
              <a:latin typeface="Source Sans Pro" panose="020B0503030403020204" pitchFamily="34" charset="0"/>
            </a:endParaRPr>
          </a:p>
        </p:txBody>
      </p:sp>
      <p:sp>
        <p:nvSpPr>
          <p:cNvPr id="5" name="Content Placeholder 2">
            <a:extLst>
              <a:ext uri="{FF2B5EF4-FFF2-40B4-BE49-F238E27FC236}">
                <a16:creationId xmlns:a16="http://schemas.microsoft.com/office/drawing/2014/main" id="{5FCBFD33-6F4C-421B-B8BC-BD4D5FA62A46}"/>
              </a:ext>
            </a:extLst>
          </p:cNvPr>
          <p:cNvSpPr txBox="1">
            <a:spLocks/>
          </p:cNvSpPr>
          <p:nvPr/>
        </p:nvSpPr>
        <p:spPr>
          <a:xfrm>
            <a:off x="360667" y="2917257"/>
            <a:ext cx="8010810" cy="529389"/>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400" b="0" dirty="0">
                <a:latin typeface="Source Sans Pro" panose="020B0503030403020204" pitchFamily="34" charset="0"/>
              </a:rPr>
              <a:t>Volume records were broken on a daily, weekly and monthly basis. On May 8, we traded more than 3.5-billion barrels of WTI and Brent. But participation has dropped dramatically since May 2018.</a:t>
            </a:r>
          </a:p>
          <a:p>
            <a:pPr marL="0" indent="0">
              <a:buNone/>
            </a:pPr>
            <a:endParaRPr lang="en-US" sz="1400" b="0" dirty="0">
              <a:latin typeface="Source Sans Pro" panose="020B0503030403020204" pitchFamily="34" charset="0"/>
            </a:endParaRPr>
          </a:p>
        </p:txBody>
      </p:sp>
      <p:sp>
        <p:nvSpPr>
          <p:cNvPr id="6" name="Content Placeholder 2">
            <a:extLst>
              <a:ext uri="{FF2B5EF4-FFF2-40B4-BE49-F238E27FC236}">
                <a16:creationId xmlns:a16="http://schemas.microsoft.com/office/drawing/2014/main" id="{3917A19F-8E6C-4B6C-8A72-4B2F2377EE13}"/>
              </a:ext>
            </a:extLst>
          </p:cNvPr>
          <p:cNvSpPr txBox="1">
            <a:spLocks/>
          </p:cNvSpPr>
          <p:nvPr/>
        </p:nvSpPr>
        <p:spPr>
          <a:xfrm>
            <a:off x="360667" y="3446646"/>
            <a:ext cx="8010810" cy="519766"/>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400" b="0" dirty="0">
                <a:latin typeface="Source Sans Pro" panose="020B0503030403020204" pitchFamily="34" charset="0"/>
              </a:rPr>
              <a:t>Nine of the ten largest funds are programmed and algorithmic. Most of the trading each day is from </a:t>
            </a:r>
            <a:r>
              <a:rPr lang="en-US" sz="1400" b="0" i="1" dirty="0">
                <a:latin typeface="Source Sans Pro" panose="020B0503030403020204" pitchFamily="34" charset="0"/>
              </a:rPr>
              <a:t>machine-to-machine. (Be careful if your name is Sarah Connor)</a:t>
            </a:r>
            <a:endParaRPr lang="en-US" sz="1400" b="0" dirty="0">
              <a:latin typeface="Source Sans Pro" panose="020B0503030403020204" pitchFamily="34" charset="0"/>
            </a:endParaRPr>
          </a:p>
        </p:txBody>
      </p:sp>
      <p:sp>
        <p:nvSpPr>
          <p:cNvPr id="7" name="Content Placeholder 2">
            <a:extLst>
              <a:ext uri="{FF2B5EF4-FFF2-40B4-BE49-F238E27FC236}">
                <a16:creationId xmlns:a16="http://schemas.microsoft.com/office/drawing/2014/main" id="{2A850F17-3B89-4F25-BE6D-0E98F83B580D}"/>
              </a:ext>
            </a:extLst>
          </p:cNvPr>
          <p:cNvSpPr txBox="1">
            <a:spLocks/>
          </p:cNvSpPr>
          <p:nvPr/>
        </p:nvSpPr>
        <p:spPr>
          <a:xfrm>
            <a:off x="360667" y="3966412"/>
            <a:ext cx="8010810" cy="529388"/>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400" b="0" dirty="0">
                <a:latin typeface="Source Sans Pro" panose="020B0503030403020204" pitchFamily="34" charset="0"/>
              </a:rPr>
              <a:t>Beyond the increased participation and market growth, the number of oil experts and analysts has grown exponentially as well. </a:t>
            </a:r>
          </a:p>
        </p:txBody>
      </p:sp>
      <p:sp>
        <p:nvSpPr>
          <p:cNvPr id="8" name="Content Placeholder 2">
            <a:extLst>
              <a:ext uri="{FF2B5EF4-FFF2-40B4-BE49-F238E27FC236}">
                <a16:creationId xmlns:a16="http://schemas.microsoft.com/office/drawing/2014/main" id="{6E79BAE1-C45A-40F7-80CC-BA1D982DD9A2}"/>
              </a:ext>
            </a:extLst>
          </p:cNvPr>
          <p:cNvSpPr txBox="1">
            <a:spLocks/>
          </p:cNvSpPr>
          <p:nvPr/>
        </p:nvSpPr>
        <p:spPr>
          <a:xfrm>
            <a:off x="360667" y="4495800"/>
            <a:ext cx="8010810" cy="1320104"/>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400" b="0" dirty="0">
                <a:latin typeface="Source Sans Pro" panose="020B0503030403020204" pitchFamily="34" charset="0"/>
              </a:rPr>
              <a:t>Money flow dwarfs all other fundamentals and will continue to do so. FOMO, MCM and DM dominated January and February in particular. But suddenly, in the last month, the geopolitical calendar has become crowded with events that can inspire volatile moves.</a:t>
            </a:r>
          </a:p>
          <a:p>
            <a:endParaRPr lang="en-US" sz="1400" b="0" dirty="0">
              <a:latin typeface="Source Sans Pro" panose="020B0503030403020204" pitchFamily="34" charset="0"/>
            </a:endParaRPr>
          </a:p>
        </p:txBody>
      </p:sp>
      <p:sp>
        <p:nvSpPr>
          <p:cNvPr id="9" name="Content Placeholder 2">
            <a:extLst>
              <a:ext uri="{FF2B5EF4-FFF2-40B4-BE49-F238E27FC236}">
                <a16:creationId xmlns:a16="http://schemas.microsoft.com/office/drawing/2014/main" id="{5DCDF24C-64CD-4B7B-9812-022B8C57282B}"/>
              </a:ext>
            </a:extLst>
          </p:cNvPr>
          <p:cNvSpPr txBox="1">
            <a:spLocks/>
          </p:cNvSpPr>
          <p:nvPr/>
        </p:nvSpPr>
        <p:spPr>
          <a:xfrm>
            <a:off x="2940239" y="4175399"/>
            <a:ext cx="3747624" cy="330026"/>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400" b="0" dirty="0">
                <a:latin typeface="Source Sans Pro" panose="020B0503030403020204" pitchFamily="34" charset="0"/>
              </a:rPr>
              <a:t>But, among senior analysts, I have the best hair.</a:t>
            </a:r>
          </a:p>
          <a:p>
            <a:endParaRPr lang="en-US" sz="1400" b="0" dirty="0">
              <a:latin typeface="Source Sans Pro" panose="020B0503030403020204" pitchFamily="34" charset="0"/>
            </a:endParaRPr>
          </a:p>
        </p:txBody>
      </p:sp>
    </p:spTree>
    <p:extLst>
      <p:ext uri="{BB962C8B-B14F-4D97-AF65-F5344CB8AC3E}">
        <p14:creationId xmlns:p14="http://schemas.microsoft.com/office/powerpoint/2010/main" val="40497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94AD-13A8-4C8A-8106-A8D99F1EF401}"/>
              </a:ext>
            </a:extLst>
          </p:cNvPr>
          <p:cNvSpPr>
            <a:spLocks noGrp="1"/>
          </p:cNvSpPr>
          <p:nvPr>
            <p:ph type="title"/>
          </p:nvPr>
        </p:nvSpPr>
        <p:spPr/>
        <p:txBody>
          <a:bodyPr/>
          <a:lstStyle/>
          <a:p>
            <a:r>
              <a:rPr lang="en-US" dirty="0">
                <a:latin typeface="Source Sans Pro" panose="020B0503030403020204" pitchFamily="34" charset="0"/>
              </a:rPr>
              <a:t>The Growth of Automated Trading in Futures Markets</a:t>
            </a:r>
          </a:p>
        </p:txBody>
      </p:sp>
      <p:sp>
        <p:nvSpPr>
          <p:cNvPr id="3" name="Slide Number Placeholder 2">
            <a:extLst>
              <a:ext uri="{FF2B5EF4-FFF2-40B4-BE49-F238E27FC236}">
                <a16:creationId xmlns:a16="http://schemas.microsoft.com/office/drawing/2014/main" id="{FA61FBFF-B1A2-4011-8352-226AD8C95A73}"/>
              </a:ext>
            </a:extLst>
          </p:cNvPr>
          <p:cNvSpPr>
            <a:spLocks noGrp="1"/>
          </p:cNvSpPr>
          <p:nvPr>
            <p:ph type="sldNum" sz="quarter" idx="12"/>
          </p:nvPr>
        </p:nvSpPr>
        <p:spPr/>
        <p:txBody>
          <a:bodyPr/>
          <a:lstStyle/>
          <a:p>
            <a:fld id="{4704619B-9823-F845-874B-2390AC991BC7}" type="slidenum">
              <a:rPr lang="en-US" smtClean="0"/>
              <a:t>13</a:t>
            </a:fld>
            <a:endParaRPr lang="en-US"/>
          </a:p>
        </p:txBody>
      </p:sp>
      <p:sp>
        <p:nvSpPr>
          <p:cNvPr id="4" name="Text Box 3">
            <a:extLst>
              <a:ext uri="{FF2B5EF4-FFF2-40B4-BE49-F238E27FC236}">
                <a16:creationId xmlns:a16="http://schemas.microsoft.com/office/drawing/2014/main" id="{1CDE56D4-9193-4BA3-889F-E569B248B21F}"/>
              </a:ext>
            </a:extLst>
          </p:cNvPr>
          <p:cNvSpPr txBox="1">
            <a:spLocks/>
          </p:cNvSpPr>
          <p:nvPr/>
        </p:nvSpPr>
        <p:spPr bwMode="auto">
          <a:xfrm>
            <a:off x="914400" y="1886389"/>
            <a:ext cx="7358063" cy="44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984"/>
              </a:spcBef>
            </a:pPr>
            <a:r>
              <a:rPr lang="en-US" altLang="en-US" sz="1547" dirty="0">
                <a:solidFill>
                  <a:srgbClr val="53585F"/>
                </a:solidFill>
                <a:latin typeface="Helvetica" panose="020B0604020202020204" pitchFamily="34" charset="0"/>
                <a:sym typeface="Helvetica" panose="020B0604020202020204" pitchFamily="34" charset="0"/>
              </a:rPr>
              <a:t>Participants must adapt to changing landscape of the market </a:t>
            </a:r>
          </a:p>
        </p:txBody>
      </p:sp>
      <p:sp>
        <p:nvSpPr>
          <p:cNvPr id="5" name="Text Box 4">
            <a:extLst>
              <a:ext uri="{FF2B5EF4-FFF2-40B4-BE49-F238E27FC236}">
                <a16:creationId xmlns:a16="http://schemas.microsoft.com/office/drawing/2014/main" id="{9246BD71-761B-492F-8BDA-C158F5AFFC92}"/>
              </a:ext>
            </a:extLst>
          </p:cNvPr>
          <p:cNvSpPr txBox="1">
            <a:spLocks/>
          </p:cNvSpPr>
          <p:nvPr/>
        </p:nvSpPr>
        <p:spPr bwMode="auto">
          <a:xfrm>
            <a:off x="914400" y="4400098"/>
            <a:ext cx="7358063" cy="234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28600" indent="-228600"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40000"/>
              </a:lnSpc>
              <a:spcBef>
                <a:spcPts val="984"/>
              </a:spcBef>
              <a:buSzPct val="80000"/>
              <a:buFontTx/>
              <a:buChar char="•"/>
            </a:pPr>
            <a:r>
              <a:rPr lang="en-US" altLang="en-US" sz="1547" dirty="0">
                <a:solidFill>
                  <a:srgbClr val="53585F"/>
                </a:solidFill>
                <a:latin typeface="Source Sans Pro" panose="020B0503030403020204" pitchFamily="34" charset="0"/>
                <a:sym typeface="Helvetica" panose="020B0604020202020204" pitchFamily="34" charset="0"/>
              </a:rPr>
              <a:t>As markets mature electronically, client segments have implemented execution algorithms to improve performance and reduce overall costs of trading.  </a:t>
            </a:r>
          </a:p>
          <a:p>
            <a:pPr>
              <a:lnSpc>
                <a:spcPct val="140000"/>
              </a:lnSpc>
              <a:spcBef>
                <a:spcPts val="984"/>
              </a:spcBef>
              <a:buSzPct val="80000"/>
              <a:buFontTx/>
              <a:buChar char="•"/>
            </a:pPr>
            <a:r>
              <a:rPr lang="en-US" altLang="en-US" sz="1547" dirty="0">
                <a:solidFill>
                  <a:srgbClr val="53585F"/>
                </a:solidFill>
                <a:latin typeface="Source Sans Pro" panose="020B0503030403020204" pitchFamily="34" charset="0"/>
                <a:sym typeface="Helvetica" panose="020B0604020202020204" pitchFamily="34" charset="0"/>
              </a:rPr>
              <a:t>As of March 2017, approximately </a:t>
            </a:r>
            <a:r>
              <a:rPr lang="en-US" altLang="en-US" sz="1547" b="1" u="sng" dirty="0">
                <a:solidFill>
                  <a:srgbClr val="53585F"/>
                </a:solidFill>
                <a:latin typeface="Source Sans Pro" panose="020B0503030403020204" pitchFamily="34" charset="0"/>
                <a:sym typeface="Helvetica" panose="020B0604020202020204" pitchFamily="34" charset="0"/>
              </a:rPr>
              <a:t>63% of every trade in crude trade</a:t>
            </a:r>
            <a:r>
              <a:rPr lang="en-US" altLang="en-US" sz="1547" dirty="0">
                <a:solidFill>
                  <a:srgbClr val="53585F"/>
                </a:solidFill>
                <a:latin typeface="Source Sans Pro" panose="020B0503030403020204" pitchFamily="34" charset="0"/>
                <a:sym typeface="Helvetica" panose="020B0604020202020204" pitchFamily="34" charset="0"/>
              </a:rPr>
              <a:t> was executed via an automated strategy.  These numbers are up from 54.3% in March 2015, the first year the study was conducted.    What might they be now? </a:t>
            </a:r>
          </a:p>
        </p:txBody>
      </p:sp>
      <p:sp>
        <p:nvSpPr>
          <p:cNvPr id="6" name="Rectangle 5">
            <a:extLst>
              <a:ext uri="{FF2B5EF4-FFF2-40B4-BE49-F238E27FC236}">
                <a16:creationId xmlns:a16="http://schemas.microsoft.com/office/drawing/2014/main" id="{E0C18581-F82E-4FB5-BEA2-1541DE523455}"/>
              </a:ext>
            </a:extLst>
          </p:cNvPr>
          <p:cNvSpPr>
            <a:spLocks/>
          </p:cNvSpPr>
          <p:nvPr/>
        </p:nvSpPr>
        <p:spPr bwMode="auto">
          <a:xfrm>
            <a:off x="6103666" y="3808505"/>
            <a:ext cx="2504777" cy="3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lstStyle>
            <a:lvl1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defTabSz="584200">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indent="1828800" defTabSz="584200" fontAlgn="base" hangingPunct="0">
              <a:spcBef>
                <a:spcPct val="0"/>
              </a:spcBef>
              <a:spcAft>
                <a:spcPct val="0"/>
              </a:spcAft>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40000"/>
              </a:lnSpc>
              <a:spcBef>
                <a:spcPts val="984"/>
              </a:spcBef>
            </a:pPr>
            <a:endParaRPr lang="en-US" altLang="en-US" sz="100">
              <a:solidFill>
                <a:srgbClr val="53585F"/>
              </a:solidFill>
              <a:latin typeface="Helvetica Light" charset="0"/>
              <a:sym typeface="Helvetica Light" charset="0"/>
            </a:endParaRPr>
          </a:p>
          <a:p>
            <a:pPr>
              <a:lnSpc>
                <a:spcPct val="140000"/>
              </a:lnSpc>
              <a:spcBef>
                <a:spcPts val="984"/>
              </a:spcBef>
            </a:pPr>
            <a:r>
              <a:rPr lang="en-US" altLang="en-US" sz="1125" u="sng">
                <a:solidFill>
                  <a:srgbClr val="0433FF"/>
                </a:solidFill>
                <a:latin typeface="Helvetica Light" charset="0"/>
                <a:sym typeface="Helvetica Light" charset="0"/>
                <a:hlinkClick r:id="rId2"/>
              </a:rPr>
              <a:t>March 2017 CFTC Report</a:t>
            </a:r>
            <a:endParaRPr lang="en-US" altLang="en-US" sz="1477">
              <a:solidFill>
                <a:srgbClr val="53585F"/>
              </a:solidFill>
              <a:latin typeface="Helvetica Light" charset="0"/>
              <a:sym typeface="Helvetica Light" charset="0"/>
            </a:endParaRPr>
          </a:p>
        </p:txBody>
      </p:sp>
      <p:pic>
        <p:nvPicPr>
          <p:cNvPr id="7" name="Picture 6" descr="pasted-image.png">
            <a:extLst>
              <a:ext uri="{FF2B5EF4-FFF2-40B4-BE49-F238E27FC236}">
                <a16:creationId xmlns:a16="http://schemas.microsoft.com/office/drawing/2014/main" id="{BDD45233-74BC-4D68-A296-3F5D53AE33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0869" y="2254740"/>
            <a:ext cx="7445127" cy="154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7416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2C67-8B1F-44FC-BEA6-E4F8A9503C8C}"/>
              </a:ext>
            </a:extLst>
          </p:cNvPr>
          <p:cNvSpPr>
            <a:spLocks noGrp="1"/>
          </p:cNvSpPr>
          <p:nvPr>
            <p:ph type="title"/>
          </p:nvPr>
        </p:nvSpPr>
        <p:spPr>
          <a:xfrm>
            <a:off x="395437" y="2895600"/>
            <a:ext cx="8422669" cy="1477328"/>
          </a:xfrm>
        </p:spPr>
        <p:txBody>
          <a:bodyPr/>
          <a:lstStyle/>
          <a:p>
            <a:r>
              <a:rPr lang="en-US" sz="4800" dirty="0">
                <a:latin typeface="Source Sans Pro" panose="020B0503030403020204" pitchFamily="34" charset="0"/>
              </a:rPr>
              <a:t>Let’s Take a Quick Look at North American Refining </a:t>
            </a:r>
          </a:p>
        </p:txBody>
      </p:sp>
      <p:sp>
        <p:nvSpPr>
          <p:cNvPr id="3" name="Slide Number Placeholder 2">
            <a:extLst>
              <a:ext uri="{FF2B5EF4-FFF2-40B4-BE49-F238E27FC236}">
                <a16:creationId xmlns:a16="http://schemas.microsoft.com/office/drawing/2014/main" id="{BE2AEDDB-FD7A-4921-85C2-7B1F6C0DB1EB}"/>
              </a:ext>
            </a:extLst>
          </p:cNvPr>
          <p:cNvSpPr>
            <a:spLocks noGrp="1"/>
          </p:cNvSpPr>
          <p:nvPr>
            <p:ph type="sldNum" sz="quarter" idx="12"/>
          </p:nvPr>
        </p:nvSpPr>
        <p:spPr/>
        <p:txBody>
          <a:bodyPr/>
          <a:lstStyle/>
          <a:p>
            <a:fld id="{4704619B-9823-F845-874B-2390AC991BC7}" type="slidenum">
              <a:rPr lang="en-US" smtClean="0"/>
              <a:t>14</a:t>
            </a:fld>
            <a:endParaRPr lang="en-US"/>
          </a:p>
        </p:txBody>
      </p:sp>
    </p:spTree>
    <p:extLst>
      <p:ext uri="{BB962C8B-B14F-4D97-AF65-F5344CB8AC3E}">
        <p14:creationId xmlns:p14="http://schemas.microsoft.com/office/powerpoint/2010/main" val="25160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4719A3-BE98-433C-B1CB-D19B93E5E98C}"/>
              </a:ext>
            </a:extLst>
          </p:cNvPr>
          <p:cNvSpPr>
            <a:spLocks noGrp="1"/>
          </p:cNvSpPr>
          <p:nvPr>
            <p:ph type="sldNum" sz="quarter" idx="12"/>
          </p:nvPr>
        </p:nvSpPr>
        <p:spPr/>
        <p:txBody>
          <a:bodyPr/>
          <a:lstStyle/>
          <a:p>
            <a:fld id="{4704619B-9823-F845-874B-2390AC991BC7}" type="slidenum">
              <a:rPr lang="en-US" smtClean="0"/>
              <a:t>15</a:t>
            </a:fld>
            <a:endParaRPr lang="en-US"/>
          </a:p>
        </p:txBody>
      </p:sp>
      <p:pic>
        <p:nvPicPr>
          <p:cNvPr id="5" name="Picture 4">
            <a:extLst>
              <a:ext uri="{FF2B5EF4-FFF2-40B4-BE49-F238E27FC236}">
                <a16:creationId xmlns:a16="http://schemas.microsoft.com/office/drawing/2014/main" id="{EC33ECC7-F224-49F5-8C12-43BB9F0A0EED}"/>
              </a:ext>
            </a:extLst>
          </p:cNvPr>
          <p:cNvPicPr>
            <a:picLocks noChangeAspect="1"/>
          </p:cNvPicPr>
          <p:nvPr/>
        </p:nvPicPr>
        <p:blipFill>
          <a:blip r:embed="rId2"/>
          <a:stretch>
            <a:fillRect/>
          </a:stretch>
        </p:blipFill>
        <p:spPr>
          <a:xfrm>
            <a:off x="2514600" y="1600200"/>
            <a:ext cx="3887570" cy="5562600"/>
          </a:xfrm>
          <a:prstGeom prst="rect">
            <a:avLst/>
          </a:prstGeom>
        </p:spPr>
      </p:pic>
      <p:sp>
        <p:nvSpPr>
          <p:cNvPr id="2" name="TextBox 1">
            <a:extLst>
              <a:ext uri="{FF2B5EF4-FFF2-40B4-BE49-F238E27FC236}">
                <a16:creationId xmlns:a16="http://schemas.microsoft.com/office/drawing/2014/main" id="{86DC92F2-9223-4EAF-ADE2-A909E1F837AE}"/>
              </a:ext>
            </a:extLst>
          </p:cNvPr>
          <p:cNvSpPr txBox="1"/>
          <p:nvPr/>
        </p:nvSpPr>
        <p:spPr>
          <a:xfrm>
            <a:off x="2349844" y="914400"/>
            <a:ext cx="4203356" cy="584775"/>
          </a:xfrm>
          <a:prstGeom prst="rect">
            <a:avLst/>
          </a:prstGeom>
          <a:noFill/>
        </p:spPr>
        <p:txBody>
          <a:bodyPr wrap="square" rtlCol="0">
            <a:spAutoFit/>
          </a:bodyPr>
          <a:lstStyle/>
          <a:p>
            <a:r>
              <a:rPr lang="en-US" sz="3200" dirty="0"/>
              <a:t>Refining in the 2020’s</a:t>
            </a:r>
          </a:p>
        </p:txBody>
      </p:sp>
    </p:spTree>
    <p:extLst>
      <p:ext uri="{BB962C8B-B14F-4D97-AF65-F5344CB8AC3E}">
        <p14:creationId xmlns:p14="http://schemas.microsoft.com/office/powerpoint/2010/main" val="17140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A072-C28D-40C9-A719-1AA31562C5A1}"/>
              </a:ext>
            </a:extLst>
          </p:cNvPr>
          <p:cNvSpPr>
            <a:spLocks noGrp="1"/>
          </p:cNvSpPr>
          <p:nvPr>
            <p:ph type="title"/>
          </p:nvPr>
        </p:nvSpPr>
        <p:spPr/>
        <p:txBody>
          <a:bodyPr/>
          <a:lstStyle/>
          <a:p>
            <a:r>
              <a:rPr lang="en-US" dirty="0">
                <a:latin typeface="Source Sans Pro" panose="020B0503030403020204" pitchFamily="34" charset="0"/>
              </a:rPr>
              <a:t>Century 21: The Uneven Changes in U.S. Refining Capability</a:t>
            </a:r>
          </a:p>
        </p:txBody>
      </p:sp>
      <p:sp>
        <p:nvSpPr>
          <p:cNvPr id="3" name="Slide Number Placeholder 2">
            <a:extLst>
              <a:ext uri="{FF2B5EF4-FFF2-40B4-BE49-F238E27FC236}">
                <a16:creationId xmlns:a16="http://schemas.microsoft.com/office/drawing/2014/main" id="{6498D14B-814F-473C-A7D4-101AB2DFA45D}"/>
              </a:ext>
            </a:extLst>
          </p:cNvPr>
          <p:cNvSpPr>
            <a:spLocks noGrp="1"/>
          </p:cNvSpPr>
          <p:nvPr>
            <p:ph type="sldNum" sz="quarter" idx="12"/>
          </p:nvPr>
        </p:nvSpPr>
        <p:spPr/>
        <p:txBody>
          <a:bodyPr/>
          <a:lstStyle/>
          <a:p>
            <a:fld id="{4704619B-9823-F845-874B-2390AC991BC7}" type="slidenum">
              <a:rPr lang="en-US" smtClean="0"/>
              <a:t>16</a:t>
            </a:fld>
            <a:endParaRPr lang="en-US"/>
          </a:p>
        </p:txBody>
      </p:sp>
      <p:sp>
        <p:nvSpPr>
          <p:cNvPr id="5" name="TextBox 4">
            <a:extLst>
              <a:ext uri="{FF2B5EF4-FFF2-40B4-BE49-F238E27FC236}">
                <a16:creationId xmlns:a16="http://schemas.microsoft.com/office/drawing/2014/main" id="{F1D4E680-F943-4171-981E-5AD51A7E05D4}"/>
              </a:ext>
            </a:extLst>
          </p:cNvPr>
          <p:cNvSpPr txBox="1"/>
          <p:nvPr/>
        </p:nvSpPr>
        <p:spPr>
          <a:xfrm>
            <a:off x="2286000" y="2149107"/>
            <a:ext cx="6858000" cy="338554"/>
          </a:xfrm>
          <a:prstGeom prst="rect">
            <a:avLst/>
          </a:prstGeom>
          <a:noFill/>
        </p:spPr>
        <p:txBody>
          <a:bodyPr wrap="square" rtlCol="0">
            <a:spAutoFit/>
          </a:bodyPr>
          <a:lstStyle/>
          <a:p>
            <a:r>
              <a:rPr lang="en-US" sz="1600" b="1" dirty="0">
                <a:latin typeface="Source Sans Pro" panose="020B0503030403020204" pitchFamily="34" charset="0"/>
              </a:rPr>
              <a:t>12/31/1999	Current		Change</a:t>
            </a:r>
          </a:p>
        </p:txBody>
      </p:sp>
      <p:sp>
        <p:nvSpPr>
          <p:cNvPr id="6" name="TextBox 5">
            <a:extLst>
              <a:ext uri="{FF2B5EF4-FFF2-40B4-BE49-F238E27FC236}">
                <a16:creationId xmlns:a16="http://schemas.microsoft.com/office/drawing/2014/main" id="{A18E73E1-BB4E-4493-9B88-FF6C5D84058D}"/>
              </a:ext>
            </a:extLst>
          </p:cNvPr>
          <p:cNvSpPr txBox="1"/>
          <p:nvPr/>
        </p:nvSpPr>
        <p:spPr>
          <a:xfrm>
            <a:off x="360667" y="2481268"/>
            <a:ext cx="7672817" cy="338554"/>
          </a:xfrm>
          <a:prstGeom prst="rect">
            <a:avLst/>
          </a:prstGeom>
          <a:noFill/>
        </p:spPr>
        <p:txBody>
          <a:bodyPr wrap="square" rtlCol="0">
            <a:spAutoFit/>
          </a:bodyPr>
          <a:lstStyle/>
          <a:p>
            <a:r>
              <a:rPr lang="en-US" sz="1600" dirty="0">
                <a:latin typeface="Source Sans Pro" panose="020B0503030403020204" pitchFamily="34" charset="0"/>
              </a:rPr>
              <a:t>Nationwide	16.276-mil b/d	18.603-mil b/d	+ 2.327-mil b/d</a:t>
            </a:r>
          </a:p>
        </p:txBody>
      </p:sp>
      <p:sp>
        <p:nvSpPr>
          <p:cNvPr id="7" name="TextBox 6">
            <a:extLst>
              <a:ext uri="{FF2B5EF4-FFF2-40B4-BE49-F238E27FC236}">
                <a16:creationId xmlns:a16="http://schemas.microsoft.com/office/drawing/2014/main" id="{65713C7C-D7E1-403B-BAF3-B632E4501B48}"/>
              </a:ext>
            </a:extLst>
          </p:cNvPr>
          <p:cNvSpPr txBox="1"/>
          <p:nvPr/>
        </p:nvSpPr>
        <p:spPr>
          <a:xfrm>
            <a:off x="360667" y="2905203"/>
            <a:ext cx="7672817" cy="338554"/>
          </a:xfrm>
          <a:prstGeom prst="rect">
            <a:avLst/>
          </a:prstGeom>
          <a:noFill/>
        </p:spPr>
        <p:txBody>
          <a:bodyPr wrap="square" rtlCol="0">
            <a:spAutoFit/>
          </a:bodyPr>
          <a:lstStyle/>
          <a:p>
            <a:r>
              <a:rPr lang="en-US" sz="1600" dirty="0">
                <a:latin typeface="Source Sans Pro" panose="020B0503030403020204" pitchFamily="34" charset="0"/>
              </a:rPr>
              <a:t>PADD 1		  1.691-mil b/d	  1.224-mil b/d	-     467,000 b/d</a:t>
            </a:r>
          </a:p>
        </p:txBody>
      </p:sp>
      <p:sp>
        <p:nvSpPr>
          <p:cNvPr id="8" name="TextBox 7">
            <a:extLst>
              <a:ext uri="{FF2B5EF4-FFF2-40B4-BE49-F238E27FC236}">
                <a16:creationId xmlns:a16="http://schemas.microsoft.com/office/drawing/2014/main" id="{E0492F6E-003B-45B5-BB20-03B1E094DD48}"/>
              </a:ext>
            </a:extLst>
          </p:cNvPr>
          <p:cNvSpPr txBox="1"/>
          <p:nvPr/>
        </p:nvSpPr>
        <p:spPr>
          <a:xfrm>
            <a:off x="360667" y="3315692"/>
            <a:ext cx="7672817" cy="338554"/>
          </a:xfrm>
          <a:prstGeom prst="rect">
            <a:avLst/>
          </a:prstGeom>
          <a:noFill/>
        </p:spPr>
        <p:txBody>
          <a:bodyPr wrap="square" rtlCol="0">
            <a:spAutoFit/>
          </a:bodyPr>
          <a:lstStyle/>
          <a:p>
            <a:r>
              <a:rPr lang="en-US" sz="1600" dirty="0">
                <a:latin typeface="Source Sans Pro" panose="020B0503030403020204" pitchFamily="34" charset="0"/>
              </a:rPr>
              <a:t>PADD 2		  3.578-mil b/d	  4.094-mil b/d	+    516,000 b/d</a:t>
            </a:r>
          </a:p>
        </p:txBody>
      </p:sp>
      <p:sp>
        <p:nvSpPr>
          <p:cNvPr id="9" name="TextBox 8">
            <a:extLst>
              <a:ext uri="{FF2B5EF4-FFF2-40B4-BE49-F238E27FC236}">
                <a16:creationId xmlns:a16="http://schemas.microsoft.com/office/drawing/2014/main" id="{2D9BBEC0-87C0-44EA-B1C8-DD66200409E5}"/>
              </a:ext>
            </a:extLst>
          </p:cNvPr>
          <p:cNvSpPr txBox="1"/>
          <p:nvPr/>
        </p:nvSpPr>
        <p:spPr>
          <a:xfrm>
            <a:off x="360666" y="3726181"/>
            <a:ext cx="7672817" cy="338554"/>
          </a:xfrm>
          <a:prstGeom prst="rect">
            <a:avLst/>
          </a:prstGeom>
          <a:noFill/>
        </p:spPr>
        <p:txBody>
          <a:bodyPr wrap="square" rtlCol="0">
            <a:spAutoFit/>
          </a:bodyPr>
          <a:lstStyle/>
          <a:p>
            <a:r>
              <a:rPr lang="en-US" sz="1600" dirty="0">
                <a:latin typeface="Source Sans Pro" panose="020B0503030403020204" pitchFamily="34" charset="0"/>
              </a:rPr>
              <a:t>PADD 3		  7.418-mil b/d	  9.765-mil b/d	+ 2.347-mil b/d</a:t>
            </a:r>
          </a:p>
        </p:txBody>
      </p:sp>
      <p:sp>
        <p:nvSpPr>
          <p:cNvPr id="10" name="TextBox 9">
            <a:extLst>
              <a:ext uri="{FF2B5EF4-FFF2-40B4-BE49-F238E27FC236}">
                <a16:creationId xmlns:a16="http://schemas.microsoft.com/office/drawing/2014/main" id="{2949BFC9-3918-4827-B92F-D7C5D1D0C491}"/>
              </a:ext>
            </a:extLst>
          </p:cNvPr>
          <p:cNvSpPr txBox="1"/>
          <p:nvPr/>
        </p:nvSpPr>
        <p:spPr>
          <a:xfrm>
            <a:off x="360665" y="4136670"/>
            <a:ext cx="7672817" cy="338554"/>
          </a:xfrm>
          <a:prstGeom prst="rect">
            <a:avLst/>
          </a:prstGeom>
          <a:noFill/>
        </p:spPr>
        <p:txBody>
          <a:bodyPr wrap="square" rtlCol="0">
            <a:spAutoFit/>
          </a:bodyPr>
          <a:lstStyle/>
          <a:p>
            <a:r>
              <a:rPr lang="en-US" sz="1600" dirty="0">
                <a:latin typeface="Source Sans Pro" panose="020B0503030403020204" pitchFamily="34" charset="0"/>
              </a:rPr>
              <a:t>PADD 4		     528,000 b/d  	     683,000 b/d	+    155,000 b/d</a:t>
            </a:r>
          </a:p>
        </p:txBody>
      </p:sp>
      <p:sp>
        <p:nvSpPr>
          <p:cNvPr id="11" name="TextBox 10">
            <a:extLst>
              <a:ext uri="{FF2B5EF4-FFF2-40B4-BE49-F238E27FC236}">
                <a16:creationId xmlns:a16="http://schemas.microsoft.com/office/drawing/2014/main" id="{8051A795-9339-40D2-A28E-9A35D490ABF2}"/>
              </a:ext>
            </a:extLst>
          </p:cNvPr>
          <p:cNvSpPr txBox="1"/>
          <p:nvPr/>
        </p:nvSpPr>
        <p:spPr>
          <a:xfrm>
            <a:off x="360664" y="4545068"/>
            <a:ext cx="7672817" cy="338554"/>
          </a:xfrm>
          <a:prstGeom prst="rect">
            <a:avLst/>
          </a:prstGeom>
          <a:noFill/>
        </p:spPr>
        <p:txBody>
          <a:bodyPr wrap="square" rtlCol="0">
            <a:spAutoFit/>
          </a:bodyPr>
          <a:lstStyle/>
          <a:p>
            <a:r>
              <a:rPr lang="en-US" sz="1600" dirty="0">
                <a:latin typeface="Source Sans Pro" panose="020B0503030403020204" pitchFamily="34" charset="0"/>
              </a:rPr>
              <a:t>PADD 5		  3.061-mil b/d	  2.838-mil b/d	-     223,000 b/d</a:t>
            </a:r>
          </a:p>
        </p:txBody>
      </p:sp>
    </p:spTree>
    <p:extLst>
      <p:ext uri="{BB962C8B-B14F-4D97-AF65-F5344CB8AC3E}">
        <p14:creationId xmlns:p14="http://schemas.microsoft.com/office/powerpoint/2010/main" val="223353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54E7-B21B-4A86-8F16-D85690683AAA}"/>
              </a:ext>
            </a:extLst>
          </p:cNvPr>
          <p:cNvSpPr>
            <a:spLocks noGrp="1"/>
          </p:cNvSpPr>
          <p:nvPr>
            <p:ph type="title"/>
          </p:nvPr>
        </p:nvSpPr>
        <p:spPr/>
        <p:txBody>
          <a:bodyPr/>
          <a:lstStyle/>
          <a:p>
            <a:r>
              <a:rPr lang="en-US" dirty="0"/>
              <a:t>The Creepy West  (Population)</a:t>
            </a:r>
          </a:p>
        </p:txBody>
      </p:sp>
      <p:sp>
        <p:nvSpPr>
          <p:cNvPr id="3" name="Slide Number Placeholder 2">
            <a:extLst>
              <a:ext uri="{FF2B5EF4-FFF2-40B4-BE49-F238E27FC236}">
                <a16:creationId xmlns:a16="http://schemas.microsoft.com/office/drawing/2014/main" id="{E8422500-0443-4588-83EB-AF31DA9CFE89}"/>
              </a:ext>
            </a:extLst>
          </p:cNvPr>
          <p:cNvSpPr>
            <a:spLocks noGrp="1"/>
          </p:cNvSpPr>
          <p:nvPr>
            <p:ph type="sldNum" sz="quarter" idx="12"/>
          </p:nvPr>
        </p:nvSpPr>
        <p:spPr>
          <a:xfrm>
            <a:off x="8696613" y="-33528"/>
            <a:ext cx="411858" cy="115416"/>
          </a:xfrm>
        </p:spPr>
        <p:txBody>
          <a:bodyPr/>
          <a:lstStyle/>
          <a:p>
            <a:fld id="{4704619B-9823-F845-874B-2390AC991BC7}" type="slidenum">
              <a:rPr lang="en-US" smtClean="0"/>
              <a:t>17</a:t>
            </a:fld>
            <a:endParaRPr lang="en-US"/>
          </a:p>
        </p:txBody>
      </p:sp>
      <p:sp>
        <p:nvSpPr>
          <p:cNvPr id="4" name="Slide Number Placeholder 2">
            <a:extLst>
              <a:ext uri="{FF2B5EF4-FFF2-40B4-BE49-F238E27FC236}">
                <a16:creationId xmlns:a16="http://schemas.microsoft.com/office/drawing/2014/main" id="{4B562F02-C8F2-43FA-BF79-EC2C97C3892F}"/>
              </a:ext>
            </a:extLst>
          </p:cNvPr>
          <p:cNvSpPr txBox="1">
            <a:spLocks/>
          </p:cNvSpPr>
          <p:nvPr/>
        </p:nvSpPr>
        <p:spPr>
          <a:xfrm>
            <a:off x="8696613" y="-33528"/>
            <a:ext cx="411858" cy="115416"/>
          </a:xfrm>
          <a:prstGeom prst="rect">
            <a:avLst/>
          </a:prstGeom>
        </p:spPr>
        <p:txBody>
          <a:bodyPr vert="horz" wrap="square" lIns="0" tIns="0" rIns="0" bIns="0" rtlCol="0" anchor="ctr">
            <a:spAutoFit/>
          </a:bodyPr>
          <a:lstStyle>
            <a:defPPr>
              <a:defRPr lang="en-US"/>
            </a:defPPr>
            <a:lvl1pPr marL="0" algn="r"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04619B-9823-F845-874B-2390AC991BC7}" type="slidenum">
              <a:rPr lang="en-US" smtClean="0"/>
              <a:pPr/>
              <a:t>17</a:t>
            </a:fld>
            <a:endParaRPr lang="en-US"/>
          </a:p>
        </p:txBody>
      </p:sp>
      <p:sp>
        <p:nvSpPr>
          <p:cNvPr id="5" name="TextBox 4">
            <a:extLst>
              <a:ext uri="{FF2B5EF4-FFF2-40B4-BE49-F238E27FC236}">
                <a16:creationId xmlns:a16="http://schemas.microsoft.com/office/drawing/2014/main" id="{3109C554-6819-4EC3-BD46-6BF19262AE0B}"/>
              </a:ext>
            </a:extLst>
          </p:cNvPr>
          <p:cNvSpPr txBox="1"/>
          <p:nvPr/>
        </p:nvSpPr>
        <p:spPr>
          <a:xfrm>
            <a:off x="685800" y="1826148"/>
            <a:ext cx="8783336" cy="338554"/>
          </a:xfrm>
          <a:prstGeom prst="rect">
            <a:avLst/>
          </a:prstGeom>
          <a:noFill/>
        </p:spPr>
        <p:txBody>
          <a:bodyPr wrap="square" rtlCol="0">
            <a:spAutoFit/>
          </a:bodyPr>
          <a:lstStyle/>
          <a:p>
            <a:r>
              <a:rPr lang="en-US" sz="1600" b="1" dirty="0">
                <a:latin typeface="Source Sans Pro" panose="020B0503030403020204" pitchFamily="34" charset="0"/>
              </a:rPr>
              <a:t>State		End-20</a:t>
            </a:r>
            <a:r>
              <a:rPr lang="en-US" sz="1600" b="1" baseline="30000" dirty="0">
                <a:latin typeface="Source Sans Pro" panose="020B0503030403020204" pitchFamily="34" charset="0"/>
              </a:rPr>
              <a:t>th</a:t>
            </a:r>
            <a:r>
              <a:rPr lang="en-US" sz="1600" b="1" dirty="0">
                <a:latin typeface="Source Sans Pro" panose="020B0503030403020204" pitchFamily="34" charset="0"/>
              </a:rPr>
              <a:t> Century	Jan 2020*		Change</a:t>
            </a:r>
          </a:p>
        </p:txBody>
      </p:sp>
      <p:sp>
        <p:nvSpPr>
          <p:cNvPr id="6" name="TextBox 5">
            <a:extLst>
              <a:ext uri="{FF2B5EF4-FFF2-40B4-BE49-F238E27FC236}">
                <a16:creationId xmlns:a16="http://schemas.microsoft.com/office/drawing/2014/main" id="{45B144D0-C8BF-4689-829A-F6BEBAC31959}"/>
              </a:ext>
            </a:extLst>
          </p:cNvPr>
          <p:cNvSpPr txBox="1"/>
          <p:nvPr/>
        </p:nvSpPr>
        <p:spPr>
          <a:xfrm>
            <a:off x="685803" y="2158309"/>
            <a:ext cx="8249933" cy="307777"/>
          </a:xfrm>
          <a:prstGeom prst="rect">
            <a:avLst/>
          </a:prstGeom>
          <a:noFill/>
        </p:spPr>
        <p:txBody>
          <a:bodyPr wrap="square" rtlCol="0">
            <a:spAutoFit/>
          </a:bodyPr>
          <a:lstStyle/>
          <a:p>
            <a:r>
              <a:rPr lang="en-US" sz="1400" dirty="0">
                <a:latin typeface="Source Sans Pro" panose="020B0503030403020204" pitchFamily="34" charset="0"/>
              </a:rPr>
              <a:t>WASHINGTON	  5.89-MILLION	  7.70-MILLION	+1.810-MILLION</a:t>
            </a:r>
          </a:p>
        </p:txBody>
      </p:sp>
      <p:sp>
        <p:nvSpPr>
          <p:cNvPr id="7" name="TextBox 6">
            <a:extLst>
              <a:ext uri="{FF2B5EF4-FFF2-40B4-BE49-F238E27FC236}">
                <a16:creationId xmlns:a16="http://schemas.microsoft.com/office/drawing/2014/main" id="{178DF4AC-DC09-4293-B80E-0CCFAA9AA68D}"/>
              </a:ext>
            </a:extLst>
          </p:cNvPr>
          <p:cNvSpPr txBox="1"/>
          <p:nvPr/>
        </p:nvSpPr>
        <p:spPr>
          <a:xfrm>
            <a:off x="685803" y="2582244"/>
            <a:ext cx="8010810" cy="307777"/>
          </a:xfrm>
          <a:prstGeom prst="rect">
            <a:avLst/>
          </a:prstGeom>
          <a:noFill/>
        </p:spPr>
        <p:txBody>
          <a:bodyPr wrap="square" rtlCol="0">
            <a:spAutoFit/>
          </a:bodyPr>
          <a:lstStyle/>
          <a:p>
            <a:r>
              <a:rPr lang="en-US" sz="1400" dirty="0">
                <a:latin typeface="Source Sans Pro" panose="020B0503030403020204" pitchFamily="34" charset="0"/>
              </a:rPr>
              <a:t>OREGON		  3.42-MILLION	  4.30-MILLION	 +0.880 MILLION</a:t>
            </a:r>
          </a:p>
        </p:txBody>
      </p:sp>
      <p:sp>
        <p:nvSpPr>
          <p:cNvPr id="8" name="TextBox 7">
            <a:extLst>
              <a:ext uri="{FF2B5EF4-FFF2-40B4-BE49-F238E27FC236}">
                <a16:creationId xmlns:a16="http://schemas.microsoft.com/office/drawing/2014/main" id="{42C44D72-E20E-4708-96F2-100A278CB15B}"/>
              </a:ext>
            </a:extLst>
          </p:cNvPr>
          <p:cNvSpPr txBox="1"/>
          <p:nvPr/>
        </p:nvSpPr>
        <p:spPr>
          <a:xfrm>
            <a:off x="685803" y="2942807"/>
            <a:ext cx="8010810" cy="307777"/>
          </a:xfrm>
          <a:prstGeom prst="rect">
            <a:avLst/>
          </a:prstGeom>
          <a:noFill/>
        </p:spPr>
        <p:txBody>
          <a:bodyPr wrap="square" rtlCol="0">
            <a:spAutoFit/>
          </a:bodyPr>
          <a:lstStyle/>
          <a:p>
            <a:r>
              <a:rPr lang="en-US" sz="1400" dirty="0">
                <a:latin typeface="Source Sans Pro" panose="020B0503030403020204" pitchFamily="34" charset="0"/>
              </a:rPr>
              <a:t>CALIFORNIA	             	33.80-MILLION	40.00-MILLION                     +6.200 MILLION</a:t>
            </a:r>
          </a:p>
        </p:txBody>
      </p:sp>
      <p:sp>
        <p:nvSpPr>
          <p:cNvPr id="9" name="TextBox 8">
            <a:extLst>
              <a:ext uri="{FF2B5EF4-FFF2-40B4-BE49-F238E27FC236}">
                <a16:creationId xmlns:a16="http://schemas.microsoft.com/office/drawing/2014/main" id="{D7D9DB33-5CBF-45B3-B8D2-9A6E0B2C7E0E}"/>
              </a:ext>
            </a:extLst>
          </p:cNvPr>
          <p:cNvSpPr txBox="1"/>
          <p:nvPr/>
        </p:nvSpPr>
        <p:spPr>
          <a:xfrm>
            <a:off x="685802" y="3403221"/>
            <a:ext cx="8010811" cy="307777"/>
          </a:xfrm>
          <a:prstGeom prst="rect">
            <a:avLst/>
          </a:prstGeom>
          <a:noFill/>
        </p:spPr>
        <p:txBody>
          <a:bodyPr wrap="square" rtlCol="0">
            <a:spAutoFit/>
          </a:bodyPr>
          <a:lstStyle/>
          <a:p>
            <a:r>
              <a:rPr lang="en-US" sz="1400" dirty="0">
                <a:latin typeface="Source Sans Pro" panose="020B0503030403020204" pitchFamily="34" charset="0"/>
              </a:rPr>
              <a:t>IDAHO		  1.29-MILLION	  1.80-MILLION                     +0.510 MILLION</a:t>
            </a:r>
          </a:p>
        </p:txBody>
      </p:sp>
      <p:sp>
        <p:nvSpPr>
          <p:cNvPr id="10" name="TextBox 9">
            <a:extLst>
              <a:ext uri="{FF2B5EF4-FFF2-40B4-BE49-F238E27FC236}">
                <a16:creationId xmlns:a16="http://schemas.microsoft.com/office/drawing/2014/main" id="{8D0CB434-985C-48D2-AA08-CA4181F6E6AA}"/>
              </a:ext>
            </a:extLst>
          </p:cNvPr>
          <p:cNvSpPr txBox="1"/>
          <p:nvPr/>
        </p:nvSpPr>
        <p:spPr>
          <a:xfrm>
            <a:off x="685801" y="3813711"/>
            <a:ext cx="8010812" cy="307777"/>
          </a:xfrm>
          <a:prstGeom prst="rect">
            <a:avLst/>
          </a:prstGeom>
          <a:noFill/>
        </p:spPr>
        <p:txBody>
          <a:bodyPr wrap="square" rtlCol="0">
            <a:spAutoFit/>
          </a:bodyPr>
          <a:lstStyle/>
          <a:p>
            <a:r>
              <a:rPr lang="en-US" sz="1400" dirty="0">
                <a:latin typeface="Source Sans Pro" panose="020B0503030403020204" pitchFamily="34" charset="0"/>
              </a:rPr>
              <a:t>MONTANA	              	0.902-MILLION	  1.08-MILLION                    +0.178-MILLION</a:t>
            </a:r>
          </a:p>
        </p:txBody>
      </p:sp>
      <p:sp>
        <p:nvSpPr>
          <p:cNvPr id="11" name="TextBox 10">
            <a:extLst>
              <a:ext uri="{FF2B5EF4-FFF2-40B4-BE49-F238E27FC236}">
                <a16:creationId xmlns:a16="http://schemas.microsoft.com/office/drawing/2014/main" id="{FB614CC0-CF7C-4962-9A9A-115FF98E251B}"/>
              </a:ext>
            </a:extLst>
          </p:cNvPr>
          <p:cNvSpPr txBox="1"/>
          <p:nvPr/>
        </p:nvSpPr>
        <p:spPr>
          <a:xfrm>
            <a:off x="685800" y="4222109"/>
            <a:ext cx="7945136" cy="307777"/>
          </a:xfrm>
          <a:prstGeom prst="rect">
            <a:avLst/>
          </a:prstGeom>
          <a:noFill/>
        </p:spPr>
        <p:txBody>
          <a:bodyPr wrap="square" rtlCol="0">
            <a:spAutoFit/>
          </a:bodyPr>
          <a:lstStyle/>
          <a:p>
            <a:r>
              <a:rPr lang="en-US" sz="1400" dirty="0">
                <a:latin typeface="Source Sans Pro" panose="020B0503030403020204" pitchFamily="34" charset="0"/>
              </a:rPr>
              <a:t>UTAH	                         2.230-MILLION                       3.30-MILLION                    +1.070-MILLION</a:t>
            </a:r>
          </a:p>
        </p:txBody>
      </p:sp>
      <p:sp>
        <p:nvSpPr>
          <p:cNvPr id="12" name="TextBox 11">
            <a:extLst>
              <a:ext uri="{FF2B5EF4-FFF2-40B4-BE49-F238E27FC236}">
                <a16:creationId xmlns:a16="http://schemas.microsoft.com/office/drawing/2014/main" id="{F4645A20-E67D-45D4-AB6C-BCEDD03BF46E}"/>
              </a:ext>
            </a:extLst>
          </p:cNvPr>
          <p:cNvSpPr txBox="1"/>
          <p:nvPr/>
        </p:nvSpPr>
        <p:spPr>
          <a:xfrm>
            <a:off x="685800" y="4639651"/>
            <a:ext cx="7945136" cy="307777"/>
          </a:xfrm>
          <a:prstGeom prst="rect">
            <a:avLst/>
          </a:prstGeom>
          <a:noFill/>
        </p:spPr>
        <p:txBody>
          <a:bodyPr wrap="square" rtlCol="0">
            <a:spAutoFit/>
          </a:bodyPr>
          <a:lstStyle/>
          <a:p>
            <a:r>
              <a:rPr lang="en-US" sz="1400" dirty="0">
                <a:latin typeface="Source Sans Pro" panose="020B0503030403020204" pitchFamily="34" charset="0"/>
              </a:rPr>
              <a:t>NEW MEXICO	1.820-MILLION	   2.10-MILLION                    +0.280-MILLION</a:t>
            </a:r>
          </a:p>
        </p:txBody>
      </p:sp>
      <p:sp>
        <p:nvSpPr>
          <p:cNvPr id="13" name="TextBox 12">
            <a:extLst>
              <a:ext uri="{FF2B5EF4-FFF2-40B4-BE49-F238E27FC236}">
                <a16:creationId xmlns:a16="http://schemas.microsoft.com/office/drawing/2014/main" id="{8EF22DA9-7805-44C6-AE45-A6FA89CF2241}"/>
              </a:ext>
            </a:extLst>
          </p:cNvPr>
          <p:cNvSpPr txBox="1"/>
          <p:nvPr/>
        </p:nvSpPr>
        <p:spPr>
          <a:xfrm>
            <a:off x="685800" y="5064098"/>
            <a:ext cx="7945136" cy="307777"/>
          </a:xfrm>
          <a:prstGeom prst="rect">
            <a:avLst/>
          </a:prstGeom>
          <a:noFill/>
        </p:spPr>
        <p:txBody>
          <a:bodyPr wrap="square" rtlCol="0">
            <a:spAutoFit/>
          </a:bodyPr>
          <a:lstStyle/>
          <a:p>
            <a:r>
              <a:rPr lang="en-US" sz="1400" dirty="0">
                <a:latin typeface="Source Sans Pro" panose="020B0503030403020204" pitchFamily="34" charset="0"/>
              </a:rPr>
              <a:t>NEVADA		1.990-MILLION                        3.10-MILLION                    +1.111-MILLION</a:t>
            </a:r>
          </a:p>
        </p:txBody>
      </p:sp>
      <p:sp>
        <p:nvSpPr>
          <p:cNvPr id="14" name="TextBox 13">
            <a:extLst>
              <a:ext uri="{FF2B5EF4-FFF2-40B4-BE49-F238E27FC236}">
                <a16:creationId xmlns:a16="http://schemas.microsoft.com/office/drawing/2014/main" id="{0556D1A3-B113-4B2A-ACFB-5A2C7BB3B796}"/>
              </a:ext>
            </a:extLst>
          </p:cNvPr>
          <p:cNvSpPr txBox="1"/>
          <p:nvPr/>
        </p:nvSpPr>
        <p:spPr>
          <a:xfrm>
            <a:off x="685800" y="5430087"/>
            <a:ext cx="7945136" cy="307777"/>
          </a:xfrm>
          <a:prstGeom prst="rect">
            <a:avLst/>
          </a:prstGeom>
          <a:noFill/>
        </p:spPr>
        <p:txBody>
          <a:bodyPr wrap="square" rtlCol="0">
            <a:spAutoFit/>
          </a:bodyPr>
          <a:lstStyle/>
          <a:p>
            <a:r>
              <a:rPr lang="en-US" sz="1400" dirty="0">
                <a:latin typeface="Source Sans Pro" panose="020B0503030403020204" pitchFamily="34" charset="0"/>
              </a:rPr>
              <a:t>TOTAL REGION                 51.342-MILLION                   63.380-MILLION                  +12.038-MILLION</a:t>
            </a:r>
          </a:p>
        </p:txBody>
      </p:sp>
    </p:spTree>
    <p:extLst>
      <p:ext uri="{BB962C8B-B14F-4D97-AF65-F5344CB8AC3E}">
        <p14:creationId xmlns:p14="http://schemas.microsoft.com/office/powerpoint/2010/main" val="310580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6ECB-13C7-4427-BAEF-ADA1681079E9}"/>
              </a:ext>
            </a:extLst>
          </p:cNvPr>
          <p:cNvSpPr>
            <a:spLocks noGrp="1"/>
          </p:cNvSpPr>
          <p:nvPr>
            <p:ph type="title"/>
          </p:nvPr>
        </p:nvSpPr>
        <p:spPr/>
        <p:txBody>
          <a:bodyPr/>
          <a:lstStyle/>
          <a:p>
            <a:r>
              <a:rPr lang="en-US" dirty="0">
                <a:latin typeface="Source Sans Pro" panose="020B0503030403020204" pitchFamily="34" charset="0"/>
              </a:rPr>
              <a:t>What do These Numbers Tell Us?</a:t>
            </a:r>
          </a:p>
        </p:txBody>
      </p:sp>
      <p:sp>
        <p:nvSpPr>
          <p:cNvPr id="3" name="Slide Number Placeholder 2">
            <a:extLst>
              <a:ext uri="{FF2B5EF4-FFF2-40B4-BE49-F238E27FC236}">
                <a16:creationId xmlns:a16="http://schemas.microsoft.com/office/drawing/2014/main" id="{AF077841-B5B7-47E1-B823-F29FF979B062}"/>
              </a:ext>
            </a:extLst>
          </p:cNvPr>
          <p:cNvSpPr>
            <a:spLocks noGrp="1"/>
          </p:cNvSpPr>
          <p:nvPr>
            <p:ph type="sldNum" sz="quarter" idx="12"/>
          </p:nvPr>
        </p:nvSpPr>
        <p:spPr/>
        <p:txBody>
          <a:bodyPr/>
          <a:lstStyle/>
          <a:p>
            <a:fld id="{4704619B-9823-F845-874B-2390AC991BC7}" type="slidenum">
              <a:rPr lang="en-US" smtClean="0"/>
              <a:t>18</a:t>
            </a:fld>
            <a:endParaRPr lang="en-US"/>
          </a:p>
        </p:txBody>
      </p:sp>
      <p:sp>
        <p:nvSpPr>
          <p:cNvPr id="4" name="Content Placeholder 1">
            <a:extLst>
              <a:ext uri="{FF2B5EF4-FFF2-40B4-BE49-F238E27FC236}">
                <a16:creationId xmlns:a16="http://schemas.microsoft.com/office/drawing/2014/main" id="{0ABE7D04-7895-405B-92B0-B6224198312F}"/>
              </a:ext>
            </a:extLst>
          </p:cNvPr>
          <p:cNvSpPr txBox="1">
            <a:spLocks/>
          </p:cNvSpPr>
          <p:nvPr/>
        </p:nvSpPr>
        <p:spPr>
          <a:xfrm>
            <a:off x="352753" y="1916112"/>
            <a:ext cx="8430582" cy="4321176"/>
          </a:xfrm>
          <a:prstGeom prst="rect">
            <a:avLst/>
          </a:prstGeom>
        </p:spPr>
        <p:txBody>
          <a:bodyPr/>
          <a:lstStyle>
            <a:lvl1pPr marL="128554" indent="-128554" algn="l" defTabSz="685622" rtl="0" eaLnBrk="1" latinLnBrk="0" hangingPunct="1">
              <a:lnSpc>
                <a:spcPct val="100000"/>
              </a:lnSpc>
              <a:spcBef>
                <a:spcPts val="750"/>
              </a:spcBef>
              <a:buClr>
                <a:schemeClr val="accent1"/>
              </a:buClr>
              <a:buFont typeface="Arial" panose="020B0604020202020204" pitchFamily="34" charset="0"/>
              <a:buChar char="•"/>
              <a:tabLst/>
              <a:defRPr sz="1500" kern="1200">
                <a:solidFill>
                  <a:schemeClr val="tx2"/>
                </a:solidFill>
                <a:latin typeface="+mn-lt"/>
                <a:ea typeface="+mn-ea"/>
                <a:cs typeface="+mn-cs"/>
              </a:defRPr>
            </a:lvl1pPr>
            <a:lvl2pPr marL="258299" indent="-129745" algn="l" defTabSz="685622" rtl="0" eaLnBrk="1" latinLnBrk="0" hangingPunct="1">
              <a:lnSpc>
                <a:spcPct val="100000"/>
              </a:lnSpc>
              <a:spcBef>
                <a:spcPts val="750"/>
              </a:spcBef>
              <a:buClr>
                <a:schemeClr val="accent1"/>
              </a:buClr>
              <a:buFont typeface=".HelveticaNeueDeskInterface-Regular" charset="0"/>
              <a:buChar char="&gt;"/>
              <a:tabLst/>
              <a:defRPr sz="1500" kern="1200">
                <a:solidFill>
                  <a:schemeClr val="tx2"/>
                </a:solidFill>
                <a:latin typeface="+mn-lt"/>
                <a:ea typeface="+mn-ea"/>
                <a:cs typeface="+mn-cs"/>
              </a:defRPr>
            </a:lvl2pPr>
            <a:lvl3pPr marL="386853" indent="-128554" algn="l" defTabSz="685622" rtl="0" eaLnBrk="1" latinLnBrk="0" hangingPunct="1">
              <a:lnSpc>
                <a:spcPct val="100000"/>
              </a:lnSpc>
              <a:spcBef>
                <a:spcPts val="750"/>
              </a:spcBef>
              <a:buClr>
                <a:schemeClr val="accent1"/>
              </a:buClr>
              <a:buFont typeface=".HelveticaNeueDeskInterface-Regular" charset="0"/>
              <a:buChar char="–"/>
              <a:tabLst/>
              <a:defRPr sz="1500" kern="1200">
                <a:solidFill>
                  <a:schemeClr val="tx2"/>
                </a:solidFill>
                <a:latin typeface="+mn-lt"/>
                <a:ea typeface="+mn-ea"/>
                <a:cs typeface="+mn-cs"/>
              </a:defRPr>
            </a:lvl3pPr>
            <a:lvl4pPr marL="1199840"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4pPr>
            <a:lvl5pPr marL="1542652"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5pPr>
            <a:lvl6pPr marL="1885463"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74"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85"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97"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latin typeface="Source Sans Pro" panose="020B0503030403020204" pitchFamily="34" charset="0"/>
              </a:rPr>
              <a:t>The notion of just-in-time inventory has become incredibly regional. We’ll see U.S. Gulf Coast refinery capacity top 10-million b/d in the next few years, and only hurricanes can disrupt that region and the East Coast which will be the target of many of the new barrels.</a:t>
            </a:r>
          </a:p>
          <a:p>
            <a:r>
              <a:rPr lang="en-US" sz="1600" dirty="0">
                <a:latin typeface="Source Sans Pro" panose="020B0503030403020204" pitchFamily="34" charset="0"/>
              </a:rPr>
              <a:t>The Rocky Mountain region has added the equivalent of just one medium size refinery as its population has swelled in the last 20 years.</a:t>
            </a:r>
          </a:p>
          <a:p>
            <a:r>
              <a:rPr lang="en-US" sz="1600" dirty="0">
                <a:latin typeface="Source Sans Pro" panose="020B0503030403020204" pitchFamily="34" charset="0"/>
              </a:rPr>
              <a:t>The West Coast is the poster child for just-in-time. The loss of a single refinery for any length of time can have dramatic consequences. Examples in 2018 were Salt Lake City &amp; Seattle.</a:t>
            </a:r>
          </a:p>
          <a:p>
            <a:r>
              <a:rPr lang="en-US" sz="1600" dirty="0">
                <a:latin typeface="Source Sans Pro" panose="020B0503030403020204" pitchFamily="34" charset="0"/>
              </a:rPr>
              <a:t>The Rockies will get some help from small shale basins with additional crude oil from some of the lesser known basins. This will help refiners but will it help marketers. </a:t>
            </a:r>
          </a:p>
        </p:txBody>
      </p:sp>
    </p:spTree>
    <p:extLst>
      <p:ext uri="{BB962C8B-B14F-4D97-AF65-F5344CB8AC3E}">
        <p14:creationId xmlns:p14="http://schemas.microsoft.com/office/powerpoint/2010/main" val="299308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2C67-8B1F-44FC-BEA6-E4F8A9503C8C}"/>
              </a:ext>
            </a:extLst>
          </p:cNvPr>
          <p:cNvSpPr>
            <a:spLocks noGrp="1"/>
          </p:cNvSpPr>
          <p:nvPr>
            <p:ph type="title"/>
          </p:nvPr>
        </p:nvSpPr>
        <p:spPr>
          <a:xfrm>
            <a:off x="360667" y="961016"/>
            <a:ext cx="8422669" cy="369204"/>
          </a:xfrm>
        </p:spPr>
        <p:txBody>
          <a:bodyPr/>
          <a:lstStyle/>
          <a:p>
            <a:r>
              <a:rPr lang="en-US" dirty="0">
                <a:latin typeface="Source Sans Pro" panose="020B0503030403020204" pitchFamily="34" charset="0"/>
              </a:rPr>
              <a:t>So Far, Turnaround Season has been Reasonably Smooth EOR</a:t>
            </a:r>
          </a:p>
        </p:txBody>
      </p:sp>
      <p:sp>
        <p:nvSpPr>
          <p:cNvPr id="3" name="Slide Number Placeholder 2">
            <a:extLst>
              <a:ext uri="{FF2B5EF4-FFF2-40B4-BE49-F238E27FC236}">
                <a16:creationId xmlns:a16="http://schemas.microsoft.com/office/drawing/2014/main" id="{BE2AEDDB-FD7A-4921-85C2-7B1F6C0DB1EB}"/>
              </a:ext>
            </a:extLst>
          </p:cNvPr>
          <p:cNvSpPr>
            <a:spLocks noGrp="1"/>
          </p:cNvSpPr>
          <p:nvPr>
            <p:ph type="sldNum" sz="quarter" idx="12"/>
          </p:nvPr>
        </p:nvSpPr>
        <p:spPr/>
        <p:txBody>
          <a:bodyPr/>
          <a:lstStyle/>
          <a:p>
            <a:fld id="{4704619B-9823-F845-874B-2390AC991BC7}" type="slidenum">
              <a:rPr lang="en-US" smtClean="0"/>
              <a:t>19</a:t>
            </a:fld>
            <a:endParaRPr lang="en-US"/>
          </a:p>
        </p:txBody>
      </p:sp>
    </p:spTree>
    <p:extLst>
      <p:ext uri="{BB962C8B-B14F-4D97-AF65-F5344CB8AC3E}">
        <p14:creationId xmlns:p14="http://schemas.microsoft.com/office/powerpoint/2010/main" val="226859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57251" y="1657350"/>
            <a:ext cx="6065795" cy="73866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kern="1200" spc="0" baseline="0">
                <a:solidFill>
                  <a:schemeClr val="accent1"/>
                </a:solidFill>
                <a:latin typeface="+mj-lt"/>
                <a:ea typeface="+mj-ea"/>
                <a:cs typeface="+mj-cs"/>
              </a:defRPr>
            </a:lvl1pPr>
          </a:lstStyle>
          <a:p>
            <a:pPr defTabSz="685800">
              <a:defRPr/>
            </a:pPr>
            <a:r>
              <a:rPr lang="en-US" sz="2400" dirty="0">
                <a:solidFill>
                  <a:srgbClr val="00AB4E"/>
                </a:solidFill>
                <a:latin typeface="Arial"/>
              </a:rPr>
              <a:t>OPIS provides you direct, multi-platform access to: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738" y="2914650"/>
            <a:ext cx="6224525" cy="2790853"/>
          </a:xfrm>
          <a:prstGeom prst="rect">
            <a:avLst/>
          </a:prstGeom>
        </p:spPr>
      </p:pic>
    </p:spTree>
    <p:extLst>
      <p:ext uri="{BB962C8B-B14F-4D97-AF65-F5344CB8AC3E}">
        <p14:creationId xmlns:p14="http://schemas.microsoft.com/office/powerpoint/2010/main" val="157750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AFFE-7EF0-4D33-A421-1CC68F055A3D}"/>
              </a:ext>
            </a:extLst>
          </p:cNvPr>
          <p:cNvSpPr>
            <a:spLocks noGrp="1"/>
          </p:cNvSpPr>
          <p:nvPr>
            <p:ph type="title"/>
          </p:nvPr>
        </p:nvSpPr>
        <p:spPr>
          <a:xfrm>
            <a:off x="360667" y="961016"/>
            <a:ext cx="8422669" cy="738407"/>
          </a:xfrm>
        </p:spPr>
        <p:txBody>
          <a:bodyPr/>
          <a:lstStyle/>
          <a:p>
            <a:r>
              <a:rPr lang="en-US" dirty="0">
                <a:latin typeface="Source Sans Pro" panose="020B0503030403020204" pitchFamily="34" charset="0"/>
              </a:rPr>
              <a:t>A Tale of Two Cities    Salt Lake City &amp; Seattle 2018</a:t>
            </a:r>
            <a:br>
              <a:rPr lang="en-US" dirty="0">
                <a:latin typeface="Source Sans Pro" panose="020B0503030403020204" pitchFamily="34" charset="0"/>
              </a:rPr>
            </a:br>
            <a:endParaRPr lang="en-US" dirty="0">
              <a:latin typeface="Source Sans Pro" panose="020B0503030403020204" pitchFamily="34" charset="0"/>
            </a:endParaRPr>
          </a:p>
        </p:txBody>
      </p:sp>
      <p:sp>
        <p:nvSpPr>
          <p:cNvPr id="3" name="Slide Number Placeholder 2">
            <a:extLst>
              <a:ext uri="{FF2B5EF4-FFF2-40B4-BE49-F238E27FC236}">
                <a16:creationId xmlns:a16="http://schemas.microsoft.com/office/drawing/2014/main" id="{BE7DB471-1B3D-48A1-844A-48489C5C2808}"/>
              </a:ext>
            </a:extLst>
          </p:cNvPr>
          <p:cNvSpPr>
            <a:spLocks noGrp="1"/>
          </p:cNvSpPr>
          <p:nvPr>
            <p:ph type="sldNum" sz="quarter" idx="12"/>
          </p:nvPr>
        </p:nvSpPr>
        <p:spPr/>
        <p:txBody>
          <a:bodyPr/>
          <a:lstStyle/>
          <a:p>
            <a:fld id="{4704619B-9823-F845-874B-2390AC991BC7}" type="slidenum">
              <a:rPr lang="en-US" smtClean="0"/>
              <a:t>20</a:t>
            </a:fld>
            <a:endParaRPr lang="en-US"/>
          </a:p>
        </p:txBody>
      </p:sp>
      <p:graphicFrame>
        <p:nvGraphicFramePr>
          <p:cNvPr id="4" name="Chart 3">
            <a:extLst>
              <a:ext uri="{FF2B5EF4-FFF2-40B4-BE49-F238E27FC236}">
                <a16:creationId xmlns:a16="http://schemas.microsoft.com/office/drawing/2014/main" id="{99F0CA48-AF7B-4DD2-929D-C2ECDED26689}"/>
              </a:ext>
            </a:extLst>
          </p:cNvPr>
          <p:cNvGraphicFramePr>
            <a:graphicFrameLocks noGrp="1"/>
          </p:cNvGraphicFramePr>
          <p:nvPr>
            <p:extLst/>
          </p:nvPr>
        </p:nvGraphicFramePr>
        <p:xfrm>
          <a:off x="993513" y="1600200"/>
          <a:ext cx="7377964" cy="4966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1072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BF7BDD-1ABC-46EA-BC3C-3EC4C11EECA9}"/>
              </a:ext>
            </a:extLst>
          </p:cNvPr>
          <p:cNvSpPr>
            <a:spLocks noGrp="1"/>
          </p:cNvSpPr>
          <p:nvPr>
            <p:ph type="sldNum" sz="quarter" idx="12"/>
          </p:nvPr>
        </p:nvSpPr>
        <p:spPr/>
        <p:txBody>
          <a:bodyPr/>
          <a:lstStyle/>
          <a:p>
            <a:fld id="{4704619B-9823-F845-874B-2390AC991BC7}" type="slidenum">
              <a:rPr lang="en-US" smtClean="0"/>
              <a:t>21</a:t>
            </a:fld>
            <a:endParaRPr lang="en-US"/>
          </a:p>
        </p:txBody>
      </p:sp>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3617056610"/>
                  </p:ext>
                </p:extLst>
              </p:nvPr>
            </p:nvGraphicFramePr>
            <p:xfrm>
              <a:off x="652272" y="1740408"/>
              <a:ext cx="7272528" cy="480517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00000000-0008-0000-0200-000002000000}"/>
                  </a:ext>
                </a:extLst>
              </p:cNvPr>
              <p:cNvPicPr>
                <a:picLocks noGrp="1" noRot="1" noChangeAspect="1" noMove="1" noResize="1" noEditPoints="1" noAdjustHandles="1" noChangeArrowheads="1" noChangeShapeType="1"/>
              </p:cNvPicPr>
              <p:nvPr/>
            </p:nvPicPr>
            <p:blipFill>
              <a:blip r:embed="rId3"/>
              <a:stretch>
                <a:fillRect/>
              </a:stretch>
            </p:blipFill>
            <p:spPr>
              <a:xfrm>
                <a:off x="652272" y="1740408"/>
                <a:ext cx="7272528" cy="4805172"/>
              </a:xfrm>
              <a:prstGeom prst="rect">
                <a:avLst/>
              </a:prstGeom>
            </p:spPr>
          </p:pic>
        </mc:Fallback>
      </mc:AlternateContent>
      <p:sp>
        <p:nvSpPr>
          <p:cNvPr id="5" name="TextBox 4">
            <a:extLst>
              <a:ext uri="{FF2B5EF4-FFF2-40B4-BE49-F238E27FC236}">
                <a16:creationId xmlns:a16="http://schemas.microsoft.com/office/drawing/2014/main" id="{19FC7650-B23A-4BF6-B06B-CCACE140398D}"/>
              </a:ext>
            </a:extLst>
          </p:cNvPr>
          <p:cNvSpPr txBox="1"/>
          <p:nvPr/>
        </p:nvSpPr>
        <p:spPr>
          <a:xfrm>
            <a:off x="6934200" y="2286000"/>
            <a:ext cx="457200" cy="228600"/>
          </a:xfrm>
          <a:prstGeom prst="rect">
            <a:avLst/>
          </a:prstGeom>
          <a:noFill/>
        </p:spPr>
        <p:txBody>
          <a:bodyPr wrap="square" rtlCol="0">
            <a:spAutoFit/>
          </a:bodyPr>
          <a:lstStyle/>
          <a:p>
            <a:r>
              <a:rPr lang="en-US" sz="850" b="1" dirty="0">
                <a:solidFill>
                  <a:schemeClr val="tx1">
                    <a:lumMod val="65000"/>
                    <a:lumOff val="35000"/>
                  </a:schemeClr>
                </a:solidFill>
                <a:latin typeface="Source Sans Pro" panose="020B0503030403020204" pitchFamily="34" charset="0"/>
              </a:rPr>
              <a:t>33.1</a:t>
            </a:r>
          </a:p>
        </p:txBody>
      </p:sp>
      <p:sp>
        <p:nvSpPr>
          <p:cNvPr id="6" name="TextBox 5">
            <a:extLst>
              <a:ext uri="{FF2B5EF4-FFF2-40B4-BE49-F238E27FC236}">
                <a16:creationId xmlns:a16="http://schemas.microsoft.com/office/drawing/2014/main" id="{E178A25A-BDBE-4FF6-85E1-03A37A5C041D}"/>
              </a:ext>
            </a:extLst>
          </p:cNvPr>
          <p:cNvSpPr txBox="1"/>
          <p:nvPr/>
        </p:nvSpPr>
        <p:spPr>
          <a:xfrm>
            <a:off x="7396353" y="2627693"/>
            <a:ext cx="457200" cy="228600"/>
          </a:xfrm>
          <a:prstGeom prst="rect">
            <a:avLst/>
          </a:prstGeom>
          <a:noFill/>
        </p:spPr>
        <p:txBody>
          <a:bodyPr wrap="square" rtlCol="0">
            <a:spAutoFit/>
          </a:bodyPr>
          <a:lstStyle/>
          <a:p>
            <a:r>
              <a:rPr lang="en-US" sz="850" b="1" dirty="0">
                <a:solidFill>
                  <a:schemeClr val="tx1">
                    <a:lumMod val="65000"/>
                    <a:lumOff val="35000"/>
                  </a:schemeClr>
                </a:solidFill>
                <a:latin typeface="Source Sans Pro" panose="020B0503030403020204" pitchFamily="34" charset="0"/>
              </a:rPr>
              <a:t>29.7</a:t>
            </a:r>
          </a:p>
        </p:txBody>
      </p:sp>
      <p:sp>
        <p:nvSpPr>
          <p:cNvPr id="7" name="TextBox 6">
            <a:extLst>
              <a:ext uri="{FF2B5EF4-FFF2-40B4-BE49-F238E27FC236}">
                <a16:creationId xmlns:a16="http://schemas.microsoft.com/office/drawing/2014/main" id="{88691588-76D5-4295-AED1-A434B1B5A3C0}"/>
              </a:ext>
            </a:extLst>
          </p:cNvPr>
          <p:cNvSpPr txBox="1"/>
          <p:nvPr/>
        </p:nvSpPr>
        <p:spPr>
          <a:xfrm>
            <a:off x="7501654" y="2881658"/>
            <a:ext cx="457200" cy="228600"/>
          </a:xfrm>
          <a:prstGeom prst="rect">
            <a:avLst/>
          </a:prstGeom>
          <a:noFill/>
        </p:spPr>
        <p:txBody>
          <a:bodyPr wrap="square" rtlCol="0">
            <a:spAutoFit/>
          </a:bodyPr>
          <a:lstStyle/>
          <a:p>
            <a:r>
              <a:rPr lang="en-US" sz="850" b="1" dirty="0">
                <a:solidFill>
                  <a:schemeClr val="tx1">
                    <a:lumMod val="65000"/>
                    <a:lumOff val="35000"/>
                  </a:schemeClr>
                </a:solidFill>
                <a:latin typeface="Source Sans Pro" panose="020B0503030403020204" pitchFamily="34" charset="0"/>
              </a:rPr>
              <a:t>35.2</a:t>
            </a:r>
          </a:p>
        </p:txBody>
      </p:sp>
      <p:sp>
        <p:nvSpPr>
          <p:cNvPr id="8" name="TextBox 7">
            <a:extLst>
              <a:ext uri="{FF2B5EF4-FFF2-40B4-BE49-F238E27FC236}">
                <a16:creationId xmlns:a16="http://schemas.microsoft.com/office/drawing/2014/main" id="{15BB4CA0-1FD2-4287-A49D-716CC897725E}"/>
              </a:ext>
            </a:extLst>
          </p:cNvPr>
          <p:cNvSpPr txBox="1"/>
          <p:nvPr/>
        </p:nvSpPr>
        <p:spPr>
          <a:xfrm>
            <a:off x="7430407" y="2741993"/>
            <a:ext cx="494393" cy="223138"/>
          </a:xfrm>
          <a:prstGeom prst="rect">
            <a:avLst/>
          </a:prstGeom>
          <a:noFill/>
        </p:spPr>
        <p:txBody>
          <a:bodyPr wrap="square" rtlCol="0">
            <a:spAutoFit/>
          </a:bodyPr>
          <a:lstStyle/>
          <a:p>
            <a:r>
              <a:rPr lang="en-US" sz="850" b="1" dirty="0">
                <a:solidFill>
                  <a:schemeClr val="tx1">
                    <a:lumMod val="65000"/>
                    <a:lumOff val="35000"/>
                  </a:schemeClr>
                </a:solidFill>
                <a:latin typeface="Source Sans Pro" panose="020B0503030403020204" pitchFamily="34" charset="0"/>
              </a:rPr>
              <a:t>33.1</a:t>
            </a:r>
          </a:p>
        </p:txBody>
      </p:sp>
      <p:sp>
        <p:nvSpPr>
          <p:cNvPr id="9" name="TextBox 8">
            <a:extLst>
              <a:ext uri="{FF2B5EF4-FFF2-40B4-BE49-F238E27FC236}">
                <a16:creationId xmlns:a16="http://schemas.microsoft.com/office/drawing/2014/main" id="{E8875712-BAC4-4F05-93A7-5451B4AA141C}"/>
              </a:ext>
            </a:extLst>
          </p:cNvPr>
          <p:cNvSpPr txBox="1"/>
          <p:nvPr/>
        </p:nvSpPr>
        <p:spPr>
          <a:xfrm>
            <a:off x="7557806" y="2994299"/>
            <a:ext cx="457200" cy="228600"/>
          </a:xfrm>
          <a:prstGeom prst="rect">
            <a:avLst/>
          </a:prstGeom>
          <a:noFill/>
        </p:spPr>
        <p:txBody>
          <a:bodyPr wrap="square" rtlCol="0">
            <a:spAutoFit/>
          </a:bodyPr>
          <a:lstStyle/>
          <a:p>
            <a:r>
              <a:rPr lang="en-US" sz="850" b="1" dirty="0">
                <a:solidFill>
                  <a:schemeClr val="tx1">
                    <a:lumMod val="65000"/>
                    <a:lumOff val="35000"/>
                  </a:schemeClr>
                </a:solidFill>
                <a:latin typeface="Source Sans Pro" panose="020B0503030403020204" pitchFamily="34" charset="0"/>
              </a:rPr>
              <a:t>30.2</a:t>
            </a:r>
          </a:p>
        </p:txBody>
      </p:sp>
      <p:sp>
        <p:nvSpPr>
          <p:cNvPr id="10" name="TextBox 9">
            <a:extLst>
              <a:ext uri="{FF2B5EF4-FFF2-40B4-BE49-F238E27FC236}">
                <a16:creationId xmlns:a16="http://schemas.microsoft.com/office/drawing/2014/main" id="{1E5FF531-0D37-479D-B413-5B99403BD66F}"/>
              </a:ext>
            </a:extLst>
          </p:cNvPr>
          <p:cNvSpPr txBox="1"/>
          <p:nvPr/>
        </p:nvSpPr>
        <p:spPr>
          <a:xfrm>
            <a:off x="7324924" y="3064471"/>
            <a:ext cx="457200" cy="223138"/>
          </a:xfrm>
          <a:prstGeom prst="rect">
            <a:avLst/>
          </a:prstGeom>
          <a:noFill/>
        </p:spPr>
        <p:txBody>
          <a:bodyPr wrap="square" rtlCol="0">
            <a:spAutoFit/>
          </a:bodyPr>
          <a:lstStyle/>
          <a:p>
            <a:r>
              <a:rPr lang="en-US" sz="850" b="1" dirty="0">
                <a:solidFill>
                  <a:schemeClr val="tx1">
                    <a:lumMod val="65000"/>
                    <a:lumOff val="35000"/>
                  </a:schemeClr>
                </a:solidFill>
                <a:latin typeface="Source Sans Pro" panose="020B0503030403020204" pitchFamily="34" charset="0"/>
              </a:rPr>
              <a:t>34.1</a:t>
            </a:r>
          </a:p>
        </p:txBody>
      </p:sp>
      <p:sp>
        <p:nvSpPr>
          <p:cNvPr id="11" name="TextBox 10">
            <a:extLst>
              <a:ext uri="{FF2B5EF4-FFF2-40B4-BE49-F238E27FC236}">
                <a16:creationId xmlns:a16="http://schemas.microsoft.com/office/drawing/2014/main" id="{BF097BA3-C501-4119-A1E3-8E70BB54608D}"/>
              </a:ext>
            </a:extLst>
          </p:cNvPr>
          <p:cNvSpPr txBox="1"/>
          <p:nvPr/>
        </p:nvSpPr>
        <p:spPr>
          <a:xfrm>
            <a:off x="7167662" y="3222899"/>
            <a:ext cx="457200" cy="228600"/>
          </a:xfrm>
          <a:prstGeom prst="rect">
            <a:avLst/>
          </a:prstGeom>
          <a:noFill/>
        </p:spPr>
        <p:txBody>
          <a:bodyPr wrap="square" rtlCol="0">
            <a:spAutoFit/>
          </a:bodyPr>
          <a:lstStyle/>
          <a:p>
            <a:r>
              <a:rPr lang="en-US" sz="850" b="1" dirty="0">
                <a:solidFill>
                  <a:schemeClr val="tx1">
                    <a:lumMod val="65000"/>
                    <a:lumOff val="35000"/>
                  </a:schemeClr>
                </a:solidFill>
                <a:latin typeface="Source Sans Pro" panose="020B0503030403020204" pitchFamily="34" charset="0"/>
              </a:rPr>
              <a:t>26.9</a:t>
            </a:r>
          </a:p>
        </p:txBody>
      </p:sp>
      <p:sp>
        <p:nvSpPr>
          <p:cNvPr id="12" name="TextBox 11">
            <a:extLst>
              <a:ext uri="{FF2B5EF4-FFF2-40B4-BE49-F238E27FC236}">
                <a16:creationId xmlns:a16="http://schemas.microsoft.com/office/drawing/2014/main" id="{2C180116-0EC0-47A6-B6CC-5A4BA1E8F1E2}"/>
              </a:ext>
            </a:extLst>
          </p:cNvPr>
          <p:cNvSpPr txBox="1"/>
          <p:nvPr/>
        </p:nvSpPr>
        <p:spPr>
          <a:xfrm>
            <a:off x="7133608" y="3372183"/>
            <a:ext cx="457200" cy="228600"/>
          </a:xfrm>
          <a:prstGeom prst="rect">
            <a:avLst/>
          </a:prstGeom>
          <a:noFill/>
        </p:spPr>
        <p:txBody>
          <a:bodyPr wrap="square" rtlCol="0">
            <a:spAutoFit/>
          </a:bodyPr>
          <a:lstStyle/>
          <a:p>
            <a:r>
              <a:rPr lang="en-US" sz="850" b="1" dirty="0">
                <a:solidFill>
                  <a:schemeClr val="tx1">
                    <a:lumMod val="65000"/>
                    <a:lumOff val="35000"/>
                  </a:schemeClr>
                </a:solidFill>
                <a:latin typeface="Source Sans Pro" panose="020B0503030403020204" pitchFamily="34" charset="0"/>
              </a:rPr>
              <a:t>21.7</a:t>
            </a:r>
          </a:p>
        </p:txBody>
      </p:sp>
      <p:sp>
        <p:nvSpPr>
          <p:cNvPr id="13" name="TextBox 12">
            <a:extLst>
              <a:ext uri="{FF2B5EF4-FFF2-40B4-BE49-F238E27FC236}">
                <a16:creationId xmlns:a16="http://schemas.microsoft.com/office/drawing/2014/main" id="{C08A6FE5-E267-4AD0-9935-BC141774A87E}"/>
              </a:ext>
            </a:extLst>
          </p:cNvPr>
          <p:cNvSpPr txBox="1"/>
          <p:nvPr/>
        </p:nvSpPr>
        <p:spPr>
          <a:xfrm>
            <a:off x="2895600" y="5715000"/>
            <a:ext cx="457200" cy="228600"/>
          </a:xfrm>
          <a:prstGeom prst="rect">
            <a:avLst/>
          </a:prstGeom>
          <a:noFill/>
        </p:spPr>
        <p:txBody>
          <a:bodyPr wrap="square" rtlCol="0">
            <a:spAutoFit/>
          </a:bodyPr>
          <a:lstStyle/>
          <a:p>
            <a:r>
              <a:rPr lang="en-US" sz="850" b="1" dirty="0">
                <a:solidFill>
                  <a:schemeClr val="tx1">
                    <a:lumMod val="65000"/>
                    <a:lumOff val="35000"/>
                  </a:schemeClr>
                </a:solidFill>
                <a:latin typeface="Source Sans Pro" panose="020B0503030403020204" pitchFamily="34" charset="0"/>
              </a:rPr>
              <a:t>38.6</a:t>
            </a:r>
          </a:p>
        </p:txBody>
      </p:sp>
      <p:sp>
        <p:nvSpPr>
          <p:cNvPr id="14" name="Rectangle 13">
            <a:extLst>
              <a:ext uri="{FF2B5EF4-FFF2-40B4-BE49-F238E27FC236}">
                <a16:creationId xmlns:a16="http://schemas.microsoft.com/office/drawing/2014/main" id="{D2D2FBEB-9018-40B8-B398-A332B17A052E}"/>
              </a:ext>
            </a:extLst>
          </p:cNvPr>
          <p:cNvSpPr/>
          <p:nvPr/>
        </p:nvSpPr>
        <p:spPr>
          <a:xfrm>
            <a:off x="7010400" y="5791200"/>
            <a:ext cx="838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6" name="Rectangle 15">
            <a:extLst>
              <a:ext uri="{FF2B5EF4-FFF2-40B4-BE49-F238E27FC236}">
                <a16:creationId xmlns:a16="http://schemas.microsoft.com/office/drawing/2014/main" id="{74888DEF-2D9B-4FA2-92D9-C3A95128F9E6}"/>
              </a:ext>
            </a:extLst>
          </p:cNvPr>
          <p:cNvSpPr/>
          <p:nvPr/>
        </p:nvSpPr>
        <p:spPr>
          <a:xfrm>
            <a:off x="6781800" y="5867400"/>
            <a:ext cx="1143000" cy="225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 name="TextBox 1">
            <a:extLst>
              <a:ext uri="{FF2B5EF4-FFF2-40B4-BE49-F238E27FC236}">
                <a16:creationId xmlns:a16="http://schemas.microsoft.com/office/drawing/2014/main" id="{049351AE-E4E9-4945-88A8-F3A2EDA824EA}"/>
              </a:ext>
            </a:extLst>
          </p:cNvPr>
          <p:cNvSpPr txBox="1"/>
          <p:nvPr/>
        </p:nvSpPr>
        <p:spPr>
          <a:xfrm flipH="1">
            <a:off x="1600200" y="914400"/>
            <a:ext cx="6414806" cy="461665"/>
          </a:xfrm>
          <a:prstGeom prst="rect">
            <a:avLst/>
          </a:prstGeom>
          <a:noFill/>
        </p:spPr>
        <p:txBody>
          <a:bodyPr wrap="square" rtlCol="0">
            <a:spAutoFit/>
          </a:bodyPr>
          <a:lstStyle/>
          <a:p>
            <a:r>
              <a:rPr lang="en-US" sz="2400" dirty="0"/>
              <a:t>Nationwide Rack to Retail Margins 2018</a:t>
            </a:r>
            <a:endParaRPr lang="en-US" sz="2800" dirty="0"/>
          </a:p>
        </p:txBody>
      </p:sp>
    </p:spTree>
    <p:extLst>
      <p:ext uri="{BB962C8B-B14F-4D97-AF65-F5344CB8AC3E}">
        <p14:creationId xmlns:p14="http://schemas.microsoft.com/office/powerpoint/2010/main" val="3324013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CF68-5949-4157-9E0C-AE88DC419F58}"/>
              </a:ext>
            </a:extLst>
          </p:cNvPr>
          <p:cNvSpPr>
            <a:spLocks noGrp="1"/>
          </p:cNvSpPr>
          <p:nvPr>
            <p:ph type="title"/>
          </p:nvPr>
        </p:nvSpPr>
        <p:spPr/>
        <p:txBody>
          <a:bodyPr/>
          <a:lstStyle/>
          <a:p>
            <a:r>
              <a:rPr lang="en-US" dirty="0"/>
              <a:t>Western State 2018 Margin Rankings</a:t>
            </a:r>
          </a:p>
        </p:txBody>
      </p:sp>
      <p:sp>
        <p:nvSpPr>
          <p:cNvPr id="3" name="Slide Number Placeholder 2">
            <a:extLst>
              <a:ext uri="{FF2B5EF4-FFF2-40B4-BE49-F238E27FC236}">
                <a16:creationId xmlns:a16="http://schemas.microsoft.com/office/drawing/2014/main" id="{86FDD9FB-04EB-4E01-9F96-B3BCD44F7733}"/>
              </a:ext>
            </a:extLst>
          </p:cNvPr>
          <p:cNvSpPr>
            <a:spLocks noGrp="1"/>
          </p:cNvSpPr>
          <p:nvPr>
            <p:ph type="sldNum" sz="quarter" idx="12"/>
          </p:nvPr>
        </p:nvSpPr>
        <p:spPr/>
        <p:txBody>
          <a:bodyPr/>
          <a:lstStyle/>
          <a:p>
            <a:fld id="{4704619B-9823-F845-874B-2390AC991BC7}" type="slidenum">
              <a:rPr lang="en-US" smtClean="0"/>
              <a:t>22</a:t>
            </a:fld>
            <a:endParaRPr lang="en-US"/>
          </a:p>
        </p:txBody>
      </p:sp>
      <p:graphicFrame>
        <p:nvGraphicFramePr>
          <p:cNvPr id="5" name="Table 4">
            <a:extLst>
              <a:ext uri="{FF2B5EF4-FFF2-40B4-BE49-F238E27FC236}">
                <a16:creationId xmlns:a16="http://schemas.microsoft.com/office/drawing/2014/main" id="{6796FC19-8138-4ED0-B705-6484ADB0925B}"/>
              </a:ext>
            </a:extLst>
          </p:cNvPr>
          <p:cNvGraphicFramePr>
            <a:graphicFrameLocks noGrp="1"/>
          </p:cNvGraphicFramePr>
          <p:nvPr>
            <p:extLst>
              <p:ext uri="{D42A27DB-BD31-4B8C-83A1-F6EECF244321}">
                <p14:modId xmlns:p14="http://schemas.microsoft.com/office/powerpoint/2010/main" val="2608978899"/>
              </p:ext>
            </p:extLst>
          </p:nvPr>
        </p:nvGraphicFramePr>
        <p:xfrm>
          <a:off x="1447800" y="2209800"/>
          <a:ext cx="6096000" cy="3337560"/>
        </p:xfrm>
        <a:graphic>
          <a:graphicData uri="http://schemas.openxmlformats.org/drawingml/2006/table">
            <a:tbl>
              <a:tblPr firstRow="1" bandRow="1">
                <a:tableStyleId>{3C2FFA5D-87B4-456A-9821-1D502468CF0F}</a:tableStyleId>
              </a:tblPr>
              <a:tblGrid>
                <a:gridCol w="1524000">
                  <a:extLst>
                    <a:ext uri="{9D8B030D-6E8A-4147-A177-3AD203B41FA5}">
                      <a16:colId xmlns:a16="http://schemas.microsoft.com/office/drawing/2014/main" val="4175457387"/>
                    </a:ext>
                  </a:extLst>
                </a:gridCol>
                <a:gridCol w="1600200">
                  <a:extLst>
                    <a:ext uri="{9D8B030D-6E8A-4147-A177-3AD203B41FA5}">
                      <a16:colId xmlns:a16="http://schemas.microsoft.com/office/drawing/2014/main" val="3582049962"/>
                    </a:ext>
                  </a:extLst>
                </a:gridCol>
                <a:gridCol w="1447800">
                  <a:extLst>
                    <a:ext uri="{9D8B030D-6E8A-4147-A177-3AD203B41FA5}">
                      <a16:colId xmlns:a16="http://schemas.microsoft.com/office/drawing/2014/main" val="3316006862"/>
                    </a:ext>
                  </a:extLst>
                </a:gridCol>
                <a:gridCol w="1524000">
                  <a:extLst>
                    <a:ext uri="{9D8B030D-6E8A-4147-A177-3AD203B41FA5}">
                      <a16:colId xmlns:a16="http://schemas.microsoft.com/office/drawing/2014/main" val="786377703"/>
                    </a:ext>
                  </a:extLst>
                </a:gridCol>
              </a:tblGrid>
              <a:tr h="370840">
                <a:tc>
                  <a:txBody>
                    <a:bodyPr/>
                    <a:lstStyle/>
                    <a:p>
                      <a:pPr algn="ctr"/>
                      <a:r>
                        <a:rPr lang="en-US" sz="1400" dirty="0">
                          <a:latin typeface="Source Sans Pro" panose="020B0503030403020204" pitchFamily="34" charset="0"/>
                        </a:rPr>
                        <a:t>Overall Rank</a:t>
                      </a:r>
                    </a:p>
                  </a:txBody>
                  <a:tcPr/>
                </a:tc>
                <a:tc>
                  <a:txBody>
                    <a:bodyPr/>
                    <a:lstStyle/>
                    <a:p>
                      <a:pPr algn="ctr"/>
                      <a:r>
                        <a:rPr lang="en-US" sz="1400" dirty="0">
                          <a:latin typeface="Source Sans Pro" panose="020B0503030403020204" pitchFamily="34" charset="0"/>
                        </a:rPr>
                        <a:t>WPMA State Rank</a:t>
                      </a:r>
                    </a:p>
                  </a:txBody>
                  <a:tcPr/>
                </a:tc>
                <a:tc>
                  <a:txBody>
                    <a:bodyPr/>
                    <a:lstStyle/>
                    <a:p>
                      <a:pPr algn="ctr"/>
                      <a:r>
                        <a:rPr lang="en-US" sz="1400" dirty="0">
                          <a:latin typeface="Source Sans Pro" panose="020B0503030403020204" pitchFamily="34" charset="0"/>
                        </a:rPr>
                        <a:t>State</a:t>
                      </a:r>
                    </a:p>
                  </a:txBody>
                  <a:tcPr/>
                </a:tc>
                <a:tc>
                  <a:txBody>
                    <a:bodyPr/>
                    <a:lstStyle/>
                    <a:p>
                      <a:pPr algn="ctr"/>
                      <a:r>
                        <a:rPr lang="en-US" sz="1400" dirty="0">
                          <a:latin typeface="Source Sans Pro" panose="020B0503030403020204" pitchFamily="34" charset="0"/>
                        </a:rPr>
                        <a:t>2018 Margin</a:t>
                      </a:r>
                    </a:p>
                  </a:txBody>
                  <a:tcPr/>
                </a:tc>
                <a:extLst>
                  <a:ext uri="{0D108BD9-81ED-4DB2-BD59-A6C34878D82A}">
                    <a16:rowId xmlns:a16="http://schemas.microsoft.com/office/drawing/2014/main" val="1252084567"/>
                  </a:ext>
                </a:extLst>
              </a:tr>
              <a:tr h="370840">
                <a:tc>
                  <a:txBody>
                    <a:bodyPr/>
                    <a:lstStyle/>
                    <a:p>
                      <a:pPr algn="ctr"/>
                      <a:r>
                        <a:rPr lang="en-US" sz="1400" b="1" dirty="0">
                          <a:solidFill>
                            <a:schemeClr val="bg1"/>
                          </a:solidFill>
                          <a:latin typeface="Source Sans Pro" panose="020B0503030403020204" pitchFamily="34" charset="0"/>
                        </a:rPr>
                        <a:t>1</a:t>
                      </a:r>
                    </a:p>
                  </a:txBody>
                  <a:tcPr/>
                </a:tc>
                <a:tc>
                  <a:txBody>
                    <a:bodyPr/>
                    <a:lstStyle/>
                    <a:p>
                      <a:pPr algn="ctr"/>
                      <a:r>
                        <a:rPr lang="en-US" sz="1400" b="1" dirty="0">
                          <a:solidFill>
                            <a:schemeClr val="bg1"/>
                          </a:solidFill>
                          <a:latin typeface="Source Sans Pro" panose="020B0503030403020204" pitchFamily="34" charset="0"/>
                        </a:rPr>
                        <a:t>1</a:t>
                      </a:r>
                    </a:p>
                  </a:txBody>
                  <a:tcPr/>
                </a:tc>
                <a:tc>
                  <a:txBody>
                    <a:bodyPr/>
                    <a:lstStyle/>
                    <a:p>
                      <a:pPr algn="ctr"/>
                      <a:r>
                        <a:rPr lang="en-US" sz="1400" b="1" dirty="0">
                          <a:solidFill>
                            <a:schemeClr val="bg1"/>
                          </a:solidFill>
                          <a:latin typeface="Source Sans Pro" panose="020B0503030403020204" pitchFamily="34" charset="0"/>
                        </a:rPr>
                        <a:t>Oregon</a:t>
                      </a:r>
                    </a:p>
                  </a:txBody>
                  <a:tcPr/>
                </a:tc>
                <a:tc>
                  <a:txBody>
                    <a:bodyPr/>
                    <a:lstStyle/>
                    <a:p>
                      <a:pPr algn="ctr"/>
                      <a:r>
                        <a:rPr lang="en-US" sz="1400" b="1" dirty="0">
                          <a:solidFill>
                            <a:schemeClr val="bg1"/>
                          </a:solidFill>
                          <a:latin typeface="Source Sans Pro" panose="020B0503030403020204" pitchFamily="34" charset="0"/>
                        </a:rPr>
                        <a:t>46.1</a:t>
                      </a:r>
                    </a:p>
                  </a:txBody>
                  <a:tcPr/>
                </a:tc>
                <a:extLst>
                  <a:ext uri="{0D108BD9-81ED-4DB2-BD59-A6C34878D82A}">
                    <a16:rowId xmlns:a16="http://schemas.microsoft.com/office/drawing/2014/main" val="3384599505"/>
                  </a:ext>
                </a:extLst>
              </a:tr>
              <a:tr h="370840">
                <a:tc>
                  <a:txBody>
                    <a:bodyPr/>
                    <a:lstStyle/>
                    <a:p>
                      <a:pPr algn="ctr"/>
                      <a:r>
                        <a:rPr lang="en-US" sz="1400" b="1" dirty="0">
                          <a:solidFill>
                            <a:schemeClr val="bg1"/>
                          </a:solidFill>
                          <a:latin typeface="Source Sans Pro" panose="020B0503030403020204" pitchFamily="34" charset="0"/>
                        </a:rPr>
                        <a:t>2</a:t>
                      </a:r>
                    </a:p>
                  </a:txBody>
                  <a:tcPr/>
                </a:tc>
                <a:tc>
                  <a:txBody>
                    <a:bodyPr/>
                    <a:lstStyle/>
                    <a:p>
                      <a:pPr algn="ctr"/>
                      <a:r>
                        <a:rPr lang="en-US" sz="1400" b="1" dirty="0">
                          <a:solidFill>
                            <a:schemeClr val="bg1"/>
                          </a:solidFill>
                          <a:latin typeface="Source Sans Pro" panose="020B0503030403020204" pitchFamily="34" charset="0"/>
                        </a:rPr>
                        <a:t>2</a:t>
                      </a:r>
                    </a:p>
                  </a:txBody>
                  <a:tcPr/>
                </a:tc>
                <a:tc>
                  <a:txBody>
                    <a:bodyPr/>
                    <a:lstStyle/>
                    <a:p>
                      <a:pPr algn="ctr"/>
                      <a:r>
                        <a:rPr lang="en-US" sz="1400" b="1" dirty="0">
                          <a:solidFill>
                            <a:schemeClr val="bg1"/>
                          </a:solidFill>
                          <a:latin typeface="Source Sans Pro" panose="020B0503030403020204" pitchFamily="34" charset="0"/>
                        </a:rPr>
                        <a:t>California</a:t>
                      </a:r>
                    </a:p>
                  </a:txBody>
                  <a:tcPr/>
                </a:tc>
                <a:tc>
                  <a:txBody>
                    <a:bodyPr/>
                    <a:lstStyle/>
                    <a:p>
                      <a:pPr algn="ctr"/>
                      <a:r>
                        <a:rPr lang="en-US" sz="1400" b="1" dirty="0">
                          <a:solidFill>
                            <a:schemeClr val="bg1"/>
                          </a:solidFill>
                          <a:latin typeface="Source Sans Pro" panose="020B0503030403020204" pitchFamily="34" charset="0"/>
                        </a:rPr>
                        <a:t>43.8</a:t>
                      </a:r>
                    </a:p>
                  </a:txBody>
                  <a:tcPr/>
                </a:tc>
                <a:extLst>
                  <a:ext uri="{0D108BD9-81ED-4DB2-BD59-A6C34878D82A}">
                    <a16:rowId xmlns:a16="http://schemas.microsoft.com/office/drawing/2014/main" val="406832796"/>
                  </a:ext>
                </a:extLst>
              </a:tr>
              <a:tr h="370840">
                <a:tc>
                  <a:txBody>
                    <a:bodyPr/>
                    <a:lstStyle/>
                    <a:p>
                      <a:pPr algn="ctr"/>
                      <a:r>
                        <a:rPr lang="en-US" sz="1400" b="1" dirty="0">
                          <a:solidFill>
                            <a:schemeClr val="bg1"/>
                          </a:solidFill>
                          <a:latin typeface="Source Sans Pro" panose="020B0503030403020204" pitchFamily="34" charset="0"/>
                        </a:rPr>
                        <a:t>4</a:t>
                      </a:r>
                    </a:p>
                  </a:txBody>
                  <a:tcPr/>
                </a:tc>
                <a:tc>
                  <a:txBody>
                    <a:bodyPr/>
                    <a:lstStyle/>
                    <a:p>
                      <a:pPr algn="ctr"/>
                      <a:r>
                        <a:rPr lang="en-US" sz="1400" b="1" dirty="0">
                          <a:solidFill>
                            <a:schemeClr val="bg1"/>
                          </a:solidFill>
                          <a:latin typeface="Source Sans Pro" panose="020B0503030403020204" pitchFamily="34" charset="0"/>
                        </a:rPr>
                        <a:t>3</a:t>
                      </a:r>
                    </a:p>
                  </a:txBody>
                  <a:tcPr/>
                </a:tc>
                <a:tc>
                  <a:txBody>
                    <a:bodyPr/>
                    <a:lstStyle/>
                    <a:p>
                      <a:pPr algn="ctr"/>
                      <a:r>
                        <a:rPr lang="en-US" sz="1400" b="1" dirty="0">
                          <a:solidFill>
                            <a:schemeClr val="bg1"/>
                          </a:solidFill>
                          <a:latin typeface="Source Sans Pro" panose="020B0503030403020204" pitchFamily="34" charset="0"/>
                        </a:rPr>
                        <a:t>Washington</a:t>
                      </a:r>
                    </a:p>
                  </a:txBody>
                  <a:tcPr/>
                </a:tc>
                <a:tc>
                  <a:txBody>
                    <a:bodyPr/>
                    <a:lstStyle/>
                    <a:p>
                      <a:pPr algn="ctr"/>
                      <a:r>
                        <a:rPr lang="en-US" sz="1400" b="1" dirty="0">
                          <a:solidFill>
                            <a:schemeClr val="bg1"/>
                          </a:solidFill>
                          <a:latin typeface="Source Sans Pro" panose="020B0503030403020204" pitchFamily="34" charset="0"/>
                        </a:rPr>
                        <a:t>42.1</a:t>
                      </a:r>
                    </a:p>
                  </a:txBody>
                  <a:tcPr/>
                </a:tc>
                <a:extLst>
                  <a:ext uri="{0D108BD9-81ED-4DB2-BD59-A6C34878D82A}">
                    <a16:rowId xmlns:a16="http://schemas.microsoft.com/office/drawing/2014/main" val="1637265619"/>
                  </a:ext>
                </a:extLst>
              </a:tr>
              <a:tr h="370840">
                <a:tc>
                  <a:txBody>
                    <a:bodyPr/>
                    <a:lstStyle/>
                    <a:p>
                      <a:pPr algn="ctr"/>
                      <a:r>
                        <a:rPr lang="en-US" sz="1400" b="1" dirty="0">
                          <a:solidFill>
                            <a:schemeClr val="bg1"/>
                          </a:solidFill>
                          <a:latin typeface="Source Sans Pro" panose="020B0503030403020204" pitchFamily="34" charset="0"/>
                        </a:rPr>
                        <a:t>17</a:t>
                      </a:r>
                    </a:p>
                  </a:txBody>
                  <a:tcPr/>
                </a:tc>
                <a:tc>
                  <a:txBody>
                    <a:bodyPr/>
                    <a:lstStyle/>
                    <a:p>
                      <a:pPr algn="ctr"/>
                      <a:r>
                        <a:rPr lang="en-US" sz="1400" b="1" dirty="0">
                          <a:solidFill>
                            <a:schemeClr val="bg1"/>
                          </a:solidFill>
                          <a:latin typeface="Source Sans Pro" panose="020B0503030403020204" pitchFamily="34" charset="0"/>
                        </a:rPr>
                        <a:t>4</a:t>
                      </a:r>
                    </a:p>
                  </a:txBody>
                  <a:tcPr/>
                </a:tc>
                <a:tc>
                  <a:txBody>
                    <a:bodyPr/>
                    <a:lstStyle/>
                    <a:p>
                      <a:pPr algn="ctr"/>
                      <a:r>
                        <a:rPr lang="en-US" sz="1400" b="1" dirty="0">
                          <a:solidFill>
                            <a:schemeClr val="bg1"/>
                          </a:solidFill>
                          <a:latin typeface="Source Sans Pro" panose="020B0503030403020204" pitchFamily="34" charset="0"/>
                        </a:rPr>
                        <a:t>Montana</a:t>
                      </a:r>
                    </a:p>
                  </a:txBody>
                  <a:tcPr/>
                </a:tc>
                <a:tc>
                  <a:txBody>
                    <a:bodyPr/>
                    <a:lstStyle/>
                    <a:p>
                      <a:pPr algn="ctr"/>
                      <a:r>
                        <a:rPr lang="en-US" sz="1400" b="1" dirty="0">
                          <a:solidFill>
                            <a:schemeClr val="bg1"/>
                          </a:solidFill>
                          <a:latin typeface="Source Sans Pro" panose="020B0503030403020204" pitchFamily="34" charset="0"/>
                        </a:rPr>
                        <a:t>27.1</a:t>
                      </a:r>
                    </a:p>
                  </a:txBody>
                  <a:tcPr/>
                </a:tc>
                <a:extLst>
                  <a:ext uri="{0D108BD9-81ED-4DB2-BD59-A6C34878D82A}">
                    <a16:rowId xmlns:a16="http://schemas.microsoft.com/office/drawing/2014/main" val="1118037045"/>
                  </a:ext>
                </a:extLst>
              </a:tr>
              <a:tr h="370840">
                <a:tc>
                  <a:txBody>
                    <a:bodyPr/>
                    <a:lstStyle/>
                    <a:p>
                      <a:pPr algn="ctr"/>
                      <a:r>
                        <a:rPr lang="en-US" sz="1400" b="1" dirty="0">
                          <a:solidFill>
                            <a:schemeClr val="bg1"/>
                          </a:solidFill>
                          <a:latin typeface="Source Sans Pro" panose="020B0503030403020204" pitchFamily="34" charset="0"/>
                        </a:rPr>
                        <a:t>20</a:t>
                      </a:r>
                    </a:p>
                  </a:txBody>
                  <a:tcPr/>
                </a:tc>
                <a:tc>
                  <a:txBody>
                    <a:bodyPr/>
                    <a:lstStyle/>
                    <a:p>
                      <a:pPr algn="ctr"/>
                      <a:r>
                        <a:rPr lang="en-US" sz="1400" b="1" dirty="0">
                          <a:solidFill>
                            <a:schemeClr val="bg1"/>
                          </a:solidFill>
                          <a:latin typeface="Source Sans Pro" panose="020B0503030403020204" pitchFamily="34" charset="0"/>
                        </a:rPr>
                        <a:t>5</a:t>
                      </a:r>
                    </a:p>
                  </a:txBody>
                  <a:tcPr/>
                </a:tc>
                <a:tc>
                  <a:txBody>
                    <a:bodyPr/>
                    <a:lstStyle/>
                    <a:p>
                      <a:pPr algn="ctr"/>
                      <a:r>
                        <a:rPr lang="en-US" sz="1400" b="1" dirty="0">
                          <a:solidFill>
                            <a:schemeClr val="bg1"/>
                          </a:solidFill>
                          <a:latin typeface="Source Sans Pro" panose="020B0503030403020204" pitchFamily="34" charset="0"/>
                        </a:rPr>
                        <a:t>Idaho</a:t>
                      </a:r>
                    </a:p>
                  </a:txBody>
                  <a:tcPr/>
                </a:tc>
                <a:tc>
                  <a:txBody>
                    <a:bodyPr/>
                    <a:lstStyle/>
                    <a:p>
                      <a:pPr algn="ctr"/>
                      <a:r>
                        <a:rPr lang="en-US" sz="1400" b="1" dirty="0">
                          <a:solidFill>
                            <a:schemeClr val="bg1"/>
                          </a:solidFill>
                          <a:latin typeface="Source Sans Pro" panose="020B0503030403020204" pitchFamily="34" charset="0"/>
                        </a:rPr>
                        <a:t>24.2</a:t>
                      </a:r>
                    </a:p>
                  </a:txBody>
                  <a:tcPr/>
                </a:tc>
                <a:extLst>
                  <a:ext uri="{0D108BD9-81ED-4DB2-BD59-A6C34878D82A}">
                    <a16:rowId xmlns:a16="http://schemas.microsoft.com/office/drawing/2014/main" val="775409372"/>
                  </a:ext>
                </a:extLst>
              </a:tr>
              <a:tr h="370840">
                <a:tc>
                  <a:txBody>
                    <a:bodyPr/>
                    <a:lstStyle/>
                    <a:p>
                      <a:pPr algn="ctr"/>
                      <a:r>
                        <a:rPr lang="en-US" sz="1400" b="1" dirty="0">
                          <a:solidFill>
                            <a:schemeClr val="bg1"/>
                          </a:solidFill>
                          <a:latin typeface="Source Sans Pro" panose="020B0503030403020204" pitchFamily="34" charset="0"/>
                        </a:rPr>
                        <a:t>22</a:t>
                      </a:r>
                    </a:p>
                  </a:txBody>
                  <a:tcPr/>
                </a:tc>
                <a:tc>
                  <a:txBody>
                    <a:bodyPr/>
                    <a:lstStyle/>
                    <a:p>
                      <a:pPr algn="ctr"/>
                      <a:r>
                        <a:rPr lang="en-US" sz="1400" b="1" dirty="0">
                          <a:solidFill>
                            <a:schemeClr val="bg1"/>
                          </a:solidFill>
                          <a:latin typeface="Source Sans Pro" panose="020B0503030403020204" pitchFamily="34" charset="0"/>
                        </a:rPr>
                        <a:t>6</a:t>
                      </a:r>
                    </a:p>
                  </a:txBody>
                  <a:tcPr/>
                </a:tc>
                <a:tc>
                  <a:txBody>
                    <a:bodyPr/>
                    <a:lstStyle/>
                    <a:p>
                      <a:pPr algn="ctr"/>
                      <a:r>
                        <a:rPr lang="en-US" sz="1400" b="1" dirty="0">
                          <a:solidFill>
                            <a:schemeClr val="bg1"/>
                          </a:solidFill>
                          <a:latin typeface="Source Sans Pro" panose="020B0503030403020204" pitchFamily="34" charset="0"/>
                        </a:rPr>
                        <a:t>New Mexico</a:t>
                      </a:r>
                    </a:p>
                  </a:txBody>
                  <a:tcPr/>
                </a:tc>
                <a:tc>
                  <a:txBody>
                    <a:bodyPr/>
                    <a:lstStyle/>
                    <a:p>
                      <a:pPr algn="ctr"/>
                      <a:r>
                        <a:rPr lang="en-US" sz="1400" b="1" dirty="0">
                          <a:solidFill>
                            <a:schemeClr val="bg1"/>
                          </a:solidFill>
                          <a:latin typeface="Source Sans Pro" panose="020B0503030403020204" pitchFamily="34" charset="0"/>
                        </a:rPr>
                        <a:t>24.2</a:t>
                      </a:r>
                    </a:p>
                  </a:txBody>
                  <a:tcPr/>
                </a:tc>
                <a:extLst>
                  <a:ext uri="{0D108BD9-81ED-4DB2-BD59-A6C34878D82A}">
                    <a16:rowId xmlns:a16="http://schemas.microsoft.com/office/drawing/2014/main" val="1661917682"/>
                  </a:ext>
                </a:extLst>
              </a:tr>
              <a:tr h="370840">
                <a:tc>
                  <a:txBody>
                    <a:bodyPr/>
                    <a:lstStyle/>
                    <a:p>
                      <a:pPr algn="ctr"/>
                      <a:r>
                        <a:rPr lang="en-US" sz="1400" b="1" dirty="0">
                          <a:solidFill>
                            <a:schemeClr val="bg1"/>
                          </a:solidFill>
                          <a:latin typeface="Source Sans Pro" panose="020B0503030403020204" pitchFamily="34" charset="0"/>
                        </a:rPr>
                        <a:t>32</a:t>
                      </a:r>
                    </a:p>
                  </a:txBody>
                  <a:tcPr/>
                </a:tc>
                <a:tc>
                  <a:txBody>
                    <a:bodyPr/>
                    <a:lstStyle/>
                    <a:p>
                      <a:pPr algn="ctr"/>
                      <a:r>
                        <a:rPr lang="en-US" sz="1400" b="1" dirty="0">
                          <a:solidFill>
                            <a:schemeClr val="bg1"/>
                          </a:solidFill>
                          <a:latin typeface="Source Sans Pro" panose="020B0503030403020204" pitchFamily="34" charset="0"/>
                        </a:rPr>
                        <a:t>7</a:t>
                      </a:r>
                    </a:p>
                  </a:txBody>
                  <a:tcPr/>
                </a:tc>
                <a:tc>
                  <a:txBody>
                    <a:bodyPr/>
                    <a:lstStyle/>
                    <a:p>
                      <a:pPr algn="ctr"/>
                      <a:r>
                        <a:rPr lang="en-US" sz="1400" b="1" dirty="0">
                          <a:solidFill>
                            <a:schemeClr val="bg1"/>
                          </a:solidFill>
                          <a:latin typeface="Source Sans Pro" panose="020B0503030403020204" pitchFamily="34" charset="0"/>
                        </a:rPr>
                        <a:t>Utah</a:t>
                      </a:r>
                    </a:p>
                  </a:txBody>
                  <a:tcPr/>
                </a:tc>
                <a:tc>
                  <a:txBody>
                    <a:bodyPr/>
                    <a:lstStyle/>
                    <a:p>
                      <a:pPr algn="ctr"/>
                      <a:r>
                        <a:rPr lang="en-US" sz="1400" b="1" dirty="0">
                          <a:solidFill>
                            <a:schemeClr val="bg1"/>
                          </a:solidFill>
                          <a:latin typeface="Source Sans Pro" panose="020B0503030403020204" pitchFamily="34" charset="0"/>
                        </a:rPr>
                        <a:t>21.3</a:t>
                      </a:r>
                    </a:p>
                  </a:txBody>
                  <a:tcPr/>
                </a:tc>
                <a:extLst>
                  <a:ext uri="{0D108BD9-81ED-4DB2-BD59-A6C34878D82A}">
                    <a16:rowId xmlns:a16="http://schemas.microsoft.com/office/drawing/2014/main" val="868124"/>
                  </a:ext>
                </a:extLst>
              </a:tr>
              <a:tr h="370840">
                <a:tc>
                  <a:txBody>
                    <a:bodyPr/>
                    <a:lstStyle/>
                    <a:p>
                      <a:pPr algn="ctr"/>
                      <a:r>
                        <a:rPr lang="en-US" sz="1400" b="1" dirty="0">
                          <a:solidFill>
                            <a:schemeClr val="bg1"/>
                          </a:solidFill>
                          <a:latin typeface="Source Sans Pro" panose="020B0503030403020204" pitchFamily="34" charset="0"/>
                        </a:rPr>
                        <a:t>34</a:t>
                      </a:r>
                    </a:p>
                  </a:txBody>
                  <a:tcPr/>
                </a:tc>
                <a:tc>
                  <a:txBody>
                    <a:bodyPr/>
                    <a:lstStyle/>
                    <a:p>
                      <a:pPr algn="ctr"/>
                      <a:r>
                        <a:rPr lang="en-US" sz="1400" b="1" dirty="0">
                          <a:solidFill>
                            <a:schemeClr val="bg1"/>
                          </a:solidFill>
                          <a:latin typeface="Source Sans Pro" panose="020B0503030403020204" pitchFamily="34" charset="0"/>
                        </a:rPr>
                        <a:t>8</a:t>
                      </a:r>
                    </a:p>
                  </a:txBody>
                  <a:tcPr/>
                </a:tc>
                <a:tc>
                  <a:txBody>
                    <a:bodyPr/>
                    <a:lstStyle/>
                    <a:p>
                      <a:pPr algn="ctr"/>
                      <a:r>
                        <a:rPr lang="en-US" sz="1400" b="1" dirty="0">
                          <a:solidFill>
                            <a:schemeClr val="bg1"/>
                          </a:solidFill>
                          <a:latin typeface="Source Sans Pro" panose="020B0503030403020204" pitchFamily="34" charset="0"/>
                        </a:rPr>
                        <a:t>Nevada</a:t>
                      </a:r>
                    </a:p>
                  </a:txBody>
                  <a:tcPr/>
                </a:tc>
                <a:tc>
                  <a:txBody>
                    <a:bodyPr/>
                    <a:lstStyle/>
                    <a:p>
                      <a:pPr algn="ctr"/>
                      <a:r>
                        <a:rPr lang="en-US" sz="1400" b="1" dirty="0">
                          <a:solidFill>
                            <a:schemeClr val="bg1"/>
                          </a:solidFill>
                          <a:latin typeface="Source Sans Pro" panose="020B0503030403020204" pitchFamily="34" charset="0"/>
                        </a:rPr>
                        <a:t>20.9</a:t>
                      </a:r>
                    </a:p>
                  </a:txBody>
                  <a:tcPr/>
                </a:tc>
                <a:extLst>
                  <a:ext uri="{0D108BD9-81ED-4DB2-BD59-A6C34878D82A}">
                    <a16:rowId xmlns:a16="http://schemas.microsoft.com/office/drawing/2014/main" val="3923046109"/>
                  </a:ext>
                </a:extLst>
              </a:tr>
            </a:tbl>
          </a:graphicData>
        </a:graphic>
      </p:graphicFrame>
    </p:spTree>
    <p:extLst>
      <p:ext uri="{BB962C8B-B14F-4D97-AF65-F5344CB8AC3E}">
        <p14:creationId xmlns:p14="http://schemas.microsoft.com/office/powerpoint/2010/main" val="147314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E2C175-34AC-4E61-A5C4-9218FDC50EE2}"/>
              </a:ext>
            </a:extLst>
          </p:cNvPr>
          <p:cNvSpPr>
            <a:spLocks noGrp="1"/>
          </p:cNvSpPr>
          <p:nvPr>
            <p:ph type="sldNum" sz="quarter" idx="12"/>
          </p:nvPr>
        </p:nvSpPr>
        <p:spPr/>
        <p:txBody>
          <a:bodyPr/>
          <a:lstStyle/>
          <a:p>
            <a:fld id="{4704619B-9823-F845-874B-2390AC991BC7}" type="slidenum">
              <a:rPr lang="en-US" smtClean="0"/>
              <a:t>23</a:t>
            </a:fld>
            <a:endParaRPr lang="en-US"/>
          </a:p>
        </p:txBody>
      </p:sp>
      <p:pic>
        <p:nvPicPr>
          <p:cNvPr id="2050" name="x_Picture 3" descr="image005">
            <a:extLst>
              <a:ext uri="{FF2B5EF4-FFF2-40B4-BE49-F238E27FC236}">
                <a16:creationId xmlns:a16="http://schemas.microsoft.com/office/drawing/2014/main" id="{D0616FCD-0AE7-4E7B-9A46-9105ACCCF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02" y="1811983"/>
            <a:ext cx="3622298" cy="367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x_Picture 4" descr="image006">
            <a:extLst>
              <a:ext uri="{FF2B5EF4-FFF2-40B4-BE49-F238E27FC236}">
                <a16:creationId xmlns:a16="http://schemas.microsoft.com/office/drawing/2014/main" id="{5D793378-3FF1-4B2C-888A-5B910ED06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11983"/>
            <a:ext cx="3581400" cy="377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7C1DAC6-428E-4BD9-B6E2-3341BE3CF936}"/>
              </a:ext>
            </a:extLst>
          </p:cNvPr>
          <p:cNvSpPr txBox="1"/>
          <p:nvPr/>
        </p:nvSpPr>
        <p:spPr>
          <a:xfrm>
            <a:off x="2286000" y="1219200"/>
            <a:ext cx="705642" cy="400110"/>
          </a:xfrm>
          <a:prstGeom prst="rect">
            <a:avLst/>
          </a:prstGeom>
          <a:noFill/>
        </p:spPr>
        <p:txBody>
          <a:bodyPr wrap="none" rtlCol="0">
            <a:spAutoFit/>
          </a:bodyPr>
          <a:lstStyle/>
          <a:p>
            <a:r>
              <a:rPr lang="en-US" sz="2000" dirty="0">
                <a:latin typeface="Source Sans Pro" panose="020B0503030403020204" pitchFamily="34" charset="0"/>
              </a:rPr>
              <a:t>West</a:t>
            </a:r>
          </a:p>
        </p:txBody>
      </p:sp>
      <p:sp>
        <p:nvSpPr>
          <p:cNvPr id="7" name="TextBox 6">
            <a:extLst>
              <a:ext uri="{FF2B5EF4-FFF2-40B4-BE49-F238E27FC236}">
                <a16:creationId xmlns:a16="http://schemas.microsoft.com/office/drawing/2014/main" id="{4B967059-CC25-4584-83E9-67CEC86989E6}"/>
              </a:ext>
            </a:extLst>
          </p:cNvPr>
          <p:cNvSpPr txBox="1"/>
          <p:nvPr/>
        </p:nvSpPr>
        <p:spPr>
          <a:xfrm>
            <a:off x="5915695" y="1219200"/>
            <a:ext cx="1330814" cy="400110"/>
          </a:xfrm>
          <a:prstGeom prst="rect">
            <a:avLst/>
          </a:prstGeom>
          <a:noFill/>
        </p:spPr>
        <p:txBody>
          <a:bodyPr wrap="none" rtlCol="0">
            <a:spAutoFit/>
          </a:bodyPr>
          <a:lstStyle/>
          <a:p>
            <a:r>
              <a:rPr lang="en-US" sz="2000" dirty="0">
                <a:latin typeface="Source Sans Pro" panose="020B0503030403020204" pitchFamily="34" charset="0"/>
              </a:rPr>
              <a:t>Southwest</a:t>
            </a:r>
          </a:p>
        </p:txBody>
      </p:sp>
      <p:sp>
        <p:nvSpPr>
          <p:cNvPr id="5" name="TextBox 4">
            <a:extLst>
              <a:ext uri="{FF2B5EF4-FFF2-40B4-BE49-F238E27FC236}">
                <a16:creationId xmlns:a16="http://schemas.microsoft.com/office/drawing/2014/main" id="{3283047B-4E34-48D9-B005-9E005C8CA5CF}"/>
              </a:ext>
            </a:extLst>
          </p:cNvPr>
          <p:cNvSpPr txBox="1"/>
          <p:nvPr/>
        </p:nvSpPr>
        <p:spPr>
          <a:xfrm>
            <a:off x="1371600" y="5507807"/>
            <a:ext cx="2895600" cy="461665"/>
          </a:xfrm>
          <a:prstGeom prst="rect">
            <a:avLst/>
          </a:prstGeom>
          <a:noFill/>
        </p:spPr>
        <p:txBody>
          <a:bodyPr wrap="square" rtlCol="0">
            <a:spAutoFit/>
          </a:bodyPr>
          <a:lstStyle/>
          <a:p>
            <a:r>
              <a:rPr lang="en-US" sz="1200" dirty="0">
                <a:latin typeface="Source Sans Pro" panose="020B0503030403020204" pitchFamily="34" charset="0"/>
              </a:rPr>
              <a:t>West Region Includes: CA, CO, HI, ID, MT, NV, OR, UT, WA &amp; WY</a:t>
            </a:r>
          </a:p>
        </p:txBody>
      </p:sp>
      <p:sp>
        <p:nvSpPr>
          <p:cNvPr id="9" name="TextBox 8">
            <a:extLst>
              <a:ext uri="{FF2B5EF4-FFF2-40B4-BE49-F238E27FC236}">
                <a16:creationId xmlns:a16="http://schemas.microsoft.com/office/drawing/2014/main" id="{8D995E2B-E53B-4838-BB40-3C7BF31EF20D}"/>
              </a:ext>
            </a:extLst>
          </p:cNvPr>
          <p:cNvSpPr txBox="1"/>
          <p:nvPr/>
        </p:nvSpPr>
        <p:spPr>
          <a:xfrm>
            <a:off x="5313607" y="5486400"/>
            <a:ext cx="2992193" cy="276999"/>
          </a:xfrm>
          <a:prstGeom prst="rect">
            <a:avLst/>
          </a:prstGeom>
          <a:noFill/>
        </p:spPr>
        <p:txBody>
          <a:bodyPr wrap="square" rtlCol="0">
            <a:spAutoFit/>
          </a:bodyPr>
          <a:lstStyle/>
          <a:p>
            <a:r>
              <a:rPr lang="en-US" sz="1200" dirty="0">
                <a:latin typeface="Source Sans Pro" panose="020B0503030403020204" pitchFamily="34" charset="0"/>
              </a:rPr>
              <a:t>Southwest Region Includes: AZ, NM, OK, TX</a:t>
            </a:r>
          </a:p>
        </p:txBody>
      </p:sp>
      <p:sp>
        <p:nvSpPr>
          <p:cNvPr id="2" name="TextBox 1">
            <a:extLst>
              <a:ext uri="{FF2B5EF4-FFF2-40B4-BE49-F238E27FC236}">
                <a16:creationId xmlns:a16="http://schemas.microsoft.com/office/drawing/2014/main" id="{B05A0611-AA54-4EF7-82A8-546F82D9C47A}"/>
              </a:ext>
            </a:extLst>
          </p:cNvPr>
          <p:cNvSpPr txBox="1"/>
          <p:nvPr/>
        </p:nvSpPr>
        <p:spPr>
          <a:xfrm>
            <a:off x="2667000" y="914400"/>
            <a:ext cx="3622298" cy="646331"/>
          </a:xfrm>
          <a:prstGeom prst="rect">
            <a:avLst/>
          </a:prstGeom>
          <a:noFill/>
        </p:spPr>
        <p:txBody>
          <a:bodyPr wrap="square" rtlCol="0">
            <a:spAutoFit/>
          </a:bodyPr>
          <a:lstStyle/>
          <a:p>
            <a:r>
              <a:rPr lang="en-US" dirty="0"/>
              <a:t>Gas Demand Disappointment</a:t>
            </a:r>
          </a:p>
          <a:p>
            <a:endParaRPr lang="en-US" dirty="0" err="1"/>
          </a:p>
        </p:txBody>
      </p:sp>
    </p:spTree>
    <p:extLst>
      <p:ext uri="{BB962C8B-B14F-4D97-AF65-F5344CB8AC3E}">
        <p14:creationId xmlns:p14="http://schemas.microsoft.com/office/powerpoint/2010/main" val="2081667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2CBF-BC85-4AD3-B6EE-2EC1F95C3615}"/>
              </a:ext>
            </a:extLst>
          </p:cNvPr>
          <p:cNvSpPr>
            <a:spLocks noGrp="1"/>
          </p:cNvSpPr>
          <p:nvPr>
            <p:ph type="title"/>
          </p:nvPr>
        </p:nvSpPr>
        <p:spPr/>
        <p:txBody>
          <a:bodyPr/>
          <a:lstStyle/>
          <a:p>
            <a:r>
              <a:rPr lang="en-US" dirty="0">
                <a:latin typeface="Source Sans Pro" panose="020B0503030403020204" pitchFamily="34" charset="0"/>
              </a:rPr>
              <a:t>Observations on U.S. Refining Trends</a:t>
            </a:r>
          </a:p>
        </p:txBody>
      </p:sp>
      <p:sp>
        <p:nvSpPr>
          <p:cNvPr id="3" name="Content Placeholder 2">
            <a:extLst>
              <a:ext uri="{FF2B5EF4-FFF2-40B4-BE49-F238E27FC236}">
                <a16:creationId xmlns:a16="http://schemas.microsoft.com/office/drawing/2014/main" id="{4008B95C-7554-4AFC-8EDC-FF8B9ABDB95E}"/>
              </a:ext>
            </a:extLst>
          </p:cNvPr>
          <p:cNvSpPr>
            <a:spLocks noGrp="1"/>
          </p:cNvSpPr>
          <p:nvPr>
            <p:ph idx="1"/>
          </p:nvPr>
        </p:nvSpPr>
        <p:spPr/>
        <p:txBody>
          <a:bodyPr/>
          <a:lstStyle/>
          <a:p>
            <a:r>
              <a:rPr lang="en-US" sz="1600" dirty="0">
                <a:latin typeface="Source Sans Pro" panose="020B0503030403020204" pitchFamily="34" charset="0"/>
              </a:rPr>
              <a:t>This is a spring of lots of refinery maintenance. Last chance for a lot of refiners to do work necessary for IMO 2020.</a:t>
            </a:r>
          </a:p>
          <a:p>
            <a:r>
              <a:rPr lang="en-US" sz="1600" dirty="0">
                <a:latin typeface="Source Sans Pro" panose="020B0503030403020204" pitchFamily="34" charset="0"/>
              </a:rPr>
              <a:t>Despite the statistical cluster of February refinery woes, voluntary cuts are possible. Gasoline has been a dog for non-integrated refineries in most portions of the country. </a:t>
            </a:r>
          </a:p>
          <a:p>
            <a:r>
              <a:rPr lang="en-US" sz="1600" dirty="0">
                <a:latin typeface="Source Sans Pro" panose="020B0503030403020204" pitchFamily="34" charset="0"/>
              </a:rPr>
              <a:t>Has North American refining been overbuilt? Europe certainly has been. Meanwhile, US public refineries with Master Limited Partnership structures are struggling with those woes.</a:t>
            </a:r>
          </a:p>
          <a:p>
            <a:r>
              <a:rPr lang="en-US" sz="1600" dirty="0">
                <a:latin typeface="Source Sans Pro" panose="020B0503030403020204" pitchFamily="34" charset="0"/>
              </a:rPr>
              <a:t>All things considered, gasoline should be a surplus product for 6-8 months out of the year, unless something hits the fan.</a:t>
            </a:r>
          </a:p>
          <a:p>
            <a:r>
              <a:rPr lang="en-US" sz="1600" dirty="0">
                <a:latin typeface="Source Sans Pro" panose="020B0503030403020204" pitchFamily="34" charset="0"/>
              </a:rPr>
              <a:t>IMO 2020 could be the possible game-changer, but mostly for processors who have access to tidal water.</a:t>
            </a:r>
          </a:p>
        </p:txBody>
      </p:sp>
      <p:sp>
        <p:nvSpPr>
          <p:cNvPr id="4" name="Slide Number Placeholder 3">
            <a:extLst>
              <a:ext uri="{FF2B5EF4-FFF2-40B4-BE49-F238E27FC236}">
                <a16:creationId xmlns:a16="http://schemas.microsoft.com/office/drawing/2014/main" id="{D4BD8558-EFF8-4EE7-9D0A-3A480B759EDF}"/>
              </a:ext>
            </a:extLst>
          </p:cNvPr>
          <p:cNvSpPr>
            <a:spLocks noGrp="1"/>
          </p:cNvSpPr>
          <p:nvPr>
            <p:ph type="sldNum" sz="quarter" idx="12"/>
          </p:nvPr>
        </p:nvSpPr>
        <p:spPr/>
        <p:txBody>
          <a:bodyPr/>
          <a:lstStyle/>
          <a:p>
            <a:fld id="{4704619B-9823-F845-874B-2390AC991BC7}" type="slidenum">
              <a:rPr lang="en-US" smtClean="0"/>
              <a:t>24</a:t>
            </a:fld>
            <a:endParaRPr lang="en-US"/>
          </a:p>
        </p:txBody>
      </p:sp>
    </p:spTree>
    <p:extLst>
      <p:ext uri="{BB962C8B-B14F-4D97-AF65-F5344CB8AC3E}">
        <p14:creationId xmlns:p14="http://schemas.microsoft.com/office/powerpoint/2010/main" val="1441530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E4A0-6439-4219-B80B-CC405FD60D63}"/>
              </a:ext>
            </a:extLst>
          </p:cNvPr>
          <p:cNvSpPr>
            <a:spLocks noGrp="1"/>
          </p:cNvSpPr>
          <p:nvPr>
            <p:ph type="title"/>
          </p:nvPr>
        </p:nvSpPr>
        <p:spPr>
          <a:xfrm>
            <a:off x="360667" y="961016"/>
            <a:ext cx="8422669" cy="369204"/>
          </a:xfrm>
        </p:spPr>
        <p:txBody>
          <a:bodyPr/>
          <a:lstStyle/>
          <a:p>
            <a:r>
              <a:rPr lang="en-US" dirty="0">
                <a:latin typeface="Source Sans Pro" panose="020B0503030403020204" pitchFamily="34" charset="0"/>
              </a:rPr>
              <a:t>Our Thoughts on Gasoline Demand </a:t>
            </a:r>
          </a:p>
        </p:txBody>
      </p:sp>
      <p:sp>
        <p:nvSpPr>
          <p:cNvPr id="3" name="Slide Number Placeholder 2">
            <a:extLst>
              <a:ext uri="{FF2B5EF4-FFF2-40B4-BE49-F238E27FC236}">
                <a16:creationId xmlns:a16="http://schemas.microsoft.com/office/drawing/2014/main" id="{F065E627-FF85-4588-8940-DE013B9EB57B}"/>
              </a:ext>
            </a:extLst>
          </p:cNvPr>
          <p:cNvSpPr>
            <a:spLocks noGrp="1"/>
          </p:cNvSpPr>
          <p:nvPr>
            <p:ph type="sldNum" sz="quarter" idx="12"/>
          </p:nvPr>
        </p:nvSpPr>
        <p:spPr/>
        <p:txBody>
          <a:bodyPr/>
          <a:lstStyle/>
          <a:p>
            <a:fld id="{4704619B-9823-F845-874B-2390AC991BC7}" type="slidenum">
              <a:rPr lang="en-US" smtClean="0"/>
              <a:t>25</a:t>
            </a:fld>
            <a:endParaRPr lang="en-US"/>
          </a:p>
        </p:txBody>
      </p:sp>
      <p:sp>
        <p:nvSpPr>
          <p:cNvPr id="4" name="Content Placeholder 1">
            <a:extLst>
              <a:ext uri="{FF2B5EF4-FFF2-40B4-BE49-F238E27FC236}">
                <a16:creationId xmlns:a16="http://schemas.microsoft.com/office/drawing/2014/main" id="{26CDB13C-DAA7-4E8E-B25F-235D3CF392A4}"/>
              </a:ext>
            </a:extLst>
          </p:cNvPr>
          <p:cNvSpPr txBox="1">
            <a:spLocks/>
          </p:cNvSpPr>
          <p:nvPr/>
        </p:nvSpPr>
        <p:spPr>
          <a:xfrm>
            <a:off x="470337" y="1916112"/>
            <a:ext cx="7901140" cy="4321176"/>
          </a:xfrm>
          <a:prstGeom prst="rect">
            <a:avLst/>
          </a:prstGeom>
        </p:spPr>
        <p:txBody>
          <a:bodyPr/>
          <a:lstStyle>
            <a:lvl1pPr marL="128554" indent="-128554" algn="l" defTabSz="685622" rtl="0" eaLnBrk="1" latinLnBrk="0" hangingPunct="1">
              <a:lnSpc>
                <a:spcPct val="100000"/>
              </a:lnSpc>
              <a:spcBef>
                <a:spcPts val="750"/>
              </a:spcBef>
              <a:buClr>
                <a:schemeClr val="accent1"/>
              </a:buClr>
              <a:buFont typeface="Arial" panose="020B0604020202020204" pitchFamily="34" charset="0"/>
              <a:buChar char="•"/>
              <a:tabLst/>
              <a:defRPr sz="1500" kern="1200">
                <a:solidFill>
                  <a:schemeClr val="tx2"/>
                </a:solidFill>
                <a:latin typeface="+mn-lt"/>
                <a:ea typeface="+mn-ea"/>
                <a:cs typeface="+mn-cs"/>
              </a:defRPr>
            </a:lvl1pPr>
            <a:lvl2pPr marL="258299" indent="-129745" algn="l" defTabSz="685622" rtl="0" eaLnBrk="1" latinLnBrk="0" hangingPunct="1">
              <a:lnSpc>
                <a:spcPct val="100000"/>
              </a:lnSpc>
              <a:spcBef>
                <a:spcPts val="750"/>
              </a:spcBef>
              <a:buClr>
                <a:schemeClr val="accent1"/>
              </a:buClr>
              <a:buFont typeface=".HelveticaNeueDeskInterface-Regular" charset="0"/>
              <a:buChar char="&gt;"/>
              <a:tabLst/>
              <a:defRPr sz="1500" kern="1200">
                <a:solidFill>
                  <a:schemeClr val="tx2"/>
                </a:solidFill>
                <a:latin typeface="+mn-lt"/>
                <a:ea typeface="+mn-ea"/>
                <a:cs typeface="+mn-cs"/>
              </a:defRPr>
            </a:lvl2pPr>
            <a:lvl3pPr marL="386853" indent="-128554" algn="l" defTabSz="685622" rtl="0" eaLnBrk="1" latinLnBrk="0" hangingPunct="1">
              <a:lnSpc>
                <a:spcPct val="100000"/>
              </a:lnSpc>
              <a:spcBef>
                <a:spcPts val="750"/>
              </a:spcBef>
              <a:buClr>
                <a:schemeClr val="accent1"/>
              </a:buClr>
              <a:buFont typeface=".HelveticaNeueDeskInterface-Regular" charset="0"/>
              <a:buChar char="–"/>
              <a:tabLst/>
              <a:defRPr sz="1500" kern="1200">
                <a:solidFill>
                  <a:schemeClr val="tx2"/>
                </a:solidFill>
                <a:latin typeface="+mn-lt"/>
                <a:ea typeface="+mn-ea"/>
                <a:cs typeface="+mn-cs"/>
              </a:defRPr>
            </a:lvl3pPr>
            <a:lvl4pPr marL="1199840"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4pPr>
            <a:lvl5pPr marL="1542652"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5pPr>
            <a:lvl6pPr marL="1885463"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74"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85"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97"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latin typeface="Source Sans Pro" panose="020B0503030403020204" pitchFamily="34" charset="0"/>
              </a:rPr>
              <a:t>The big gasoline demand slide in the US is still years away…but how many?</a:t>
            </a:r>
          </a:p>
          <a:p>
            <a:pPr lvl="1"/>
            <a:r>
              <a:rPr lang="en-US" dirty="0">
                <a:latin typeface="Source Sans Pro" panose="020B0503030403020204" pitchFamily="34" charset="0"/>
              </a:rPr>
              <a:t>Demand could drop somewhere between 400,000 b/d to 700,000 b/d by 2025</a:t>
            </a:r>
          </a:p>
          <a:p>
            <a:pPr lvl="1"/>
            <a:r>
              <a:rPr lang="en-US" dirty="0">
                <a:latin typeface="Source Sans Pro" panose="020B0503030403020204" pitchFamily="34" charset="0"/>
              </a:rPr>
              <a:t>That would put annual demand in the 8.5 million b/d to 8.9 million b/d range by 2025…Compared to ~9.3 million b/d 2016-2018</a:t>
            </a:r>
          </a:p>
          <a:p>
            <a:pPr lvl="1"/>
            <a:r>
              <a:rPr lang="en-US" dirty="0">
                <a:latin typeface="Source Sans Pro" panose="020B0503030403020204" pitchFamily="34" charset="0"/>
              </a:rPr>
              <a:t>A recession could also curb demand. The great recession knocked off about 300,000 b/d of gasoline demand</a:t>
            </a:r>
          </a:p>
          <a:p>
            <a:r>
              <a:rPr lang="en-US" dirty="0">
                <a:latin typeface="Source Sans Pro" panose="020B0503030403020204" pitchFamily="34" charset="0"/>
              </a:rPr>
              <a:t> Octane may or may not be a big deal over the next decade…OEM’s want more of it in gasoline to meet CAFE standards but some feel that the octane ship has sailed.</a:t>
            </a:r>
          </a:p>
          <a:p>
            <a:r>
              <a:rPr lang="en-US" dirty="0">
                <a:latin typeface="Source Sans Pro" panose="020B0503030403020204" pitchFamily="34" charset="0"/>
              </a:rPr>
              <a:t>More light tight oil does have consequences.</a:t>
            </a:r>
          </a:p>
          <a:p>
            <a:r>
              <a:rPr lang="en-US" dirty="0">
                <a:latin typeface="Source Sans Pro" panose="020B0503030403020204" pitchFamily="34" charset="0"/>
              </a:rPr>
              <a:t>RINs and E-15? Slow adoption of the higher ethanol blended gasoline. RIN prices have cooled off significantly. Corn and ethanol prices look likely to remain cheap for the time being, but it is RIN prices that is the lever that brings about E15 adoption. Not much incentive in WOR markets.</a:t>
            </a:r>
          </a:p>
          <a:p>
            <a:r>
              <a:rPr lang="en-US" dirty="0">
                <a:latin typeface="Source Sans Pro" panose="020B0503030403020204" pitchFamily="34" charset="0"/>
              </a:rPr>
              <a:t>Fewer boutique blends? Might make it easier for refiners and marketers, but it is those specialized blends that can be very profitable</a:t>
            </a:r>
          </a:p>
          <a:p>
            <a:r>
              <a:rPr lang="en-US" dirty="0">
                <a:latin typeface="Source Sans Pro" panose="020B0503030403020204" pitchFamily="34" charset="0"/>
              </a:rPr>
              <a:t>Profitability for gasoline depends on volatility. Should come in fits and starts</a:t>
            </a:r>
          </a:p>
        </p:txBody>
      </p:sp>
    </p:spTree>
    <p:extLst>
      <p:ext uri="{BB962C8B-B14F-4D97-AF65-F5344CB8AC3E}">
        <p14:creationId xmlns:p14="http://schemas.microsoft.com/office/powerpoint/2010/main" val="1829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088B44-458F-48CD-9A39-C7F7441CC3A8}"/>
              </a:ext>
            </a:extLst>
          </p:cNvPr>
          <p:cNvSpPr>
            <a:spLocks noGrp="1"/>
          </p:cNvSpPr>
          <p:nvPr>
            <p:ph type="title"/>
          </p:nvPr>
        </p:nvSpPr>
        <p:spPr/>
        <p:txBody>
          <a:bodyPr/>
          <a:lstStyle/>
          <a:p>
            <a:r>
              <a:rPr lang="en-US" dirty="0">
                <a:latin typeface="Source Sans Pro" panose="020B0503030403020204" pitchFamily="34" charset="0"/>
              </a:rPr>
              <a:t>…and where we are going</a:t>
            </a:r>
          </a:p>
        </p:txBody>
      </p:sp>
      <p:sp>
        <p:nvSpPr>
          <p:cNvPr id="3" name="Slide Number Placeholder 2">
            <a:extLst>
              <a:ext uri="{FF2B5EF4-FFF2-40B4-BE49-F238E27FC236}">
                <a16:creationId xmlns:a16="http://schemas.microsoft.com/office/drawing/2014/main" id="{02BF8263-8B1E-4247-AB94-E261DAC8148D}"/>
              </a:ext>
            </a:extLst>
          </p:cNvPr>
          <p:cNvSpPr>
            <a:spLocks noGrp="1"/>
          </p:cNvSpPr>
          <p:nvPr>
            <p:ph type="sldNum" sz="quarter" idx="12"/>
          </p:nvPr>
        </p:nvSpPr>
        <p:spPr/>
        <p:txBody>
          <a:bodyPr/>
          <a:lstStyle/>
          <a:p>
            <a:fld id="{4704619B-9823-F845-874B-2390AC991BC7}" type="slidenum">
              <a:rPr lang="en-US" smtClean="0"/>
              <a:t>26</a:t>
            </a:fld>
            <a:endParaRPr lang="en-US"/>
          </a:p>
        </p:txBody>
      </p:sp>
      <p:pic>
        <p:nvPicPr>
          <p:cNvPr id="6" name="Picture 5">
            <a:extLst>
              <a:ext uri="{FF2B5EF4-FFF2-40B4-BE49-F238E27FC236}">
                <a16:creationId xmlns:a16="http://schemas.microsoft.com/office/drawing/2014/main" id="{C84C59CA-1DFC-4B6B-9981-45361BA14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1" y="1676400"/>
            <a:ext cx="8001000" cy="4495800"/>
          </a:xfrm>
          <a:prstGeom prst="rect">
            <a:avLst/>
          </a:prstGeom>
          <a:ln>
            <a:solidFill>
              <a:schemeClr val="bg1"/>
            </a:solidFill>
          </a:ln>
        </p:spPr>
      </p:pic>
    </p:spTree>
    <p:extLst>
      <p:ext uri="{BB962C8B-B14F-4D97-AF65-F5344CB8AC3E}">
        <p14:creationId xmlns:p14="http://schemas.microsoft.com/office/powerpoint/2010/main" val="294385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0615-C019-4E98-8C56-DDFD33739EE5}"/>
              </a:ext>
            </a:extLst>
          </p:cNvPr>
          <p:cNvSpPr>
            <a:spLocks noGrp="1"/>
          </p:cNvSpPr>
          <p:nvPr>
            <p:ph type="title"/>
          </p:nvPr>
        </p:nvSpPr>
        <p:spPr/>
        <p:txBody>
          <a:bodyPr/>
          <a:lstStyle/>
          <a:p>
            <a:r>
              <a:rPr lang="en-US" dirty="0">
                <a:latin typeface="Source Sans Pro" panose="020B0503030403020204" pitchFamily="34" charset="0"/>
              </a:rPr>
              <a:t>What Demand Projections Looked Like Before Trump &amp; Pruitt</a:t>
            </a:r>
          </a:p>
        </p:txBody>
      </p:sp>
      <p:sp>
        <p:nvSpPr>
          <p:cNvPr id="3" name="Slide Number Placeholder 2">
            <a:extLst>
              <a:ext uri="{FF2B5EF4-FFF2-40B4-BE49-F238E27FC236}">
                <a16:creationId xmlns:a16="http://schemas.microsoft.com/office/drawing/2014/main" id="{428BC722-C8CE-47ED-8B2C-59AB9DA276AF}"/>
              </a:ext>
            </a:extLst>
          </p:cNvPr>
          <p:cNvSpPr>
            <a:spLocks noGrp="1"/>
          </p:cNvSpPr>
          <p:nvPr>
            <p:ph type="sldNum" sz="quarter" idx="12"/>
          </p:nvPr>
        </p:nvSpPr>
        <p:spPr/>
        <p:txBody>
          <a:bodyPr/>
          <a:lstStyle/>
          <a:p>
            <a:fld id="{4704619B-9823-F845-874B-2390AC991BC7}" type="slidenum">
              <a:rPr lang="en-US" smtClean="0"/>
              <a:t>27</a:t>
            </a:fld>
            <a:endParaRPr lang="en-US"/>
          </a:p>
        </p:txBody>
      </p:sp>
      <p:graphicFrame>
        <p:nvGraphicFramePr>
          <p:cNvPr id="4" name="Content Placeholder 3">
            <a:extLst>
              <a:ext uri="{FF2B5EF4-FFF2-40B4-BE49-F238E27FC236}">
                <a16:creationId xmlns:a16="http://schemas.microsoft.com/office/drawing/2014/main" id="{FF5987F6-F299-4D7F-89FF-11E7116B1471}"/>
              </a:ext>
            </a:extLst>
          </p:cNvPr>
          <p:cNvGraphicFramePr>
            <a:graphicFrameLocks/>
          </p:cNvGraphicFramePr>
          <p:nvPr>
            <p:extLst/>
          </p:nvPr>
        </p:nvGraphicFramePr>
        <p:xfrm>
          <a:off x="692744" y="2286000"/>
          <a:ext cx="7758514" cy="33360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18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E1B2-3D45-498D-B6A9-24EB74C2CC30}"/>
              </a:ext>
            </a:extLst>
          </p:cNvPr>
          <p:cNvSpPr>
            <a:spLocks noGrp="1"/>
          </p:cNvSpPr>
          <p:nvPr>
            <p:ph type="title"/>
          </p:nvPr>
        </p:nvSpPr>
        <p:spPr/>
        <p:txBody>
          <a:bodyPr/>
          <a:lstStyle/>
          <a:p>
            <a:r>
              <a:rPr lang="en-US" dirty="0">
                <a:latin typeface="Source Sans Pro" panose="020B0503030403020204" pitchFamily="34" charset="0"/>
              </a:rPr>
              <a:t>Gasoline Demand Considerations After Pruitt-Café Decision</a:t>
            </a:r>
          </a:p>
        </p:txBody>
      </p:sp>
      <p:sp>
        <p:nvSpPr>
          <p:cNvPr id="3" name="Slide Number Placeholder 2">
            <a:extLst>
              <a:ext uri="{FF2B5EF4-FFF2-40B4-BE49-F238E27FC236}">
                <a16:creationId xmlns:a16="http://schemas.microsoft.com/office/drawing/2014/main" id="{38BBF95E-1BE0-4971-AD9E-02BDB7718121}"/>
              </a:ext>
            </a:extLst>
          </p:cNvPr>
          <p:cNvSpPr>
            <a:spLocks noGrp="1"/>
          </p:cNvSpPr>
          <p:nvPr>
            <p:ph type="sldNum" sz="quarter" idx="12"/>
          </p:nvPr>
        </p:nvSpPr>
        <p:spPr/>
        <p:txBody>
          <a:bodyPr/>
          <a:lstStyle/>
          <a:p>
            <a:fld id="{4704619B-9823-F845-874B-2390AC991BC7}" type="slidenum">
              <a:rPr lang="en-US" smtClean="0">
                <a:latin typeface="Source Sans Pro" panose="020B0503030403020204" pitchFamily="34" charset="0"/>
              </a:rPr>
              <a:t>28</a:t>
            </a:fld>
            <a:endParaRPr lang="en-US">
              <a:latin typeface="Source Sans Pro" panose="020B0503030403020204" pitchFamily="34" charset="0"/>
            </a:endParaRPr>
          </a:p>
        </p:txBody>
      </p:sp>
      <p:sp>
        <p:nvSpPr>
          <p:cNvPr id="4" name="Content Placeholder 2">
            <a:extLst>
              <a:ext uri="{FF2B5EF4-FFF2-40B4-BE49-F238E27FC236}">
                <a16:creationId xmlns:a16="http://schemas.microsoft.com/office/drawing/2014/main" id="{E09F8EFC-2854-4FCE-9FF8-183CB17ED7D9}"/>
              </a:ext>
            </a:extLst>
          </p:cNvPr>
          <p:cNvSpPr txBox="1">
            <a:spLocks/>
          </p:cNvSpPr>
          <p:nvPr/>
        </p:nvSpPr>
        <p:spPr>
          <a:xfrm>
            <a:off x="239428" y="1877245"/>
            <a:ext cx="8659368" cy="624489"/>
          </a:xfrm>
          <a:prstGeom prst="rect">
            <a:avLst/>
          </a:prstGeom>
        </p:spPr>
        <p:txBody>
          <a:bodyPr>
            <a:normAutofit/>
          </a:bodyPr>
          <a:lstStyle>
            <a:lvl1pPr marL="128554" indent="-128554" algn="l" defTabSz="685622" rtl="0" eaLnBrk="1" latinLnBrk="0" hangingPunct="1">
              <a:lnSpc>
                <a:spcPct val="100000"/>
              </a:lnSpc>
              <a:spcBef>
                <a:spcPts val="750"/>
              </a:spcBef>
              <a:buClr>
                <a:schemeClr val="accent1"/>
              </a:buClr>
              <a:buFont typeface="Arial" panose="020B0604020202020204" pitchFamily="34" charset="0"/>
              <a:buChar char="•"/>
              <a:tabLst/>
              <a:defRPr sz="1500" kern="1200">
                <a:solidFill>
                  <a:schemeClr val="tx2"/>
                </a:solidFill>
                <a:latin typeface="+mn-lt"/>
                <a:ea typeface="+mn-ea"/>
                <a:cs typeface="+mn-cs"/>
              </a:defRPr>
            </a:lvl1pPr>
            <a:lvl2pPr marL="258299" indent="-129745" algn="l" defTabSz="685622" rtl="0" eaLnBrk="1" latinLnBrk="0" hangingPunct="1">
              <a:lnSpc>
                <a:spcPct val="100000"/>
              </a:lnSpc>
              <a:spcBef>
                <a:spcPts val="750"/>
              </a:spcBef>
              <a:buClr>
                <a:schemeClr val="accent1"/>
              </a:buClr>
              <a:buFont typeface=".HelveticaNeueDeskInterface-Regular" charset="0"/>
              <a:buChar char="&gt;"/>
              <a:tabLst/>
              <a:defRPr sz="1500" kern="1200">
                <a:solidFill>
                  <a:schemeClr val="tx2"/>
                </a:solidFill>
                <a:latin typeface="+mn-lt"/>
                <a:ea typeface="+mn-ea"/>
                <a:cs typeface="+mn-cs"/>
              </a:defRPr>
            </a:lvl2pPr>
            <a:lvl3pPr marL="386853" indent="-128554" algn="l" defTabSz="685622" rtl="0" eaLnBrk="1" latinLnBrk="0" hangingPunct="1">
              <a:lnSpc>
                <a:spcPct val="100000"/>
              </a:lnSpc>
              <a:spcBef>
                <a:spcPts val="750"/>
              </a:spcBef>
              <a:buClr>
                <a:schemeClr val="accent1"/>
              </a:buClr>
              <a:buFont typeface=".HelveticaNeueDeskInterface-Regular" charset="0"/>
              <a:buChar char="–"/>
              <a:tabLst/>
              <a:defRPr sz="1500" kern="1200">
                <a:solidFill>
                  <a:schemeClr val="tx2"/>
                </a:solidFill>
                <a:latin typeface="+mn-lt"/>
                <a:ea typeface="+mn-ea"/>
                <a:cs typeface="+mn-cs"/>
              </a:defRPr>
            </a:lvl3pPr>
            <a:lvl4pPr marL="1199840"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4pPr>
            <a:lvl5pPr marL="1542652"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5pPr>
            <a:lvl6pPr marL="1885463"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74"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85"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97"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latin typeface="Source Sans Pro" panose="020B0503030403020204" pitchFamily="34" charset="0"/>
              </a:rPr>
              <a:t>Still plenty of uncertainty. Yet to hear from National Highway Traffic Safety Administration, California and other decarbonization states.</a:t>
            </a:r>
          </a:p>
        </p:txBody>
      </p:sp>
      <p:sp>
        <p:nvSpPr>
          <p:cNvPr id="5" name="Content Placeholder 2">
            <a:extLst>
              <a:ext uri="{FF2B5EF4-FFF2-40B4-BE49-F238E27FC236}">
                <a16:creationId xmlns:a16="http://schemas.microsoft.com/office/drawing/2014/main" id="{26B5C98F-4588-46E0-9367-BBEA4BB8E35D}"/>
              </a:ext>
            </a:extLst>
          </p:cNvPr>
          <p:cNvSpPr txBox="1">
            <a:spLocks/>
          </p:cNvSpPr>
          <p:nvPr/>
        </p:nvSpPr>
        <p:spPr>
          <a:xfrm>
            <a:off x="228600" y="2472860"/>
            <a:ext cx="8730113" cy="298382"/>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400" b="0" dirty="0">
                <a:latin typeface="Source Sans Pro" panose="020B0503030403020204" pitchFamily="34" charset="0"/>
              </a:rPr>
              <a:t>Freezing CAFÉ standards at MY 2021 doesn’t arrest the lower demand curve. It tempers it.</a:t>
            </a:r>
          </a:p>
        </p:txBody>
      </p:sp>
      <p:sp>
        <p:nvSpPr>
          <p:cNvPr id="6" name="Content Placeholder 2">
            <a:extLst>
              <a:ext uri="{FF2B5EF4-FFF2-40B4-BE49-F238E27FC236}">
                <a16:creationId xmlns:a16="http://schemas.microsoft.com/office/drawing/2014/main" id="{6F1FE9F8-29E2-40C1-8C51-75D4156199BD}"/>
              </a:ext>
            </a:extLst>
          </p:cNvPr>
          <p:cNvSpPr txBox="1">
            <a:spLocks/>
          </p:cNvSpPr>
          <p:nvPr/>
        </p:nvSpPr>
        <p:spPr>
          <a:xfrm>
            <a:off x="228599" y="2848243"/>
            <a:ext cx="8730113" cy="702644"/>
          </a:xfrm>
          <a:prstGeom prst="rect">
            <a:avLst/>
          </a:prstGeom>
        </p:spPr>
        <p:txBody>
          <a:bodyPr vert="horz" lIns="81642" tIns="40821" rIns="81642" bIns="40821" rtlCol="0">
            <a:normAutofit lnSpcReduction="10000"/>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400" b="0" dirty="0">
                <a:latin typeface="Source Sans Pro" panose="020B0503030403020204" pitchFamily="34" charset="0"/>
              </a:rPr>
              <a:t>My personal estimate is that gasoline demand drops between 400,000 b/d and 700,000 b/d by 2025. That puts annual demand between 8.5-million b/d and 8.9-million b/d by 2025, compared to ~9.3-million b/d from 2016-2018.</a:t>
            </a:r>
          </a:p>
        </p:txBody>
      </p:sp>
      <p:sp>
        <p:nvSpPr>
          <p:cNvPr id="7" name="Content Placeholder 2">
            <a:extLst>
              <a:ext uri="{FF2B5EF4-FFF2-40B4-BE49-F238E27FC236}">
                <a16:creationId xmlns:a16="http://schemas.microsoft.com/office/drawing/2014/main" id="{9D7CCB3C-0419-4548-BA67-441BC909CDA9}"/>
              </a:ext>
            </a:extLst>
          </p:cNvPr>
          <p:cNvSpPr txBox="1">
            <a:spLocks/>
          </p:cNvSpPr>
          <p:nvPr/>
        </p:nvSpPr>
        <p:spPr>
          <a:xfrm>
            <a:off x="228598" y="3550888"/>
            <a:ext cx="8730113" cy="510138"/>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400" b="0" dirty="0">
                <a:latin typeface="Source Sans Pro" panose="020B0503030403020204" pitchFamily="34" charset="0"/>
              </a:rPr>
              <a:t>Back-of-the-envelope calculations would dictate that gasoline “lumpiness” continues. That means that mid-decade demand might vary from 7.75-million b/d and 9.3-million b/d.</a:t>
            </a:r>
          </a:p>
        </p:txBody>
      </p:sp>
      <p:sp>
        <p:nvSpPr>
          <p:cNvPr id="8" name="Content Placeholder 2">
            <a:extLst>
              <a:ext uri="{FF2B5EF4-FFF2-40B4-BE49-F238E27FC236}">
                <a16:creationId xmlns:a16="http://schemas.microsoft.com/office/drawing/2014/main" id="{9AA7D705-8534-4498-8E62-57CC23C5E0D5}"/>
              </a:ext>
            </a:extLst>
          </p:cNvPr>
          <p:cNvSpPr txBox="1">
            <a:spLocks/>
          </p:cNvSpPr>
          <p:nvPr/>
        </p:nvSpPr>
        <p:spPr>
          <a:xfrm>
            <a:off x="228600" y="4128403"/>
            <a:ext cx="8730113" cy="510138"/>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400" b="0" dirty="0">
                <a:latin typeface="Source Sans Pro" panose="020B0503030403020204" pitchFamily="34" charset="0"/>
              </a:rPr>
              <a:t>Great Recession knocked demand down by ~300,000 b/d – high-priced Arab Spring years lopped off about the same from a cheap 2010 to expensive 2012 (CAFÉ helped).</a:t>
            </a:r>
          </a:p>
        </p:txBody>
      </p:sp>
      <p:sp>
        <p:nvSpPr>
          <p:cNvPr id="9" name="Content Placeholder 2">
            <a:extLst>
              <a:ext uri="{FF2B5EF4-FFF2-40B4-BE49-F238E27FC236}">
                <a16:creationId xmlns:a16="http://schemas.microsoft.com/office/drawing/2014/main" id="{2CB9FF49-B52B-4097-BA2D-A8E04CFF0B20}"/>
              </a:ext>
            </a:extLst>
          </p:cNvPr>
          <p:cNvSpPr txBox="1">
            <a:spLocks/>
          </p:cNvSpPr>
          <p:nvPr/>
        </p:nvSpPr>
        <p:spPr>
          <a:xfrm>
            <a:off x="228600" y="4715544"/>
            <a:ext cx="8730113" cy="689806"/>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400" b="0" dirty="0">
                <a:latin typeface="Source Sans Pro" panose="020B0503030403020204" pitchFamily="34" charset="0"/>
              </a:rPr>
              <a:t>Most of the demand destruction is from 2020-2025. One top consultant puts 2020 at 9.311-million b/d, but sees 2025 at 8.855-million b/d and 2030 at 8.273-million b/d.</a:t>
            </a:r>
          </a:p>
        </p:txBody>
      </p:sp>
      <p:sp>
        <p:nvSpPr>
          <p:cNvPr id="10" name="Content Placeholder 2">
            <a:extLst>
              <a:ext uri="{FF2B5EF4-FFF2-40B4-BE49-F238E27FC236}">
                <a16:creationId xmlns:a16="http://schemas.microsoft.com/office/drawing/2014/main" id="{1BA829E6-FBFF-423D-B87D-D4D2223E5CCC}"/>
              </a:ext>
            </a:extLst>
          </p:cNvPr>
          <p:cNvSpPr txBox="1">
            <a:spLocks/>
          </p:cNvSpPr>
          <p:nvPr/>
        </p:nvSpPr>
        <p:spPr>
          <a:xfrm>
            <a:off x="168683" y="3144381"/>
            <a:ext cx="8730113" cy="2273161"/>
          </a:xfrm>
          <a:prstGeom prst="rect">
            <a:avLst/>
          </a:prstGeom>
        </p:spPr>
        <p:txBody>
          <a:bodyPr vert="horz" lIns="81642" tIns="40821" rIns="81642" bIns="40821" rtlCol="0">
            <a:no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sz="2000" b="0" dirty="0">
              <a:latin typeface="Source Sans Pro" panose="020B0503030403020204" pitchFamily="34" charset="0"/>
            </a:endParaRPr>
          </a:p>
        </p:txBody>
      </p:sp>
    </p:spTree>
    <p:extLst>
      <p:ext uri="{BB962C8B-B14F-4D97-AF65-F5344CB8AC3E}">
        <p14:creationId xmlns:p14="http://schemas.microsoft.com/office/powerpoint/2010/main" val="172626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nodePh="1">
                                  <p:stCondLst>
                                    <p:cond delay="0"/>
                                  </p:stCondLst>
                                  <p:endCondLst>
                                    <p:cond evt="begin" delay="0">
                                      <p:tn val="29"/>
                                    </p:cond>
                                  </p:end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4">
                                            <p:txEl>
                                              <p:pRg st="0" end="0"/>
                                            </p:txEl>
                                          </p:spTgt>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5" grpId="0"/>
      <p:bldP spid="5" grpId="1"/>
      <p:bldP spid="6" grpId="0" build="allAtOnce"/>
      <p:bldP spid="7" grpId="0"/>
      <p:bldP spid="7" grpId="1"/>
      <p:bldP spid="8" grpId="0"/>
      <p:bldP spid="8" grpId="1"/>
      <p:bldP spid="9" grpId="0"/>
      <p:bldP spid="9" grpId="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1B8BE-E384-4281-B702-99DD807F5901}"/>
              </a:ext>
            </a:extLst>
          </p:cNvPr>
          <p:cNvSpPr>
            <a:spLocks noGrp="1"/>
          </p:cNvSpPr>
          <p:nvPr>
            <p:ph type="title"/>
          </p:nvPr>
        </p:nvSpPr>
        <p:spPr/>
        <p:txBody>
          <a:bodyPr/>
          <a:lstStyle/>
          <a:p>
            <a:r>
              <a:rPr lang="en-US" dirty="0">
                <a:latin typeface="Source Sans Pro" panose="020B0503030403020204" pitchFamily="34" charset="0"/>
              </a:rPr>
              <a:t>Paradoxical Intention – EV Adoption has a Flip Side</a:t>
            </a:r>
          </a:p>
        </p:txBody>
      </p:sp>
      <p:sp>
        <p:nvSpPr>
          <p:cNvPr id="3" name="Slide Number Placeholder 2">
            <a:extLst>
              <a:ext uri="{FF2B5EF4-FFF2-40B4-BE49-F238E27FC236}">
                <a16:creationId xmlns:a16="http://schemas.microsoft.com/office/drawing/2014/main" id="{3E87A7D3-3F55-46BF-BB02-D611A5DECB1A}"/>
              </a:ext>
            </a:extLst>
          </p:cNvPr>
          <p:cNvSpPr>
            <a:spLocks noGrp="1"/>
          </p:cNvSpPr>
          <p:nvPr>
            <p:ph type="sldNum" sz="quarter" idx="12"/>
          </p:nvPr>
        </p:nvSpPr>
        <p:spPr/>
        <p:txBody>
          <a:bodyPr/>
          <a:lstStyle/>
          <a:p>
            <a:fld id="{4704619B-9823-F845-874B-2390AC991BC7}" type="slidenum">
              <a:rPr lang="en-US" smtClean="0">
                <a:latin typeface="Source Sans Pro" panose="020B0503030403020204" pitchFamily="34" charset="0"/>
              </a:rPr>
              <a:t>29</a:t>
            </a:fld>
            <a:endParaRPr lang="en-US">
              <a:latin typeface="Source Sans Pro" panose="020B0503030403020204" pitchFamily="34" charset="0"/>
            </a:endParaRPr>
          </a:p>
        </p:txBody>
      </p:sp>
      <p:sp>
        <p:nvSpPr>
          <p:cNvPr id="4" name="Content Placeholder 2">
            <a:extLst>
              <a:ext uri="{FF2B5EF4-FFF2-40B4-BE49-F238E27FC236}">
                <a16:creationId xmlns:a16="http://schemas.microsoft.com/office/drawing/2014/main" id="{7F822729-47CD-4218-B290-D99D16973C9A}"/>
              </a:ext>
            </a:extLst>
          </p:cNvPr>
          <p:cNvSpPr txBox="1">
            <a:spLocks/>
          </p:cNvSpPr>
          <p:nvPr/>
        </p:nvSpPr>
        <p:spPr>
          <a:xfrm>
            <a:off x="354242" y="1868474"/>
            <a:ext cx="8180158" cy="499360"/>
          </a:xfrm>
          <a:prstGeom prst="rect">
            <a:avLst/>
          </a:prstGeom>
        </p:spPr>
        <p:txBody>
          <a:bodyPr>
            <a:normAutofit/>
          </a:bodyPr>
          <a:lstStyle>
            <a:lvl1pPr marL="128554" indent="-128554" algn="l" defTabSz="685622" rtl="0" eaLnBrk="1" latinLnBrk="0" hangingPunct="1">
              <a:lnSpc>
                <a:spcPct val="100000"/>
              </a:lnSpc>
              <a:spcBef>
                <a:spcPts val="750"/>
              </a:spcBef>
              <a:buClr>
                <a:schemeClr val="accent1"/>
              </a:buClr>
              <a:buFont typeface="Arial" panose="020B0604020202020204" pitchFamily="34" charset="0"/>
              <a:buChar char="•"/>
              <a:tabLst/>
              <a:defRPr sz="1500" kern="1200">
                <a:solidFill>
                  <a:schemeClr val="tx2"/>
                </a:solidFill>
                <a:latin typeface="+mn-lt"/>
                <a:ea typeface="+mn-ea"/>
                <a:cs typeface="+mn-cs"/>
              </a:defRPr>
            </a:lvl1pPr>
            <a:lvl2pPr marL="258299" indent="-129745" algn="l" defTabSz="685622" rtl="0" eaLnBrk="1" latinLnBrk="0" hangingPunct="1">
              <a:lnSpc>
                <a:spcPct val="100000"/>
              </a:lnSpc>
              <a:spcBef>
                <a:spcPts val="750"/>
              </a:spcBef>
              <a:buClr>
                <a:schemeClr val="accent1"/>
              </a:buClr>
              <a:buFont typeface=".HelveticaNeueDeskInterface-Regular" charset="0"/>
              <a:buChar char="&gt;"/>
              <a:tabLst/>
              <a:defRPr sz="1500" kern="1200">
                <a:solidFill>
                  <a:schemeClr val="tx2"/>
                </a:solidFill>
                <a:latin typeface="+mn-lt"/>
                <a:ea typeface="+mn-ea"/>
                <a:cs typeface="+mn-cs"/>
              </a:defRPr>
            </a:lvl2pPr>
            <a:lvl3pPr marL="386853" indent="-128554" algn="l" defTabSz="685622" rtl="0" eaLnBrk="1" latinLnBrk="0" hangingPunct="1">
              <a:lnSpc>
                <a:spcPct val="100000"/>
              </a:lnSpc>
              <a:spcBef>
                <a:spcPts val="750"/>
              </a:spcBef>
              <a:buClr>
                <a:schemeClr val="accent1"/>
              </a:buClr>
              <a:buFont typeface=".HelveticaNeueDeskInterface-Regular" charset="0"/>
              <a:buChar char="–"/>
              <a:tabLst/>
              <a:defRPr sz="1500" kern="1200">
                <a:solidFill>
                  <a:schemeClr val="tx2"/>
                </a:solidFill>
                <a:latin typeface="+mn-lt"/>
                <a:ea typeface="+mn-ea"/>
                <a:cs typeface="+mn-cs"/>
              </a:defRPr>
            </a:lvl3pPr>
            <a:lvl4pPr marL="1199840"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4pPr>
            <a:lvl5pPr marL="1542652"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5pPr>
            <a:lvl6pPr marL="1885463"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74"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85"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97"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latin typeface="Source Sans Pro" panose="020B0503030403020204" pitchFamily="34" charset="0"/>
              </a:rPr>
              <a:t>Impact on equities – Oil &amp; Gas valuations have been impacted by cheap mid-decade prices and fears of EV intrusion. Traditionally accounted for 10-15% of U.S./European indices, but it’s on 5% these days.*</a:t>
            </a:r>
          </a:p>
        </p:txBody>
      </p:sp>
      <p:sp>
        <p:nvSpPr>
          <p:cNvPr id="5" name="Content Placeholder 2">
            <a:extLst>
              <a:ext uri="{FF2B5EF4-FFF2-40B4-BE49-F238E27FC236}">
                <a16:creationId xmlns:a16="http://schemas.microsoft.com/office/drawing/2014/main" id="{2F887909-628A-4E7F-AA38-C108214ADE8B}"/>
              </a:ext>
            </a:extLst>
          </p:cNvPr>
          <p:cNvSpPr txBox="1">
            <a:spLocks/>
          </p:cNvSpPr>
          <p:nvPr/>
        </p:nvSpPr>
        <p:spPr>
          <a:xfrm>
            <a:off x="353039" y="2345618"/>
            <a:ext cx="8181361" cy="503478"/>
          </a:xfrm>
          <a:prstGeom prst="rect">
            <a:avLst/>
          </a:prstGeom>
        </p:spPr>
        <p:txBody>
          <a:bodyPr vert="horz" lIns="81642" tIns="40821" rIns="81642" bIns="40821" rtlCol="0">
            <a:no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200" b="0" dirty="0">
                <a:latin typeface="Source Sans Pro" panose="020B0503030403020204" pitchFamily="34" charset="0"/>
              </a:rPr>
              <a:t>Focus on EVs and Lower Carbon Impacts have kept money out of long cycle oil projects. Consumer choice based on price saving not happening because of rapid rise in shale output and cheap-to-modest background prices.</a:t>
            </a:r>
          </a:p>
        </p:txBody>
      </p:sp>
      <p:sp>
        <p:nvSpPr>
          <p:cNvPr id="6" name="Content Placeholder 2">
            <a:extLst>
              <a:ext uri="{FF2B5EF4-FFF2-40B4-BE49-F238E27FC236}">
                <a16:creationId xmlns:a16="http://schemas.microsoft.com/office/drawing/2014/main" id="{6F2CB955-154C-4966-AED8-DFF0C2561D60}"/>
              </a:ext>
            </a:extLst>
          </p:cNvPr>
          <p:cNvSpPr txBox="1">
            <a:spLocks/>
          </p:cNvSpPr>
          <p:nvPr/>
        </p:nvSpPr>
        <p:spPr>
          <a:xfrm>
            <a:off x="362267" y="2849096"/>
            <a:ext cx="8172133" cy="664143"/>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200" b="0" dirty="0">
                <a:latin typeface="Source Sans Pro" panose="020B0503030403020204" pitchFamily="34" charset="0"/>
              </a:rPr>
              <a:t>Goldman Sachs estimates that, at most – about 1-million b/d to 4-million b/d of oil demand will be destroyed by EV adoption through 2030. That’s less than one year of global decline. And, it pales compared to about 6-million b/d of oil production lost  by projects that have been cancelled since 2014 price collapse.</a:t>
            </a:r>
          </a:p>
        </p:txBody>
      </p:sp>
      <p:sp>
        <p:nvSpPr>
          <p:cNvPr id="7" name="Content Placeholder 2">
            <a:extLst>
              <a:ext uri="{FF2B5EF4-FFF2-40B4-BE49-F238E27FC236}">
                <a16:creationId xmlns:a16="http://schemas.microsoft.com/office/drawing/2014/main" id="{E39F862D-BCE0-4ED2-9E73-1DE335943340}"/>
              </a:ext>
            </a:extLst>
          </p:cNvPr>
          <p:cNvSpPr txBox="1">
            <a:spLocks/>
          </p:cNvSpPr>
          <p:nvPr/>
        </p:nvSpPr>
        <p:spPr>
          <a:xfrm>
            <a:off x="362267" y="3513239"/>
            <a:ext cx="8248333" cy="383399"/>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200" b="0" dirty="0">
                <a:latin typeface="Source Sans Pro" panose="020B0503030403020204" pitchFamily="34" charset="0"/>
              </a:rPr>
              <a:t>Bottom line: the threat of EV adoption has a “net tightening effect” on the market into the next decade.</a:t>
            </a:r>
          </a:p>
        </p:txBody>
      </p:sp>
      <p:sp>
        <p:nvSpPr>
          <p:cNvPr id="8" name="Content Placeholder 2">
            <a:extLst>
              <a:ext uri="{FF2B5EF4-FFF2-40B4-BE49-F238E27FC236}">
                <a16:creationId xmlns:a16="http://schemas.microsoft.com/office/drawing/2014/main" id="{6EABBC5C-073D-4218-ADC3-3C99ED925072}"/>
              </a:ext>
            </a:extLst>
          </p:cNvPr>
          <p:cNvSpPr txBox="1">
            <a:spLocks/>
          </p:cNvSpPr>
          <p:nvPr/>
        </p:nvSpPr>
        <p:spPr>
          <a:xfrm>
            <a:off x="362267" y="3869375"/>
            <a:ext cx="8172133" cy="510138"/>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200" b="0" dirty="0">
                <a:latin typeface="Source Sans Pro" panose="020B0503030403020204" pitchFamily="34" charset="0"/>
              </a:rPr>
              <a:t>Battery costs: 50% drop needed to compete with ICE. Might happen, but probably late in the next decade, and without provoking inflation in key markets needed. Metal markets might have to expand three to eightfold.</a:t>
            </a:r>
          </a:p>
        </p:txBody>
      </p:sp>
      <p:sp>
        <p:nvSpPr>
          <p:cNvPr id="9" name="Content Placeholder 2">
            <a:extLst>
              <a:ext uri="{FF2B5EF4-FFF2-40B4-BE49-F238E27FC236}">
                <a16:creationId xmlns:a16="http://schemas.microsoft.com/office/drawing/2014/main" id="{4432C430-D9DE-46A1-A373-8FCC09BFD90C}"/>
              </a:ext>
            </a:extLst>
          </p:cNvPr>
          <p:cNvSpPr txBox="1">
            <a:spLocks/>
          </p:cNvSpPr>
          <p:nvPr/>
        </p:nvSpPr>
        <p:spPr>
          <a:xfrm>
            <a:off x="360667" y="4377900"/>
            <a:ext cx="8659368" cy="346500"/>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200" b="0" dirty="0">
                <a:latin typeface="Source Sans Pro" panose="020B0503030403020204" pitchFamily="34" charset="0"/>
              </a:rPr>
              <a:t>Tax revenue issue for governments.</a:t>
            </a:r>
          </a:p>
        </p:txBody>
      </p:sp>
      <p:sp>
        <p:nvSpPr>
          <p:cNvPr id="10" name="Content Placeholder 2">
            <a:extLst>
              <a:ext uri="{FF2B5EF4-FFF2-40B4-BE49-F238E27FC236}">
                <a16:creationId xmlns:a16="http://schemas.microsoft.com/office/drawing/2014/main" id="{6502465E-C0DF-4110-BD47-E3E7EF74D16E}"/>
              </a:ext>
            </a:extLst>
          </p:cNvPr>
          <p:cNvSpPr txBox="1">
            <a:spLocks/>
          </p:cNvSpPr>
          <p:nvPr/>
        </p:nvSpPr>
        <p:spPr>
          <a:xfrm>
            <a:off x="360667" y="4724400"/>
            <a:ext cx="8249933" cy="510138"/>
          </a:xfrm>
          <a:prstGeom prst="rect">
            <a:avLst/>
          </a:prstGeom>
        </p:spPr>
        <p:txBody>
          <a:bodyPr vert="horz" lIns="81642" tIns="40821" rIns="81642" bIns="40821" rtlCol="0">
            <a:normAutofit/>
          </a:bodyPr>
          <a:lstStyle>
            <a:lvl1pPr marL="306159" indent="-306159" algn="l" defTabSz="816422" rtl="0" eaLnBrk="1" latinLnBrk="0" hangingPunct="1">
              <a:spcBef>
                <a:spcPct val="20000"/>
              </a:spcBef>
              <a:buClr>
                <a:schemeClr val="accent4"/>
              </a:buClr>
              <a:buSzPct val="70000"/>
              <a:buFont typeface="Wingdings" panose="05000000000000000000" pitchFamily="2" charset="2"/>
              <a:buChar char="u"/>
              <a:defRPr sz="1800" b="1" kern="1200">
                <a:solidFill>
                  <a:schemeClr val="tx1">
                    <a:lumMod val="75000"/>
                    <a:lumOff val="25000"/>
                  </a:schemeClr>
                </a:solidFill>
                <a:effectLst/>
                <a:latin typeface="+mn-lt"/>
                <a:ea typeface="+mn-ea"/>
                <a:cs typeface="Arial" pitchFamily="34" charset="0"/>
              </a:defRPr>
            </a:lvl1pPr>
            <a:lvl2pPr marL="663343" indent="-255132" algn="l" defTabSz="816422" rtl="0" eaLnBrk="1" latinLnBrk="0" hangingPunct="1">
              <a:spcBef>
                <a:spcPct val="20000"/>
              </a:spcBef>
              <a:buClr>
                <a:schemeClr val="accent4"/>
              </a:buClr>
              <a:buSzPct val="90000"/>
              <a:buFont typeface="Wingdings" panose="05000000000000000000" pitchFamily="2" charset="2"/>
              <a:buChar char="v"/>
              <a:defRPr sz="1600" b="1" kern="1200">
                <a:solidFill>
                  <a:schemeClr val="tx1">
                    <a:lumMod val="75000"/>
                    <a:lumOff val="25000"/>
                  </a:schemeClr>
                </a:solidFill>
                <a:effectLst/>
                <a:latin typeface="+mn-lt"/>
                <a:ea typeface="+mn-ea"/>
                <a:cs typeface="Arial" pitchFamily="34" charset="0"/>
              </a:defRPr>
            </a:lvl2pPr>
            <a:lvl3pPr marL="1020528" indent="-204106" algn="l" defTabSz="816422" rtl="0" eaLnBrk="1" latinLnBrk="0" hangingPunct="1">
              <a:spcBef>
                <a:spcPct val="20000"/>
              </a:spcBef>
              <a:buClr>
                <a:schemeClr val="accent2">
                  <a:lumMod val="50000"/>
                </a:schemeClr>
              </a:buClr>
              <a:buSzPct val="80000"/>
              <a:buFont typeface="Wingdings" panose="05000000000000000000" pitchFamily="2" charset="2"/>
              <a:buChar char="u"/>
              <a:defRPr sz="1200" b="1" kern="1200">
                <a:solidFill>
                  <a:schemeClr val="tx1">
                    <a:lumMod val="75000"/>
                    <a:lumOff val="25000"/>
                  </a:schemeClr>
                </a:solidFill>
                <a:effectLst/>
                <a:latin typeface="+mn-lt"/>
                <a:ea typeface="+mn-ea"/>
                <a:cs typeface="Arial" pitchFamily="34" charset="0"/>
              </a:defRPr>
            </a:lvl3pPr>
            <a:lvl4pPr marL="1428739" indent="-204106" algn="l" defTabSz="816422" rtl="0" eaLnBrk="1" latinLnBrk="0" hangingPunct="1">
              <a:spcBef>
                <a:spcPct val="20000"/>
              </a:spcBef>
              <a:buClr>
                <a:schemeClr val="accent2">
                  <a:lumMod val="50000"/>
                </a:schemeClr>
              </a:buClr>
              <a:buFont typeface="Wingdings" panose="05000000000000000000" pitchFamily="2" charset="2"/>
              <a:buChar char="v"/>
              <a:defRPr sz="900" b="1" kern="1200">
                <a:solidFill>
                  <a:schemeClr val="tx1">
                    <a:lumMod val="75000"/>
                    <a:lumOff val="25000"/>
                  </a:schemeClr>
                </a:solidFill>
                <a:effectLst/>
                <a:latin typeface="+mn-lt"/>
                <a:ea typeface="+mn-ea"/>
                <a:cs typeface="Arial" pitchFamily="34" charset="0"/>
              </a:defRPr>
            </a:lvl4pPr>
            <a:lvl5pPr marL="1836950" indent="-204106" algn="l" defTabSz="816422" rtl="0" eaLnBrk="1" latinLnBrk="0" hangingPunct="1">
              <a:spcBef>
                <a:spcPct val="20000"/>
              </a:spcBef>
              <a:buClr>
                <a:schemeClr val="accent3"/>
              </a:buClr>
              <a:buFont typeface="Wingdings 2" panose="05020102010507070707" pitchFamily="18" charset="2"/>
              <a:buChar char="¿"/>
              <a:defRPr sz="900" b="1" kern="1200">
                <a:solidFill>
                  <a:schemeClr val="tx1">
                    <a:lumMod val="75000"/>
                    <a:lumOff val="25000"/>
                  </a:schemeClr>
                </a:solidFill>
                <a:effectLst/>
                <a:latin typeface="+mn-lt"/>
                <a:ea typeface="+mn-ea"/>
                <a:cs typeface="Arial" pitchFamily="34" charset="0"/>
              </a:defRPr>
            </a:lvl5pPr>
            <a:lvl6pPr marL="2245161"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372"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583"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794" indent="-204106" algn="l" defTabSz="81642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200" b="0" dirty="0">
                <a:latin typeface="Source Sans Pro" panose="020B0503030403020204" pitchFamily="34" charset="0"/>
              </a:rPr>
              <a:t>After 2030, things change. Morgan Stanley estimates EVs will account for 48% of miles traveled by 2040. Suggest that only “niche” stations will thrive.	</a:t>
            </a:r>
          </a:p>
        </p:txBody>
      </p:sp>
    </p:spTree>
    <p:extLst>
      <p:ext uri="{BB962C8B-B14F-4D97-AF65-F5344CB8AC3E}">
        <p14:creationId xmlns:p14="http://schemas.microsoft.com/office/powerpoint/2010/main" val="364831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786" y="4286250"/>
            <a:ext cx="3420429" cy="1085850"/>
          </a:xfrm>
          <a:prstGeom prst="rect">
            <a:avLst/>
          </a:prstGeom>
        </p:spPr>
      </p:pic>
      <p:sp>
        <p:nvSpPr>
          <p:cNvPr id="5" name="Text Placeholder 2"/>
          <p:cNvSpPr>
            <a:spLocks noGrp="1"/>
          </p:cNvSpPr>
          <p:nvPr>
            <p:ph type="body" idx="1"/>
          </p:nvPr>
        </p:nvSpPr>
        <p:spPr>
          <a:xfrm>
            <a:off x="800100" y="2083834"/>
            <a:ext cx="7486650" cy="1973817"/>
          </a:xfrm>
        </p:spPr>
        <p:txBody>
          <a:bodyPr/>
          <a:lstStyle/>
          <a:p>
            <a:pPr marL="0" indent="0">
              <a:lnSpc>
                <a:spcPct val="150000"/>
              </a:lnSpc>
              <a:buNone/>
            </a:pPr>
            <a:endParaRPr lang="en-US" sz="1200" dirty="0"/>
          </a:p>
          <a:p>
            <a:pPr>
              <a:lnSpc>
                <a:spcPct val="150000"/>
              </a:lnSpc>
            </a:pPr>
            <a:r>
              <a:rPr lang="en-US" sz="1200" dirty="0"/>
              <a:t>OPIS directly impacts nearly 100 billion gallons of fuel per year</a:t>
            </a:r>
          </a:p>
          <a:p>
            <a:pPr>
              <a:lnSpc>
                <a:spcPct val="150000"/>
              </a:lnSpc>
            </a:pPr>
            <a:r>
              <a:rPr lang="en-US" sz="1200" dirty="0"/>
              <a:t>Businesses have fuel contracts based on OPIS pricing for 10+ years into the future</a:t>
            </a:r>
          </a:p>
          <a:p>
            <a:pPr>
              <a:lnSpc>
                <a:spcPct val="150000"/>
              </a:lnSpc>
            </a:pPr>
            <a:r>
              <a:rPr lang="en-US" sz="1200" dirty="0"/>
              <a:t>OPIS is listed as a settlement mechanism on global commodity exchanges</a:t>
            </a:r>
          </a:p>
          <a:p>
            <a:pPr lvl="0">
              <a:lnSpc>
                <a:spcPct val="150000"/>
              </a:lnSpc>
            </a:pPr>
            <a:r>
              <a:rPr lang="en-US" sz="1200" dirty="0"/>
              <a:t>OPIS pricing methodology is approved by IOSCO (International Organization of Securities Commissions) </a:t>
            </a:r>
          </a:p>
          <a:p>
            <a:pPr lvl="0"/>
            <a:endParaRPr lang="en-US" sz="1200" dirty="0"/>
          </a:p>
        </p:txBody>
      </p:sp>
      <p:sp>
        <p:nvSpPr>
          <p:cNvPr id="6" name="Title 1"/>
          <p:cNvSpPr>
            <a:spLocks noGrp="1"/>
          </p:cNvSpPr>
          <p:nvPr>
            <p:ph type="title"/>
          </p:nvPr>
        </p:nvSpPr>
        <p:spPr>
          <a:xfrm>
            <a:off x="800100" y="1771650"/>
            <a:ext cx="6317002" cy="369332"/>
          </a:xfrm>
        </p:spPr>
        <p:txBody>
          <a:bodyPr/>
          <a:lstStyle/>
          <a:p>
            <a:r>
              <a:rPr lang="en-US" sz="2400" dirty="0"/>
              <a:t>OPIS is a fuel pricing benchmark</a:t>
            </a:r>
          </a:p>
        </p:txBody>
      </p:sp>
    </p:spTree>
    <p:extLst>
      <p:ext uri="{BB962C8B-B14F-4D97-AF65-F5344CB8AC3E}">
        <p14:creationId xmlns:p14="http://schemas.microsoft.com/office/powerpoint/2010/main" val="3411923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183F-ADC3-4B96-9C4C-D0AB35C02D65}"/>
              </a:ext>
            </a:extLst>
          </p:cNvPr>
          <p:cNvSpPr>
            <a:spLocks noGrp="1"/>
          </p:cNvSpPr>
          <p:nvPr>
            <p:ph type="title"/>
          </p:nvPr>
        </p:nvSpPr>
        <p:spPr>
          <a:xfrm>
            <a:off x="360667" y="961016"/>
            <a:ext cx="8422669" cy="738407"/>
          </a:xfrm>
        </p:spPr>
        <p:txBody>
          <a:bodyPr/>
          <a:lstStyle/>
          <a:p>
            <a:r>
              <a:rPr lang="en-US" dirty="0">
                <a:latin typeface="Source Sans Pro" panose="020B0503030403020204" pitchFamily="34" charset="0"/>
              </a:rPr>
              <a:t>Engine Efficiency is the Biggest Threat to Gasoline Demand Going Forward</a:t>
            </a:r>
          </a:p>
        </p:txBody>
      </p:sp>
      <p:sp>
        <p:nvSpPr>
          <p:cNvPr id="3" name="Slide Number Placeholder 2">
            <a:extLst>
              <a:ext uri="{FF2B5EF4-FFF2-40B4-BE49-F238E27FC236}">
                <a16:creationId xmlns:a16="http://schemas.microsoft.com/office/drawing/2014/main" id="{A773ED70-27A9-4467-B900-799A75F38DA3}"/>
              </a:ext>
            </a:extLst>
          </p:cNvPr>
          <p:cNvSpPr>
            <a:spLocks noGrp="1"/>
          </p:cNvSpPr>
          <p:nvPr>
            <p:ph type="sldNum" sz="quarter" idx="12"/>
          </p:nvPr>
        </p:nvSpPr>
        <p:spPr/>
        <p:txBody>
          <a:bodyPr/>
          <a:lstStyle/>
          <a:p>
            <a:fld id="{4704619B-9823-F845-874B-2390AC991BC7}" type="slidenum">
              <a:rPr lang="en-US" smtClean="0"/>
              <a:t>30</a:t>
            </a:fld>
            <a:endParaRPr lang="en-US"/>
          </a:p>
        </p:txBody>
      </p:sp>
      <p:pic>
        <p:nvPicPr>
          <p:cNvPr id="4" name="Content Placeholder 7">
            <a:extLst>
              <a:ext uri="{FF2B5EF4-FFF2-40B4-BE49-F238E27FC236}">
                <a16:creationId xmlns:a16="http://schemas.microsoft.com/office/drawing/2014/main" id="{76E87F08-A509-4E0D-B9AA-4EA805B45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59" y="1905000"/>
            <a:ext cx="8109083" cy="4828334"/>
          </a:xfrm>
          <a:prstGeom prst="rect">
            <a:avLst/>
          </a:prstGeom>
        </p:spPr>
      </p:pic>
    </p:spTree>
    <p:extLst>
      <p:ext uri="{BB962C8B-B14F-4D97-AF65-F5344CB8AC3E}">
        <p14:creationId xmlns:p14="http://schemas.microsoft.com/office/powerpoint/2010/main" val="1074833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8D9B-91C8-4CCD-B3F1-42971AA55E60}"/>
              </a:ext>
            </a:extLst>
          </p:cNvPr>
          <p:cNvSpPr>
            <a:spLocks noGrp="1"/>
          </p:cNvSpPr>
          <p:nvPr>
            <p:ph type="title"/>
          </p:nvPr>
        </p:nvSpPr>
        <p:spPr/>
        <p:txBody>
          <a:bodyPr/>
          <a:lstStyle/>
          <a:p>
            <a:r>
              <a:rPr lang="en-US" dirty="0">
                <a:latin typeface="Source Sans Pro" panose="020B0503030403020204" pitchFamily="34" charset="0"/>
              </a:rPr>
              <a:t>Americans are Holding onto Vehicles Longer</a:t>
            </a:r>
          </a:p>
        </p:txBody>
      </p:sp>
      <p:sp>
        <p:nvSpPr>
          <p:cNvPr id="3" name="Slide Number Placeholder 2">
            <a:extLst>
              <a:ext uri="{FF2B5EF4-FFF2-40B4-BE49-F238E27FC236}">
                <a16:creationId xmlns:a16="http://schemas.microsoft.com/office/drawing/2014/main" id="{65FAFC3E-BD39-4C0D-AC0F-7BF6971EBE46}"/>
              </a:ext>
            </a:extLst>
          </p:cNvPr>
          <p:cNvSpPr>
            <a:spLocks noGrp="1"/>
          </p:cNvSpPr>
          <p:nvPr>
            <p:ph type="sldNum" sz="quarter" idx="12"/>
          </p:nvPr>
        </p:nvSpPr>
        <p:spPr/>
        <p:txBody>
          <a:bodyPr/>
          <a:lstStyle/>
          <a:p>
            <a:fld id="{4704619B-9823-F845-874B-2390AC991BC7}" type="slidenum">
              <a:rPr lang="en-US" smtClean="0"/>
              <a:t>31</a:t>
            </a:fld>
            <a:endParaRPr lang="en-US"/>
          </a:p>
        </p:txBody>
      </p:sp>
      <p:sp>
        <p:nvSpPr>
          <p:cNvPr id="4" name="Content Placeholder 1">
            <a:extLst>
              <a:ext uri="{FF2B5EF4-FFF2-40B4-BE49-F238E27FC236}">
                <a16:creationId xmlns:a16="http://schemas.microsoft.com/office/drawing/2014/main" id="{8E7A4768-E441-495B-A384-2C5B126B4D73}"/>
              </a:ext>
            </a:extLst>
          </p:cNvPr>
          <p:cNvSpPr txBox="1">
            <a:spLocks/>
          </p:cNvSpPr>
          <p:nvPr/>
        </p:nvSpPr>
        <p:spPr>
          <a:xfrm>
            <a:off x="470337" y="1916112"/>
            <a:ext cx="7759263" cy="4321176"/>
          </a:xfrm>
          <a:prstGeom prst="rect">
            <a:avLst/>
          </a:prstGeom>
        </p:spPr>
        <p:txBody>
          <a:bodyPr/>
          <a:lstStyle>
            <a:lvl1pPr marL="128554" indent="-128554" algn="l" defTabSz="685622" rtl="0" eaLnBrk="1" latinLnBrk="0" hangingPunct="1">
              <a:lnSpc>
                <a:spcPct val="100000"/>
              </a:lnSpc>
              <a:spcBef>
                <a:spcPts val="750"/>
              </a:spcBef>
              <a:buClr>
                <a:schemeClr val="accent1"/>
              </a:buClr>
              <a:buFont typeface="Arial" panose="020B0604020202020204" pitchFamily="34" charset="0"/>
              <a:buChar char="•"/>
              <a:tabLst/>
              <a:defRPr sz="1500" kern="1200">
                <a:solidFill>
                  <a:schemeClr val="tx2"/>
                </a:solidFill>
                <a:latin typeface="+mn-lt"/>
                <a:ea typeface="+mn-ea"/>
                <a:cs typeface="+mn-cs"/>
              </a:defRPr>
            </a:lvl1pPr>
            <a:lvl2pPr marL="258299" indent="-129745" algn="l" defTabSz="685622" rtl="0" eaLnBrk="1" latinLnBrk="0" hangingPunct="1">
              <a:lnSpc>
                <a:spcPct val="100000"/>
              </a:lnSpc>
              <a:spcBef>
                <a:spcPts val="750"/>
              </a:spcBef>
              <a:buClr>
                <a:schemeClr val="accent1"/>
              </a:buClr>
              <a:buFont typeface=".HelveticaNeueDeskInterface-Regular" charset="0"/>
              <a:buChar char="&gt;"/>
              <a:tabLst/>
              <a:defRPr sz="1500" kern="1200">
                <a:solidFill>
                  <a:schemeClr val="tx2"/>
                </a:solidFill>
                <a:latin typeface="+mn-lt"/>
                <a:ea typeface="+mn-ea"/>
                <a:cs typeface="+mn-cs"/>
              </a:defRPr>
            </a:lvl2pPr>
            <a:lvl3pPr marL="386853" indent="-128554" algn="l" defTabSz="685622" rtl="0" eaLnBrk="1" latinLnBrk="0" hangingPunct="1">
              <a:lnSpc>
                <a:spcPct val="100000"/>
              </a:lnSpc>
              <a:spcBef>
                <a:spcPts val="750"/>
              </a:spcBef>
              <a:buClr>
                <a:schemeClr val="accent1"/>
              </a:buClr>
              <a:buFont typeface=".HelveticaNeueDeskInterface-Regular" charset="0"/>
              <a:buChar char="–"/>
              <a:tabLst/>
              <a:defRPr sz="1500" kern="1200">
                <a:solidFill>
                  <a:schemeClr val="tx2"/>
                </a:solidFill>
                <a:latin typeface="+mn-lt"/>
                <a:ea typeface="+mn-ea"/>
                <a:cs typeface="+mn-cs"/>
              </a:defRPr>
            </a:lvl3pPr>
            <a:lvl4pPr marL="1199840"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4pPr>
            <a:lvl5pPr marL="1542652"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5pPr>
            <a:lvl6pPr marL="1885463"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74"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85"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97"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latin typeface="Source Sans Pro" panose="020B0503030403020204" pitchFamily="34" charset="0"/>
              </a:rPr>
              <a:t>In 2009 the average vehicle (cars, trucks and vans) age was 9.3 years</a:t>
            </a:r>
          </a:p>
          <a:p>
            <a:r>
              <a:rPr lang="en-US" sz="2000" dirty="0">
                <a:latin typeface="Source Sans Pro" panose="020B0503030403020204" pitchFamily="34" charset="0"/>
              </a:rPr>
              <a:t>In 2017 the average vehicle age jumped to 10.5 years</a:t>
            </a:r>
          </a:p>
          <a:p>
            <a:r>
              <a:rPr lang="en-US" sz="2000" dirty="0">
                <a:latin typeface="Source Sans Pro" panose="020B0503030403020204" pitchFamily="34" charset="0"/>
              </a:rPr>
              <a:t>Slower vehicle turnover has implications for gasoline demand</a:t>
            </a:r>
          </a:p>
          <a:p>
            <a:pPr lvl="1"/>
            <a:r>
              <a:rPr lang="en-US" sz="2000" dirty="0">
                <a:latin typeface="Source Sans Pro" panose="020B0503030403020204" pitchFamily="34" charset="0"/>
              </a:rPr>
              <a:t>The 2008 model fuel efficiency is not as good as 2018 model </a:t>
            </a:r>
          </a:p>
          <a:p>
            <a:pPr lvl="1"/>
            <a:r>
              <a:rPr lang="en-US" sz="2000" dirty="0">
                <a:latin typeface="Source Sans Pro" panose="020B0503030403020204" pitchFamily="34" charset="0"/>
              </a:rPr>
              <a:t>But then again, the 2008 model efficiency is better than an early 2000’s model</a:t>
            </a:r>
          </a:p>
          <a:p>
            <a:r>
              <a:rPr lang="en-US" sz="2000" dirty="0">
                <a:latin typeface="Source Sans Pro" panose="020B0503030403020204" pitchFamily="34" charset="0"/>
              </a:rPr>
              <a:t>Income plays a large role in vehicle turnover</a:t>
            </a:r>
          </a:p>
          <a:p>
            <a:pPr lvl="1"/>
            <a:r>
              <a:rPr lang="en-US" sz="2000" dirty="0">
                <a:latin typeface="Source Sans Pro" panose="020B0503030403020204" pitchFamily="34" charset="0"/>
              </a:rPr>
              <a:t>Lower income households hold onto vehicles longer then higher income households. </a:t>
            </a:r>
          </a:p>
          <a:p>
            <a:pPr lvl="1"/>
            <a:r>
              <a:rPr lang="en-US" sz="2000" dirty="0">
                <a:latin typeface="Source Sans Pro" panose="020B0503030403020204" pitchFamily="34" charset="0"/>
              </a:rPr>
              <a:t>As a result, lower income families spend more of their income on fuel </a:t>
            </a:r>
          </a:p>
          <a:p>
            <a:endParaRPr lang="en-US" dirty="0">
              <a:latin typeface="Source Sans Pro" panose="020B0503030403020204" pitchFamily="34" charset="0"/>
            </a:endParaRPr>
          </a:p>
          <a:p>
            <a:endParaRPr lang="en-US" dirty="0">
              <a:latin typeface="Source Sans Pro" panose="020B0503030403020204" pitchFamily="34" charset="0"/>
            </a:endParaRPr>
          </a:p>
        </p:txBody>
      </p:sp>
    </p:spTree>
    <p:extLst>
      <p:ext uri="{BB962C8B-B14F-4D97-AF65-F5344CB8AC3E}">
        <p14:creationId xmlns:p14="http://schemas.microsoft.com/office/powerpoint/2010/main" val="272978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01F5-AAB9-4E25-87C1-4BCC7107601C}"/>
              </a:ext>
            </a:extLst>
          </p:cNvPr>
          <p:cNvSpPr>
            <a:spLocks noGrp="1"/>
          </p:cNvSpPr>
          <p:nvPr>
            <p:ph type="title"/>
          </p:nvPr>
        </p:nvSpPr>
        <p:spPr/>
        <p:txBody>
          <a:bodyPr/>
          <a:lstStyle/>
          <a:p>
            <a:r>
              <a:rPr lang="en-US" dirty="0">
                <a:latin typeface="Source Sans Pro" panose="020B0503030403020204" pitchFamily="34" charset="0"/>
              </a:rPr>
              <a:t>One Reason Why Demand is Likely to Remain Steady</a:t>
            </a:r>
          </a:p>
        </p:txBody>
      </p:sp>
      <p:sp>
        <p:nvSpPr>
          <p:cNvPr id="3" name="Slide Number Placeholder 2">
            <a:extLst>
              <a:ext uri="{FF2B5EF4-FFF2-40B4-BE49-F238E27FC236}">
                <a16:creationId xmlns:a16="http://schemas.microsoft.com/office/drawing/2014/main" id="{3ABC6B74-BA7A-444C-8DC6-495C5960D382}"/>
              </a:ext>
            </a:extLst>
          </p:cNvPr>
          <p:cNvSpPr>
            <a:spLocks noGrp="1"/>
          </p:cNvSpPr>
          <p:nvPr>
            <p:ph type="sldNum" sz="quarter" idx="12"/>
          </p:nvPr>
        </p:nvSpPr>
        <p:spPr/>
        <p:txBody>
          <a:bodyPr/>
          <a:lstStyle/>
          <a:p>
            <a:fld id="{4704619B-9823-F845-874B-2390AC991BC7}" type="slidenum">
              <a:rPr lang="en-US" smtClean="0"/>
              <a:t>32</a:t>
            </a:fld>
            <a:endParaRPr lang="en-US"/>
          </a:p>
        </p:txBody>
      </p:sp>
      <p:pic>
        <p:nvPicPr>
          <p:cNvPr id="4" name="Content Placeholder 4">
            <a:extLst>
              <a:ext uri="{FF2B5EF4-FFF2-40B4-BE49-F238E27FC236}">
                <a16:creationId xmlns:a16="http://schemas.microsoft.com/office/drawing/2014/main" id="{8242D1F0-42E4-47FF-862B-CF40022BE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86389"/>
            <a:ext cx="7987035" cy="4133411"/>
          </a:xfrm>
          <a:prstGeom prst="rect">
            <a:avLst/>
          </a:prstGeom>
        </p:spPr>
      </p:pic>
    </p:spTree>
    <p:extLst>
      <p:ext uri="{BB962C8B-B14F-4D97-AF65-F5344CB8AC3E}">
        <p14:creationId xmlns:p14="http://schemas.microsoft.com/office/powerpoint/2010/main" val="2550504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B060-BCB3-448D-BB80-F85F1E8EEAE3}"/>
              </a:ext>
            </a:extLst>
          </p:cNvPr>
          <p:cNvSpPr>
            <a:spLocks noGrp="1"/>
          </p:cNvSpPr>
          <p:nvPr>
            <p:ph type="title"/>
          </p:nvPr>
        </p:nvSpPr>
        <p:spPr/>
        <p:txBody>
          <a:bodyPr/>
          <a:lstStyle/>
          <a:p>
            <a:r>
              <a:rPr lang="en-US" dirty="0">
                <a:latin typeface="Source Sans Pro" panose="020B0503030403020204" pitchFamily="34" charset="0"/>
              </a:rPr>
              <a:t>Is Diesel Getting its Mojo Back?</a:t>
            </a:r>
          </a:p>
        </p:txBody>
      </p:sp>
      <p:sp>
        <p:nvSpPr>
          <p:cNvPr id="3" name="Text Placeholder 2">
            <a:extLst>
              <a:ext uri="{FF2B5EF4-FFF2-40B4-BE49-F238E27FC236}">
                <a16:creationId xmlns:a16="http://schemas.microsoft.com/office/drawing/2014/main" id="{B86C09AD-433C-4646-890E-21C1DE58C10B}"/>
              </a:ext>
            </a:extLst>
          </p:cNvPr>
          <p:cNvSpPr>
            <a:spLocks noGrp="1"/>
          </p:cNvSpPr>
          <p:nvPr>
            <p:ph type="body" idx="1"/>
          </p:nvPr>
        </p:nvSpPr>
        <p:spPr/>
        <p:txBody>
          <a:bodyPr/>
          <a:lstStyle/>
          <a:p>
            <a:r>
              <a:rPr lang="en-US" dirty="0">
                <a:latin typeface="Source Sans Pro" panose="020B0503030403020204" pitchFamily="34" charset="0"/>
              </a:rPr>
              <a:t>Short answer…yes, it is.</a:t>
            </a:r>
          </a:p>
        </p:txBody>
      </p:sp>
      <p:sp>
        <p:nvSpPr>
          <p:cNvPr id="4" name="Slide Number Placeholder 3">
            <a:extLst>
              <a:ext uri="{FF2B5EF4-FFF2-40B4-BE49-F238E27FC236}">
                <a16:creationId xmlns:a16="http://schemas.microsoft.com/office/drawing/2014/main" id="{EBABC07A-C35C-456D-A00A-BB2F6AE2E1DB}"/>
              </a:ext>
            </a:extLst>
          </p:cNvPr>
          <p:cNvSpPr>
            <a:spLocks noGrp="1"/>
          </p:cNvSpPr>
          <p:nvPr>
            <p:ph type="sldNum" sz="quarter" idx="12"/>
          </p:nvPr>
        </p:nvSpPr>
        <p:spPr/>
        <p:txBody>
          <a:bodyPr/>
          <a:lstStyle/>
          <a:p>
            <a:fld id="{4704619B-9823-F845-874B-2390AC991BC7}" type="slidenum">
              <a:rPr lang="en-US" smtClean="0"/>
              <a:t>33</a:t>
            </a:fld>
            <a:endParaRPr lang="en-US"/>
          </a:p>
        </p:txBody>
      </p:sp>
      <p:pic>
        <p:nvPicPr>
          <p:cNvPr id="5" name="Content Placeholder 3">
            <a:extLst>
              <a:ext uri="{FF2B5EF4-FFF2-40B4-BE49-F238E27FC236}">
                <a16:creationId xmlns:a16="http://schemas.microsoft.com/office/drawing/2014/main" id="{AA5C345D-B6F0-49A2-B2E6-FAD80D1A3F68}"/>
              </a:ext>
            </a:extLst>
          </p:cNvPr>
          <p:cNvPicPr>
            <a:picLocks noChangeAspect="1"/>
          </p:cNvPicPr>
          <p:nvPr/>
        </p:nvPicPr>
        <p:blipFill rotWithShape="1">
          <a:blip r:embed="rId2">
            <a:extLst>
              <a:ext uri="{28A0092B-C50C-407E-A947-70E740481C1C}">
                <a14:useLocalDpi xmlns:a14="http://schemas.microsoft.com/office/drawing/2010/main" val="0"/>
              </a:ext>
            </a:extLst>
          </a:blip>
          <a:srcRect t="2000" b="28647"/>
          <a:stretch/>
        </p:blipFill>
        <p:spPr>
          <a:xfrm>
            <a:off x="4800600" y="1654004"/>
            <a:ext cx="3324225" cy="4017962"/>
          </a:xfrm>
          <a:prstGeom prst="rect">
            <a:avLst/>
          </a:prstGeom>
        </p:spPr>
      </p:pic>
    </p:spTree>
    <p:extLst>
      <p:ext uri="{BB962C8B-B14F-4D97-AF65-F5344CB8AC3E}">
        <p14:creationId xmlns:p14="http://schemas.microsoft.com/office/powerpoint/2010/main" val="7076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95AF-83C6-437E-B1A4-78F326069854}"/>
              </a:ext>
            </a:extLst>
          </p:cNvPr>
          <p:cNvSpPr>
            <a:spLocks noGrp="1"/>
          </p:cNvSpPr>
          <p:nvPr>
            <p:ph type="ctrTitle"/>
          </p:nvPr>
        </p:nvSpPr>
        <p:spPr/>
        <p:txBody>
          <a:bodyPr/>
          <a:lstStyle/>
          <a:p>
            <a:r>
              <a:rPr lang="en-US" dirty="0">
                <a:latin typeface="Source Sans Pro" panose="020B0503030403020204" pitchFamily="34" charset="0"/>
              </a:rPr>
              <a:t>The IMO 2020 Rules</a:t>
            </a:r>
          </a:p>
        </p:txBody>
      </p:sp>
      <p:sp>
        <p:nvSpPr>
          <p:cNvPr id="3" name="Subtitle 2">
            <a:extLst>
              <a:ext uri="{FF2B5EF4-FFF2-40B4-BE49-F238E27FC236}">
                <a16:creationId xmlns:a16="http://schemas.microsoft.com/office/drawing/2014/main" id="{A1F22BDC-840B-4E55-AF75-ABAD21DB02F6}"/>
              </a:ext>
            </a:extLst>
          </p:cNvPr>
          <p:cNvSpPr>
            <a:spLocks noGrp="1"/>
          </p:cNvSpPr>
          <p:nvPr>
            <p:ph type="subTitle" idx="1"/>
          </p:nvPr>
        </p:nvSpPr>
        <p:spPr/>
        <p:txBody>
          <a:bodyPr/>
          <a:lstStyle/>
          <a:p>
            <a:r>
              <a:rPr lang="en-US" dirty="0">
                <a:latin typeface="Source Sans Pro" panose="020B0503030403020204" pitchFamily="34" charset="0"/>
              </a:rPr>
              <a:t>Why This is Going to be a Big Deal</a:t>
            </a:r>
          </a:p>
        </p:txBody>
      </p:sp>
    </p:spTree>
    <p:extLst>
      <p:ext uri="{BB962C8B-B14F-4D97-AF65-F5344CB8AC3E}">
        <p14:creationId xmlns:p14="http://schemas.microsoft.com/office/powerpoint/2010/main" val="1484203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906D32-0496-45AA-9D4A-5B68A18740EF}"/>
              </a:ext>
            </a:extLst>
          </p:cNvPr>
          <p:cNvSpPr>
            <a:spLocks noGrp="1"/>
          </p:cNvSpPr>
          <p:nvPr>
            <p:ph type="sldNum" sz="quarter" idx="12"/>
          </p:nvPr>
        </p:nvSpPr>
        <p:spPr/>
        <p:txBody>
          <a:bodyPr/>
          <a:lstStyle/>
          <a:p>
            <a:fld id="{4704619B-9823-F845-874B-2390AC991BC7}" type="slidenum">
              <a:rPr lang="en-US" smtClean="0"/>
              <a:t>35</a:t>
            </a:fld>
            <a:endParaRPr lang="en-US"/>
          </a:p>
        </p:txBody>
      </p:sp>
      <p:sp>
        <p:nvSpPr>
          <p:cNvPr id="4" name="Title 1">
            <a:extLst>
              <a:ext uri="{FF2B5EF4-FFF2-40B4-BE49-F238E27FC236}">
                <a16:creationId xmlns:a16="http://schemas.microsoft.com/office/drawing/2014/main" id="{7614883A-6AAE-48BE-A7EC-2CE06B6273A1}"/>
              </a:ext>
            </a:extLst>
          </p:cNvPr>
          <p:cNvSpPr>
            <a:spLocks noGrp="1"/>
          </p:cNvSpPr>
          <p:nvPr>
            <p:ph type="title"/>
          </p:nvPr>
        </p:nvSpPr>
        <p:spPr>
          <a:xfrm>
            <a:off x="342326" y="914400"/>
            <a:ext cx="8207375" cy="738664"/>
          </a:xfrm>
        </p:spPr>
        <p:txBody>
          <a:bodyPr/>
          <a:lstStyle/>
          <a:p>
            <a:r>
              <a:rPr lang="en-GB" dirty="0">
                <a:latin typeface="Source Sans Pro" panose="020B0503030403020204" pitchFamily="34" charset="0"/>
              </a:rPr>
              <a:t>IMO 2020: The most </a:t>
            </a:r>
            <a:r>
              <a:rPr lang="en-GB" b="1" dirty="0">
                <a:latin typeface="Source Sans Pro" panose="020B0503030403020204" pitchFamily="34" charset="0"/>
              </a:rPr>
              <a:t>significant change in fuel specifications </a:t>
            </a:r>
            <a:r>
              <a:rPr lang="en-GB" dirty="0">
                <a:latin typeface="Source Sans Pro" panose="020B0503030403020204" pitchFamily="34" charset="0"/>
              </a:rPr>
              <a:t>for decades</a:t>
            </a:r>
            <a:endParaRPr lang="en-US" dirty="0">
              <a:latin typeface="Source Sans Pro" panose="020B0503030403020204" pitchFamily="34" charset="0"/>
            </a:endParaRPr>
          </a:p>
        </p:txBody>
      </p:sp>
      <p:grpSp>
        <p:nvGrpSpPr>
          <p:cNvPr id="5" name="Group 4">
            <a:extLst>
              <a:ext uri="{FF2B5EF4-FFF2-40B4-BE49-F238E27FC236}">
                <a16:creationId xmlns:a16="http://schemas.microsoft.com/office/drawing/2014/main" id="{5BC1CF69-2DD3-472F-954D-1B392C034224}"/>
              </a:ext>
            </a:extLst>
          </p:cNvPr>
          <p:cNvGrpSpPr/>
          <p:nvPr/>
        </p:nvGrpSpPr>
        <p:grpSpPr>
          <a:xfrm>
            <a:off x="342325" y="2370654"/>
            <a:ext cx="8410530" cy="3158532"/>
            <a:chOff x="468313" y="2537282"/>
            <a:chExt cx="8410530" cy="3158532"/>
          </a:xfrm>
        </p:grpSpPr>
        <p:grpSp>
          <p:nvGrpSpPr>
            <p:cNvPr id="6" name="Group 5">
              <a:extLst>
                <a:ext uri="{FF2B5EF4-FFF2-40B4-BE49-F238E27FC236}">
                  <a16:creationId xmlns:a16="http://schemas.microsoft.com/office/drawing/2014/main" id="{199BAA7C-7575-4A6E-AEEC-B0726B81ADEF}"/>
                </a:ext>
              </a:extLst>
            </p:cNvPr>
            <p:cNvGrpSpPr/>
            <p:nvPr/>
          </p:nvGrpSpPr>
          <p:grpSpPr>
            <a:xfrm>
              <a:off x="468313" y="2620657"/>
              <a:ext cx="3472880" cy="2991783"/>
              <a:chOff x="3923928" y="3648763"/>
              <a:chExt cx="3472880" cy="2588526"/>
            </a:xfrm>
          </p:grpSpPr>
          <p:sp>
            <p:nvSpPr>
              <p:cNvPr id="18" name="Freeform 6">
                <a:extLst>
                  <a:ext uri="{FF2B5EF4-FFF2-40B4-BE49-F238E27FC236}">
                    <a16:creationId xmlns:a16="http://schemas.microsoft.com/office/drawing/2014/main" id="{F8FC7336-9052-4789-A1BC-59545D9FC443}"/>
                  </a:ext>
                </a:extLst>
              </p:cNvPr>
              <p:cNvSpPr>
                <a:spLocks/>
              </p:cNvSpPr>
              <p:nvPr/>
            </p:nvSpPr>
            <p:spPr bwMode="auto">
              <a:xfrm>
                <a:off x="3923928" y="3648763"/>
                <a:ext cx="2523032" cy="2588526"/>
              </a:xfrm>
              <a:custGeom>
                <a:avLst/>
                <a:gdLst/>
                <a:ahLst/>
                <a:cxnLst>
                  <a:cxn ang="0">
                    <a:pos x="2363" y="0"/>
                  </a:cxn>
                  <a:cxn ang="0">
                    <a:pos x="142" y="0"/>
                  </a:cxn>
                  <a:cxn ang="0">
                    <a:pos x="0" y="0"/>
                  </a:cxn>
                  <a:cxn ang="0">
                    <a:pos x="0" y="141"/>
                  </a:cxn>
                  <a:cxn ang="0">
                    <a:pos x="0" y="2428"/>
                  </a:cxn>
                  <a:cxn ang="0">
                    <a:pos x="0" y="2503"/>
                  </a:cxn>
                  <a:cxn ang="0">
                    <a:pos x="0" y="2569"/>
                  </a:cxn>
                  <a:cxn ang="0">
                    <a:pos x="2504" y="2569"/>
                  </a:cxn>
                  <a:cxn ang="0">
                    <a:pos x="2504" y="2447"/>
                  </a:cxn>
                  <a:cxn ang="0">
                    <a:pos x="2504" y="2428"/>
                  </a:cxn>
                  <a:cxn ang="0">
                    <a:pos x="2504" y="1946"/>
                  </a:cxn>
                  <a:cxn ang="0">
                    <a:pos x="2363" y="1946"/>
                  </a:cxn>
                  <a:cxn ang="0">
                    <a:pos x="2363" y="2428"/>
                  </a:cxn>
                  <a:cxn ang="0">
                    <a:pos x="142" y="2428"/>
                  </a:cxn>
                  <a:cxn ang="0">
                    <a:pos x="142" y="141"/>
                  </a:cxn>
                  <a:cxn ang="0">
                    <a:pos x="2363" y="141"/>
                  </a:cxn>
                  <a:cxn ang="0">
                    <a:pos x="2363" y="500"/>
                  </a:cxn>
                  <a:cxn ang="0">
                    <a:pos x="2504" y="500"/>
                  </a:cxn>
                  <a:cxn ang="0">
                    <a:pos x="2504" y="141"/>
                  </a:cxn>
                  <a:cxn ang="0">
                    <a:pos x="2504" y="0"/>
                  </a:cxn>
                  <a:cxn ang="0">
                    <a:pos x="2363" y="0"/>
                  </a:cxn>
                </a:cxnLst>
                <a:rect l="0" t="0" r="r" b="b"/>
                <a:pathLst>
                  <a:path w="2504" h="2569">
                    <a:moveTo>
                      <a:pt x="2363" y="0"/>
                    </a:moveTo>
                    <a:lnTo>
                      <a:pt x="142" y="0"/>
                    </a:lnTo>
                    <a:lnTo>
                      <a:pt x="0" y="0"/>
                    </a:lnTo>
                    <a:lnTo>
                      <a:pt x="0" y="141"/>
                    </a:lnTo>
                    <a:lnTo>
                      <a:pt x="0" y="2428"/>
                    </a:lnTo>
                    <a:lnTo>
                      <a:pt x="0" y="2503"/>
                    </a:lnTo>
                    <a:lnTo>
                      <a:pt x="0" y="2569"/>
                    </a:lnTo>
                    <a:lnTo>
                      <a:pt x="2504" y="2569"/>
                    </a:lnTo>
                    <a:lnTo>
                      <a:pt x="2504" y="2447"/>
                    </a:lnTo>
                    <a:lnTo>
                      <a:pt x="2504" y="2428"/>
                    </a:lnTo>
                    <a:lnTo>
                      <a:pt x="2504" y="1946"/>
                    </a:lnTo>
                    <a:lnTo>
                      <a:pt x="2363" y="1946"/>
                    </a:lnTo>
                    <a:lnTo>
                      <a:pt x="2363" y="2428"/>
                    </a:lnTo>
                    <a:lnTo>
                      <a:pt x="142" y="2428"/>
                    </a:lnTo>
                    <a:lnTo>
                      <a:pt x="142" y="141"/>
                    </a:lnTo>
                    <a:lnTo>
                      <a:pt x="2363" y="141"/>
                    </a:lnTo>
                    <a:lnTo>
                      <a:pt x="2363" y="500"/>
                    </a:lnTo>
                    <a:lnTo>
                      <a:pt x="2504" y="500"/>
                    </a:lnTo>
                    <a:lnTo>
                      <a:pt x="2504" y="141"/>
                    </a:lnTo>
                    <a:lnTo>
                      <a:pt x="2504" y="0"/>
                    </a:lnTo>
                    <a:lnTo>
                      <a:pt x="2363"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19" name="Rectangle 18">
                <a:extLst>
                  <a:ext uri="{FF2B5EF4-FFF2-40B4-BE49-F238E27FC236}">
                    <a16:creationId xmlns:a16="http://schemas.microsoft.com/office/drawing/2014/main" id="{4B8CAC9E-977F-4991-B7C1-C06E84EAB9B5}"/>
                  </a:ext>
                </a:extLst>
              </p:cNvPr>
              <p:cNvSpPr/>
              <p:nvPr/>
            </p:nvSpPr>
            <p:spPr>
              <a:xfrm>
                <a:off x="4063937" y="4039288"/>
                <a:ext cx="3332871" cy="1729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pc="20" dirty="0">
                    <a:solidFill>
                      <a:schemeClr val="accent1"/>
                    </a:solidFill>
                  </a:rPr>
                  <a:t>The International Maritime Organization (IMO) agreed to </a:t>
                </a:r>
                <a:r>
                  <a:rPr lang="en-US" b="1" spc="20" dirty="0">
                    <a:solidFill>
                      <a:schemeClr val="accent1"/>
                    </a:solidFill>
                  </a:rPr>
                  <a:t>reduce the sulfur content of marine fuel from 3.5% to 0.5% </a:t>
                </a:r>
                <a:r>
                  <a:rPr lang="en-US" spc="20" dirty="0">
                    <a:solidFill>
                      <a:schemeClr val="accent1"/>
                    </a:solidFill>
                  </a:rPr>
                  <a:t>from January 2020 </a:t>
                </a:r>
              </a:p>
            </p:txBody>
          </p:sp>
        </p:grpSp>
        <p:grpSp>
          <p:nvGrpSpPr>
            <p:cNvPr id="7" name="Group 6">
              <a:extLst>
                <a:ext uri="{FF2B5EF4-FFF2-40B4-BE49-F238E27FC236}">
                  <a16:creationId xmlns:a16="http://schemas.microsoft.com/office/drawing/2014/main" id="{F637FEAE-3F42-4EF5-A7BF-4FCA6A0A2853}"/>
                </a:ext>
              </a:extLst>
            </p:cNvPr>
            <p:cNvGrpSpPr/>
            <p:nvPr/>
          </p:nvGrpSpPr>
          <p:grpSpPr>
            <a:xfrm>
              <a:off x="4632051" y="2537282"/>
              <a:ext cx="4246792" cy="3158532"/>
              <a:chOff x="4352135" y="2573923"/>
              <a:chExt cx="4246792" cy="3158532"/>
            </a:xfrm>
          </p:grpSpPr>
          <p:sp>
            <p:nvSpPr>
              <p:cNvPr id="8" name="TextBox 7">
                <a:extLst>
                  <a:ext uri="{FF2B5EF4-FFF2-40B4-BE49-F238E27FC236}">
                    <a16:creationId xmlns:a16="http://schemas.microsoft.com/office/drawing/2014/main" id="{C1482B25-1427-45A4-8FDE-EA280ACDA1D6}"/>
                  </a:ext>
                </a:extLst>
              </p:cNvPr>
              <p:cNvSpPr txBox="1"/>
              <p:nvPr/>
            </p:nvSpPr>
            <p:spPr>
              <a:xfrm>
                <a:off x="4352135" y="2573923"/>
                <a:ext cx="3644721" cy="338554"/>
              </a:xfrm>
              <a:prstGeom prst="rect">
                <a:avLst/>
              </a:prstGeom>
              <a:noFill/>
            </p:spPr>
            <p:txBody>
              <a:bodyPr wrap="square" rtlCol="0">
                <a:spAutoFit/>
              </a:bodyPr>
              <a:lstStyle/>
              <a:p>
                <a:r>
                  <a:rPr lang="en-GB" sz="1600" b="1" dirty="0"/>
                  <a:t>Potential for significant disruption</a:t>
                </a:r>
                <a:endParaRPr lang="en-US" sz="1600" b="1" dirty="0"/>
              </a:p>
            </p:txBody>
          </p:sp>
          <p:grpSp>
            <p:nvGrpSpPr>
              <p:cNvPr id="9" name="Group 8">
                <a:extLst>
                  <a:ext uri="{FF2B5EF4-FFF2-40B4-BE49-F238E27FC236}">
                    <a16:creationId xmlns:a16="http://schemas.microsoft.com/office/drawing/2014/main" id="{3092095B-B9DE-4CFA-9001-9B3EBB155486}"/>
                  </a:ext>
                </a:extLst>
              </p:cNvPr>
              <p:cNvGrpSpPr/>
              <p:nvPr/>
            </p:nvGrpSpPr>
            <p:grpSpPr>
              <a:xfrm>
                <a:off x="4417452" y="3340700"/>
                <a:ext cx="4181475" cy="365760"/>
                <a:chOff x="4417453" y="3145338"/>
                <a:chExt cx="4181475" cy="365760"/>
              </a:xfrm>
            </p:grpSpPr>
            <p:sp>
              <p:nvSpPr>
                <p:cNvPr id="16" name="Oval 15">
                  <a:extLst>
                    <a:ext uri="{FF2B5EF4-FFF2-40B4-BE49-F238E27FC236}">
                      <a16:creationId xmlns:a16="http://schemas.microsoft.com/office/drawing/2014/main" id="{C1B3A851-E5CD-4BE8-BF79-66BA8299DCD9}"/>
                    </a:ext>
                  </a:extLst>
                </p:cNvPr>
                <p:cNvSpPr/>
                <p:nvPr/>
              </p:nvSpPr>
              <p:spPr>
                <a:xfrm>
                  <a:off x="4417453" y="3145338"/>
                  <a:ext cx="365760" cy="365760"/>
                </a:xfrm>
                <a:prstGeom prst="ellipse">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FFFFFF"/>
                      </a:solidFill>
                    </a:rPr>
                    <a:t>1</a:t>
                  </a:r>
                </a:p>
              </p:txBody>
            </p:sp>
            <p:sp>
              <p:nvSpPr>
                <p:cNvPr id="17" name="TextBox 16">
                  <a:extLst>
                    <a:ext uri="{FF2B5EF4-FFF2-40B4-BE49-F238E27FC236}">
                      <a16:creationId xmlns:a16="http://schemas.microsoft.com/office/drawing/2014/main" id="{6EEC616B-E57A-4926-8975-6C119955C45C}"/>
                    </a:ext>
                  </a:extLst>
                </p:cNvPr>
                <p:cNvSpPr txBox="1"/>
                <p:nvPr/>
              </p:nvSpPr>
              <p:spPr>
                <a:xfrm>
                  <a:off x="4865128" y="3158941"/>
                  <a:ext cx="3733800" cy="338554"/>
                </a:xfrm>
                <a:prstGeom prst="rect">
                  <a:avLst/>
                </a:prstGeom>
                <a:noFill/>
              </p:spPr>
              <p:txBody>
                <a:bodyPr wrap="square" rtlCol="0">
                  <a:spAutoFit/>
                </a:bodyPr>
                <a:lstStyle/>
                <a:p>
                  <a:r>
                    <a:rPr lang="en-US" sz="1600" dirty="0">
                      <a:solidFill>
                        <a:prstClr val="black"/>
                      </a:solidFill>
                    </a:rPr>
                    <a:t>Global change</a:t>
                  </a:r>
                </a:p>
              </p:txBody>
            </p:sp>
          </p:grpSp>
          <p:grpSp>
            <p:nvGrpSpPr>
              <p:cNvPr id="10" name="Group 9">
                <a:extLst>
                  <a:ext uri="{FF2B5EF4-FFF2-40B4-BE49-F238E27FC236}">
                    <a16:creationId xmlns:a16="http://schemas.microsoft.com/office/drawing/2014/main" id="{162B45D3-2D00-4500-9F69-32C48E08C38E}"/>
                  </a:ext>
                </a:extLst>
              </p:cNvPr>
              <p:cNvGrpSpPr/>
              <p:nvPr/>
            </p:nvGrpSpPr>
            <p:grpSpPr>
              <a:xfrm>
                <a:off x="4417452" y="4134683"/>
                <a:ext cx="4105275" cy="584775"/>
                <a:chOff x="4417453" y="4094595"/>
                <a:chExt cx="4105275" cy="584775"/>
              </a:xfrm>
            </p:grpSpPr>
            <p:sp>
              <p:nvSpPr>
                <p:cNvPr id="14" name="Oval 13">
                  <a:extLst>
                    <a:ext uri="{FF2B5EF4-FFF2-40B4-BE49-F238E27FC236}">
                      <a16:creationId xmlns:a16="http://schemas.microsoft.com/office/drawing/2014/main" id="{147D1EAD-FE6E-4D63-8069-8F6B508E180F}"/>
                    </a:ext>
                  </a:extLst>
                </p:cNvPr>
                <p:cNvSpPr/>
                <p:nvPr/>
              </p:nvSpPr>
              <p:spPr>
                <a:xfrm>
                  <a:off x="4417453" y="4204102"/>
                  <a:ext cx="365760" cy="365760"/>
                </a:xfrm>
                <a:prstGeom prst="ellipse">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FFFFFF"/>
                      </a:solidFill>
                    </a:rPr>
                    <a:t>2</a:t>
                  </a:r>
                </a:p>
              </p:txBody>
            </p:sp>
            <p:sp>
              <p:nvSpPr>
                <p:cNvPr id="15" name="TextBox 14">
                  <a:extLst>
                    <a:ext uri="{FF2B5EF4-FFF2-40B4-BE49-F238E27FC236}">
                      <a16:creationId xmlns:a16="http://schemas.microsoft.com/office/drawing/2014/main" id="{3D03EB70-1281-4949-95C2-F4805FACF5E7}"/>
                    </a:ext>
                  </a:extLst>
                </p:cNvPr>
                <p:cNvSpPr txBox="1"/>
                <p:nvPr/>
              </p:nvSpPr>
              <p:spPr>
                <a:xfrm>
                  <a:off x="4865128" y="4094595"/>
                  <a:ext cx="3657600" cy="584775"/>
                </a:xfrm>
                <a:prstGeom prst="rect">
                  <a:avLst/>
                </a:prstGeom>
                <a:noFill/>
              </p:spPr>
              <p:txBody>
                <a:bodyPr wrap="square" rtlCol="0">
                  <a:spAutoFit/>
                </a:bodyPr>
                <a:lstStyle/>
                <a:p>
                  <a:r>
                    <a:rPr lang="en-US" sz="1600" dirty="0">
                      <a:solidFill>
                        <a:prstClr val="black"/>
                      </a:solidFill>
                    </a:rPr>
                    <a:t>The need to find alternative outlets for the unwanted high sulfur residues </a:t>
                  </a:r>
                </a:p>
              </p:txBody>
            </p:sp>
          </p:grpSp>
          <p:grpSp>
            <p:nvGrpSpPr>
              <p:cNvPr id="11" name="Group 10">
                <a:extLst>
                  <a:ext uri="{FF2B5EF4-FFF2-40B4-BE49-F238E27FC236}">
                    <a16:creationId xmlns:a16="http://schemas.microsoft.com/office/drawing/2014/main" id="{D9DE1DC6-A951-42C2-A56A-6361A4D116F8}"/>
                  </a:ext>
                </a:extLst>
              </p:cNvPr>
              <p:cNvGrpSpPr/>
              <p:nvPr/>
            </p:nvGrpSpPr>
            <p:grpSpPr>
              <a:xfrm>
                <a:off x="4417452" y="5147680"/>
                <a:ext cx="4105275" cy="584775"/>
                <a:chOff x="4417453" y="5147680"/>
                <a:chExt cx="4105275" cy="584775"/>
              </a:xfrm>
            </p:grpSpPr>
            <p:sp>
              <p:nvSpPr>
                <p:cNvPr id="12" name="Oval 11">
                  <a:extLst>
                    <a:ext uri="{FF2B5EF4-FFF2-40B4-BE49-F238E27FC236}">
                      <a16:creationId xmlns:a16="http://schemas.microsoft.com/office/drawing/2014/main" id="{93015575-194D-4F4F-807C-F0F5C6996C39}"/>
                    </a:ext>
                  </a:extLst>
                </p:cNvPr>
                <p:cNvSpPr/>
                <p:nvPr/>
              </p:nvSpPr>
              <p:spPr>
                <a:xfrm>
                  <a:off x="4417453" y="5257187"/>
                  <a:ext cx="365760" cy="365760"/>
                </a:xfrm>
                <a:prstGeom prst="ellipse">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FFFFFF"/>
                      </a:solidFill>
                    </a:rPr>
                    <a:t>3</a:t>
                  </a:r>
                </a:p>
              </p:txBody>
            </p:sp>
            <p:sp>
              <p:nvSpPr>
                <p:cNvPr id="13" name="TextBox 12">
                  <a:extLst>
                    <a:ext uri="{FF2B5EF4-FFF2-40B4-BE49-F238E27FC236}">
                      <a16:creationId xmlns:a16="http://schemas.microsoft.com/office/drawing/2014/main" id="{3CD968DA-929F-49C6-8282-6DD46AEAF349}"/>
                    </a:ext>
                  </a:extLst>
                </p:cNvPr>
                <p:cNvSpPr txBox="1"/>
                <p:nvPr/>
              </p:nvSpPr>
              <p:spPr>
                <a:xfrm>
                  <a:off x="4865128" y="5147680"/>
                  <a:ext cx="3657600" cy="584775"/>
                </a:xfrm>
                <a:prstGeom prst="rect">
                  <a:avLst/>
                </a:prstGeom>
                <a:noFill/>
              </p:spPr>
              <p:txBody>
                <a:bodyPr wrap="square" rtlCol="0">
                  <a:spAutoFit/>
                </a:bodyPr>
                <a:lstStyle/>
                <a:p>
                  <a:r>
                    <a:rPr lang="en-US" sz="1600" dirty="0">
                      <a:solidFill>
                        <a:prstClr val="black"/>
                      </a:solidFill>
                    </a:rPr>
                    <a:t>High cost of compliance regardless of route </a:t>
                  </a:r>
                </a:p>
              </p:txBody>
            </p:sp>
          </p:grpSp>
        </p:grpSp>
      </p:grpSp>
    </p:spTree>
    <p:extLst>
      <p:ext uri="{BB962C8B-B14F-4D97-AF65-F5344CB8AC3E}">
        <p14:creationId xmlns:p14="http://schemas.microsoft.com/office/powerpoint/2010/main" val="1836255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6B4741-66F7-412F-B182-47A2DA82BE65}"/>
              </a:ext>
            </a:extLst>
          </p:cNvPr>
          <p:cNvSpPr>
            <a:spLocks noGrp="1"/>
          </p:cNvSpPr>
          <p:nvPr>
            <p:ph type="sldNum" sz="quarter" idx="12"/>
          </p:nvPr>
        </p:nvSpPr>
        <p:spPr/>
        <p:txBody>
          <a:bodyPr/>
          <a:lstStyle/>
          <a:p>
            <a:fld id="{4704619B-9823-F845-874B-2390AC991BC7}" type="slidenum">
              <a:rPr lang="en-US" smtClean="0"/>
              <a:t>36</a:t>
            </a:fld>
            <a:endParaRPr lang="en-US"/>
          </a:p>
        </p:txBody>
      </p:sp>
      <p:sp>
        <p:nvSpPr>
          <p:cNvPr id="4" name="Title 1">
            <a:extLst>
              <a:ext uri="{FF2B5EF4-FFF2-40B4-BE49-F238E27FC236}">
                <a16:creationId xmlns:a16="http://schemas.microsoft.com/office/drawing/2014/main" id="{7F65736E-5103-4219-9219-D2F09AF55BDF}"/>
              </a:ext>
            </a:extLst>
          </p:cNvPr>
          <p:cNvSpPr>
            <a:spLocks noGrp="1"/>
          </p:cNvSpPr>
          <p:nvPr>
            <p:ph type="title"/>
          </p:nvPr>
        </p:nvSpPr>
        <p:spPr>
          <a:xfrm>
            <a:off x="457200" y="1143000"/>
            <a:ext cx="8207375" cy="1477328"/>
          </a:xfrm>
        </p:spPr>
        <p:txBody>
          <a:bodyPr/>
          <a:lstStyle/>
          <a:p>
            <a:r>
              <a:rPr lang="en-US" dirty="0">
                <a:latin typeface="Source Sans Pro" panose="020B0503030403020204" pitchFamily="34" charset="0"/>
              </a:rPr>
              <a:t>Refiners will need to make some changes in order to meet growing demand for low sulfur bunker fuel and avoid unwanted residue</a:t>
            </a:r>
            <a:br>
              <a:rPr lang="en-US" dirty="0">
                <a:latin typeface="Source Sans Pro" panose="020B0503030403020204" pitchFamily="34" charset="0"/>
              </a:rPr>
            </a:br>
            <a:endParaRPr lang="en-US" dirty="0">
              <a:latin typeface="Source Sans Pro" panose="020B0503030403020204" pitchFamily="34" charset="0"/>
            </a:endParaRPr>
          </a:p>
        </p:txBody>
      </p:sp>
      <p:grpSp>
        <p:nvGrpSpPr>
          <p:cNvPr id="5" name="Group 4">
            <a:extLst>
              <a:ext uri="{FF2B5EF4-FFF2-40B4-BE49-F238E27FC236}">
                <a16:creationId xmlns:a16="http://schemas.microsoft.com/office/drawing/2014/main" id="{04A15250-993E-4B2C-81C0-EC783DD7A708}"/>
              </a:ext>
            </a:extLst>
          </p:cNvPr>
          <p:cNvGrpSpPr/>
          <p:nvPr/>
        </p:nvGrpSpPr>
        <p:grpSpPr>
          <a:xfrm>
            <a:off x="749828" y="2734699"/>
            <a:ext cx="7622116" cy="2920041"/>
            <a:chOff x="495346" y="2552710"/>
            <a:chExt cx="7622116" cy="2920041"/>
          </a:xfrm>
        </p:grpSpPr>
        <p:grpSp>
          <p:nvGrpSpPr>
            <p:cNvPr id="6" name="Group 5">
              <a:extLst>
                <a:ext uri="{FF2B5EF4-FFF2-40B4-BE49-F238E27FC236}">
                  <a16:creationId xmlns:a16="http://schemas.microsoft.com/office/drawing/2014/main" id="{BFDB888C-2DE7-4704-82B1-3C625D758864}"/>
                </a:ext>
              </a:extLst>
            </p:cNvPr>
            <p:cNvGrpSpPr/>
            <p:nvPr/>
          </p:nvGrpSpPr>
          <p:grpSpPr>
            <a:xfrm>
              <a:off x="495346" y="2552710"/>
              <a:ext cx="2647950" cy="2920041"/>
              <a:chOff x="3923928" y="3648763"/>
              <a:chExt cx="2647950" cy="2588526"/>
            </a:xfrm>
          </p:grpSpPr>
          <p:sp>
            <p:nvSpPr>
              <p:cNvPr id="20" name="Freeform 6">
                <a:extLst>
                  <a:ext uri="{FF2B5EF4-FFF2-40B4-BE49-F238E27FC236}">
                    <a16:creationId xmlns:a16="http://schemas.microsoft.com/office/drawing/2014/main" id="{26DECD92-6524-417C-9F71-D2043B043CA0}"/>
                  </a:ext>
                </a:extLst>
              </p:cNvPr>
              <p:cNvSpPr>
                <a:spLocks/>
              </p:cNvSpPr>
              <p:nvPr/>
            </p:nvSpPr>
            <p:spPr bwMode="auto">
              <a:xfrm>
                <a:off x="3923928" y="3648763"/>
                <a:ext cx="2523032" cy="2588526"/>
              </a:xfrm>
              <a:custGeom>
                <a:avLst/>
                <a:gdLst/>
                <a:ahLst/>
                <a:cxnLst>
                  <a:cxn ang="0">
                    <a:pos x="2363" y="0"/>
                  </a:cxn>
                  <a:cxn ang="0">
                    <a:pos x="142" y="0"/>
                  </a:cxn>
                  <a:cxn ang="0">
                    <a:pos x="0" y="0"/>
                  </a:cxn>
                  <a:cxn ang="0">
                    <a:pos x="0" y="141"/>
                  </a:cxn>
                  <a:cxn ang="0">
                    <a:pos x="0" y="2428"/>
                  </a:cxn>
                  <a:cxn ang="0">
                    <a:pos x="0" y="2503"/>
                  </a:cxn>
                  <a:cxn ang="0">
                    <a:pos x="0" y="2569"/>
                  </a:cxn>
                  <a:cxn ang="0">
                    <a:pos x="2504" y="2569"/>
                  </a:cxn>
                  <a:cxn ang="0">
                    <a:pos x="2504" y="2447"/>
                  </a:cxn>
                  <a:cxn ang="0">
                    <a:pos x="2504" y="2428"/>
                  </a:cxn>
                  <a:cxn ang="0">
                    <a:pos x="2504" y="1946"/>
                  </a:cxn>
                  <a:cxn ang="0">
                    <a:pos x="2363" y="1946"/>
                  </a:cxn>
                  <a:cxn ang="0">
                    <a:pos x="2363" y="2428"/>
                  </a:cxn>
                  <a:cxn ang="0">
                    <a:pos x="142" y="2428"/>
                  </a:cxn>
                  <a:cxn ang="0">
                    <a:pos x="142" y="141"/>
                  </a:cxn>
                  <a:cxn ang="0">
                    <a:pos x="2363" y="141"/>
                  </a:cxn>
                  <a:cxn ang="0">
                    <a:pos x="2363" y="500"/>
                  </a:cxn>
                  <a:cxn ang="0">
                    <a:pos x="2504" y="500"/>
                  </a:cxn>
                  <a:cxn ang="0">
                    <a:pos x="2504" y="141"/>
                  </a:cxn>
                  <a:cxn ang="0">
                    <a:pos x="2504" y="0"/>
                  </a:cxn>
                  <a:cxn ang="0">
                    <a:pos x="2363" y="0"/>
                  </a:cxn>
                </a:cxnLst>
                <a:rect l="0" t="0" r="r" b="b"/>
                <a:pathLst>
                  <a:path w="2504" h="2569">
                    <a:moveTo>
                      <a:pt x="2363" y="0"/>
                    </a:moveTo>
                    <a:lnTo>
                      <a:pt x="142" y="0"/>
                    </a:lnTo>
                    <a:lnTo>
                      <a:pt x="0" y="0"/>
                    </a:lnTo>
                    <a:lnTo>
                      <a:pt x="0" y="141"/>
                    </a:lnTo>
                    <a:lnTo>
                      <a:pt x="0" y="2428"/>
                    </a:lnTo>
                    <a:lnTo>
                      <a:pt x="0" y="2503"/>
                    </a:lnTo>
                    <a:lnTo>
                      <a:pt x="0" y="2569"/>
                    </a:lnTo>
                    <a:lnTo>
                      <a:pt x="2504" y="2569"/>
                    </a:lnTo>
                    <a:lnTo>
                      <a:pt x="2504" y="2447"/>
                    </a:lnTo>
                    <a:lnTo>
                      <a:pt x="2504" y="2428"/>
                    </a:lnTo>
                    <a:lnTo>
                      <a:pt x="2504" y="1946"/>
                    </a:lnTo>
                    <a:lnTo>
                      <a:pt x="2363" y="1946"/>
                    </a:lnTo>
                    <a:lnTo>
                      <a:pt x="2363" y="2428"/>
                    </a:lnTo>
                    <a:lnTo>
                      <a:pt x="142" y="2428"/>
                    </a:lnTo>
                    <a:lnTo>
                      <a:pt x="142" y="141"/>
                    </a:lnTo>
                    <a:lnTo>
                      <a:pt x="2363" y="141"/>
                    </a:lnTo>
                    <a:lnTo>
                      <a:pt x="2363" y="500"/>
                    </a:lnTo>
                    <a:lnTo>
                      <a:pt x="2504" y="500"/>
                    </a:lnTo>
                    <a:lnTo>
                      <a:pt x="2504" y="141"/>
                    </a:lnTo>
                    <a:lnTo>
                      <a:pt x="2504" y="0"/>
                    </a:lnTo>
                    <a:lnTo>
                      <a:pt x="2363"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21" name="Rectangle 20">
                <a:extLst>
                  <a:ext uri="{FF2B5EF4-FFF2-40B4-BE49-F238E27FC236}">
                    <a16:creationId xmlns:a16="http://schemas.microsoft.com/office/drawing/2014/main" id="{7BA2FF45-D2E1-4BCF-9CCA-1A8265795BBE}"/>
                  </a:ext>
                </a:extLst>
              </p:cNvPr>
              <p:cNvSpPr/>
              <p:nvPr/>
            </p:nvSpPr>
            <p:spPr>
              <a:xfrm>
                <a:off x="4063938" y="4617132"/>
                <a:ext cx="2507940" cy="539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pc="20" dirty="0">
                    <a:solidFill>
                      <a:schemeClr val="accent1"/>
                    </a:solidFill>
                  </a:rPr>
                  <a:t>What options for refiners?</a:t>
                </a:r>
              </a:p>
            </p:txBody>
          </p:sp>
        </p:grpSp>
        <p:grpSp>
          <p:nvGrpSpPr>
            <p:cNvPr id="7" name="Group 6">
              <a:extLst>
                <a:ext uri="{FF2B5EF4-FFF2-40B4-BE49-F238E27FC236}">
                  <a16:creationId xmlns:a16="http://schemas.microsoft.com/office/drawing/2014/main" id="{FABDBD6F-7C8D-477B-A12B-2E0C25282399}"/>
                </a:ext>
              </a:extLst>
            </p:cNvPr>
            <p:cNvGrpSpPr/>
            <p:nvPr/>
          </p:nvGrpSpPr>
          <p:grpSpPr>
            <a:xfrm>
              <a:off x="3317475" y="2601550"/>
              <a:ext cx="4799987" cy="2822360"/>
              <a:chOff x="3317475" y="2553786"/>
              <a:chExt cx="4799987" cy="2822360"/>
            </a:xfrm>
          </p:grpSpPr>
          <p:grpSp>
            <p:nvGrpSpPr>
              <p:cNvPr id="8" name="Group 7">
                <a:extLst>
                  <a:ext uri="{FF2B5EF4-FFF2-40B4-BE49-F238E27FC236}">
                    <a16:creationId xmlns:a16="http://schemas.microsoft.com/office/drawing/2014/main" id="{920B9053-0477-4E15-B914-1FB9FFB7CAAB}"/>
                  </a:ext>
                </a:extLst>
              </p:cNvPr>
              <p:cNvGrpSpPr/>
              <p:nvPr/>
            </p:nvGrpSpPr>
            <p:grpSpPr>
              <a:xfrm>
                <a:off x="3317475" y="2553786"/>
                <a:ext cx="4250489" cy="365760"/>
                <a:chOff x="3317475" y="2553786"/>
                <a:chExt cx="4250489" cy="365760"/>
              </a:xfrm>
            </p:grpSpPr>
            <p:sp>
              <p:nvSpPr>
                <p:cNvPr id="18" name="Oval 17">
                  <a:extLst>
                    <a:ext uri="{FF2B5EF4-FFF2-40B4-BE49-F238E27FC236}">
                      <a16:creationId xmlns:a16="http://schemas.microsoft.com/office/drawing/2014/main" id="{EEBBF9C8-D6BC-48B6-9AF8-1A9A3AF7C375}"/>
                    </a:ext>
                  </a:extLst>
                </p:cNvPr>
                <p:cNvSpPr/>
                <p:nvPr/>
              </p:nvSpPr>
              <p:spPr>
                <a:xfrm>
                  <a:off x="3317475" y="2553786"/>
                  <a:ext cx="365760" cy="365760"/>
                </a:xfrm>
                <a:prstGeom prst="ellipse">
                  <a:avLst/>
                </a:prstGeom>
                <a:solidFill>
                  <a:schemeClr val="accent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FFFFFF"/>
                      </a:solidFill>
                    </a:rPr>
                    <a:t>1</a:t>
                  </a:r>
                </a:p>
              </p:txBody>
            </p:sp>
            <p:sp>
              <p:nvSpPr>
                <p:cNvPr id="19" name="TextBox 18">
                  <a:extLst>
                    <a:ext uri="{FF2B5EF4-FFF2-40B4-BE49-F238E27FC236}">
                      <a16:creationId xmlns:a16="http://schemas.microsoft.com/office/drawing/2014/main" id="{F9466A99-810C-4BDD-8224-133AC78DA7F7}"/>
                    </a:ext>
                  </a:extLst>
                </p:cNvPr>
                <p:cNvSpPr txBox="1"/>
                <p:nvPr/>
              </p:nvSpPr>
              <p:spPr>
                <a:xfrm>
                  <a:off x="3834164" y="2553786"/>
                  <a:ext cx="3733800" cy="338554"/>
                </a:xfrm>
                <a:prstGeom prst="rect">
                  <a:avLst/>
                </a:prstGeom>
                <a:noFill/>
              </p:spPr>
              <p:txBody>
                <a:bodyPr wrap="square" rtlCol="0">
                  <a:spAutoFit/>
                </a:bodyPr>
                <a:lstStyle/>
                <a:p>
                  <a:r>
                    <a:rPr lang="en-GB" sz="1600" dirty="0">
                      <a:solidFill>
                        <a:prstClr val="black"/>
                      </a:solidFill>
                    </a:rPr>
                    <a:t>Change the type of crude they process </a:t>
                  </a:r>
                  <a:endParaRPr lang="en-US" sz="1600" dirty="0">
                    <a:solidFill>
                      <a:prstClr val="black"/>
                    </a:solidFill>
                  </a:endParaRPr>
                </a:p>
              </p:txBody>
            </p:sp>
          </p:grpSp>
          <p:grpSp>
            <p:nvGrpSpPr>
              <p:cNvPr id="9" name="Group 8">
                <a:extLst>
                  <a:ext uri="{FF2B5EF4-FFF2-40B4-BE49-F238E27FC236}">
                    <a16:creationId xmlns:a16="http://schemas.microsoft.com/office/drawing/2014/main" id="{AE4FBD0A-D7EB-4F3C-9CA1-1BA38790BF55}"/>
                  </a:ext>
                </a:extLst>
              </p:cNvPr>
              <p:cNvGrpSpPr/>
              <p:nvPr/>
            </p:nvGrpSpPr>
            <p:grpSpPr>
              <a:xfrm>
                <a:off x="3317475" y="4191520"/>
                <a:ext cx="4799987" cy="365760"/>
                <a:chOff x="3317475" y="4105651"/>
                <a:chExt cx="4799987" cy="365760"/>
              </a:xfrm>
            </p:grpSpPr>
            <p:sp>
              <p:nvSpPr>
                <p:cNvPr id="16" name="Oval 15">
                  <a:extLst>
                    <a:ext uri="{FF2B5EF4-FFF2-40B4-BE49-F238E27FC236}">
                      <a16:creationId xmlns:a16="http://schemas.microsoft.com/office/drawing/2014/main" id="{6537F0ED-E5E2-4E85-840E-80AAC51D886A}"/>
                    </a:ext>
                  </a:extLst>
                </p:cNvPr>
                <p:cNvSpPr/>
                <p:nvPr/>
              </p:nvSpPr>
              <p:spPr>
                <a:xfrm>
                  <a:off x="3317475" y="4105651"/>
                  <a:ext cx="365760" cy="365760"/>
                </a:xfrm>
                <a:prstGeom prst="ellipse">
                  <a:avLst/>
                </a:prstGeom>
                <a:solidFill>
                  <a:schemeClr val="accent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FFFFFF"/>
                      </a:solidFill>
                    </a:rPr>
                    <a:t>3</a:t>
                  </a:r>
                </a:p>
              </p:txBody>
            </p:sp>
            <p:sp>
              <p:nvSpPr>
                <p:cNvPr id="17" name="TextBox 16">
                  <a:extLst>
                    <a:ext uri="{FF2B5EF4-FFF2-40B4-BE49-F238E27FC236}">
                      <a16:creationId xmlns:a16="http://schemas.microsoft.com/office/drawing/2014/main" id="{8C797695-A7F6-4EAC-9E21-AE5826DED51E}"/>
                    </a:ext>
                  </a:extLst>
                </p:cNvPr>
                <p:cNvSpPr txBox="1"/>
                <p:nvPr/>
              </p:nvSpPr>
              <p:spPr>
                <a:xfrm>
                  <a:off x="3834164" y="4105651"/>
                  <a:ext cx="4283298" cy="338554"/>
                </a:xfrm>
                <a:prstGeom prst="rect">
                  <a:avLst/>
                </a:prstGeom>
                <a:noFill/>
              </p:spPr>
              <p:txBody>
                <a:bodyPr wrap="square" rtlCol="0">
                  <a:spAutoFit/>
                </a:bodyPr>
                <a:lstStyle/>
                <a:p>
                  <a:r>
                    <a:rPr lang="en-US" sz="1600" dirty="0">
                      <a:solidFill>
                        <a:prstClr val="black"/>
                      </a:solidFill>
                    </a:rPr>
                    <a:t>Invest in conversion/desulfurization capacity</a:t>
                  </a:r>
                </a:p>
              </p:txBody>
            </p:sp>
          </p:grpSp>
          <p:grpSp>
            <p:nvGrpSpPr>
              <p:cNvPr id="10" name="Group 9">
                <a:extLst>
                  <a:ext uri="{FF2B5EF4-FFF2-40B4-BE49-F238E27FC236}">
                    <a16:creationId xmlns:a16="http://schemas.microsoft.com/office/drawing/2014/main" id="{5F0AAD70-4EF6-4C7E-A3CC-A5BB75F720C8}"/>
                  </a:ext>
                </a:extLst>
              </p:cNvPr>
              <p:cNvGrpSpPr/>
              <p:nvPr/>
            </p:nvGrpSpPr>
            <p:grpSpPr>
              <a:xfrm>
                <a:off x="3317475" y="3372653"/>
                <a:ext cx="4174289" cy="365760"/>
                <a:chOff x="3317475" y="3329395"/>
                <a:chExt cx="4174289" cy="365760"/>
              </a:xfrm>
            </p:grpSpPr>
            <p:sp>
              <p:nvSpPr>
                <p:cNvPr id="14" name="Oval 13">
                  <a:extLst>
                    <a:ext uri="{FF2B5EF4-FFF2-40B4-BE49-F238E27FC236}">
                      <a16:creationId xmlns:a16="http://schemas.microsoft.com/office/drawing/2014/main" id="{70A7AAC8-631D-4E43-8265-0F8DF66255DA}"/>
                    </a:ext>
                  </a:extLst>
                </p:cNvPr>
                <p:cNvSpPr/>
                <p:nvPr/>
              </p:nvSpPr>
              <p:spPr>
                <a:xfrm>
                  <a:off x="3317475" y="3329395"/>
                  <a:ext cx="365760" cy="365760"/>
                </a:xfrm>
                <a:prstGeom prst="ellipse">
                  <a:avLst/>
                </a:prstGeom>
                <a:solidFill>
                  <a:schemeClr val="accent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FFFFFF"/>
                      </a:solidFill>
                    </a:rPr>
                    <a:t>2</a:t>
                  </a:r>
                </a:p>
              </p:txBody>
            </p:sp>
            <p:sp>
              <p:nvSpPr>
                <p:cNvPr id="15" name="TextBox 14">
                  <a:extLst>
                    <a:ext uri="{FF2B5EF4-FFF2-40B4-BE49-F238E27FC236}">
                      <a16:creationId xmlns:a16="http://schemas.microsoft.com/office/drawing/2014/main" id="{7CF74E58-EA43-47B7-8F4C-7355D0761929}"/>
                    </a:ext>
                  </a:extLst>
                </p:cNvPr>
                <p:cNvSpPr txBox="1"/>
                <p:nvPr/>
              </p:nvSpPr>
              <p:spPr>
                <a:xfrm>
                  <a:off x="3834164" y="3329395"/>
                  <a:ext cx="3657600" cy="338554"/>
                </a:xfrm>
                <a:prstGeom prst="rect">
                  <a:avLst/>
                </a:prstGeom>
                <a:noFill/>
              </p:spPr>
              <p:txBody>
                <a:bodyPr wrap="square" rtlCol="0">
                  <a:spAutoFit/>
                </a:bodyPr>
                <a:lstStyle/>
                <a:p>
                  <a:r>
                    <a:rPr lang="en-GB" sz="1600" dirty="0">
                      <a:solidFill>
                        <a:prstClr val="black"/>
                      </a:solidFill>
                    </a:rPr>
                    <a:t>Develop new blends/formulations</a:t>
                  </a:r>
                  <a:endParaRPr lang="en-US" sz="1600" dirty="0">
                    <a:solidFill>
                      <a:prstClr val="black"/>
                    </a:solidFill>
                  </a:endParaRPr>
                </a:p>
              </p:txBody>
            </p:sp>
          </p:grpSp>
          <p:grpSp>
            <p:nvGrpSpPr>
              <p:cNvPr id="11" name="Group 10">
                <a:extLst>
                  <a:ext uri="{FF2B5EF4-FFF2-40B4-BE49-F238E27FC236}">
                    <a16:creationId xmlns:a16="http://schemas.microsoft.com/office/drawing/2014/main" id="{3FA7E151-750F-4771-B51B-98500208AEFF}"/>
                  </a:ext>
                </a:extLst>
              </p:cNvPr>
              <p:cNvGrpSpPr/>
              <p:nvPr/>
            </p:nvGrpSpPr>
            <p:grpSpPr>
              <a:xfrm>
                <a:off x="3317475" y="5010386"/>
                <a:ext cx="4174289" cy="365760"/>
                <a:chOff x="3317475" y="5010386"/>
                <a:chExt cx="4174289" cy="365760"/>
              </a:xfrm>
            </p:grpSpPr>
            <p:sp>
              <p:nvSpPr>
                <p:cNvPr id="12" name="Oval 11">
                  <a:extLst>
                    <a:ext uri="{FF2B5EF4-FFF2-40B4-BE49-F238E27FC236}">
                      <a16:creationId xmlns:a16="http://schemas.microsoft.com/office/drawing/2014/main" id="{00EC40A9-3EC7-49C9-AAF7-072EB7CC73E7}"/>
                    </a:ext>
                  </a:extLst>
                </p:cNvPr>
                <p:cNvSpPr/>
                <p:nvPr/>
              </p:nvSpPr>
              <p:spPr>
                <a:xfrm>
                  <a:off x="3317475" y="5010386"/>
                  <a:ext cx="365760" cy="365760"/>
                </a:xfrm>
                <a:prstGeom prst="ellipse">
                  <a:avLst/>
                </a:prstGeom>
                <a:solidFill>
                  <a:schemeClr val="accent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FFFFFF"/>
                      </a:solidFill>
                    </a:rPr>
                    <a:t>4</a:t>
                  </a:r>
                </a:p>
              </p:txBody>
            </p:sp>
            <p:sp>
              <p:nvSpPr>
                <p:cNvPr id="13" name="TextBox 12">
                  <a:extLst>
                    <a:ext uri="{FF2B5EF4-FFF2-40B4-BE49-F238E27FC236}">
                      <a16:creationId xmlns:a16="http://schemas.microsoft.com/office/drawing/2014/main" id="{AF9F0DAC-87D8-45E3-ACA9-15866EAF9107}"/>
                    </a:ext>
                  </a:extLst>
                </p:cNvPr>
                <p:cNvSpPr txBox="1"/>
                <p:nvPr/>
              </p:nvSpPr>
              <p:spPr>
                <a:xfrm>
                  <a:off x="3834164" y="5010386"/>
                  <a:ext cx="3657600" cy="338554"/>
                </a:xfrm>
                <a:prstGeom prst="rect">
                  <a:avLst/>
                </a:prstGeom>
                <a:noFill/>
              </p:spPr>
              <p:txBody>
                <a:bodyPr wrap="square" rtlCol="0">
                  <a:spAutoFit/>
                </a:bodyPr>
                <a:lstStyle/>
                <a:p>
                  <a:r>
                    <a:rPr lang="en-US" sz="1600" dirty="0">
                      <a:solidFill>
                        <a:prstClr val="black"/>
                      </a:solidFill>
                    </a:rPr>
                    <a:t>Find a new home for HSFO</a:t>
                  </a:r>
                </a:p>
              </p:txBody>
            </p:sp>
          </p:grpSp>
        </p:grpSp>
      </p:grpSp>
    </p:spTree>
    <p:extLst>
      <p:ext uri="{BB962C8B-B14F-4D97-AF65-F5344CB8AC3E}">
        <p14:creationId xmlns:p14="http://schemas.microsoft.com/office/powerpoint/2010/main" val="1246093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E08125-B128-4455-9F88-89B7BFDF93AF}"/>
              </a:ext>
            </a:extLst>
          </p:cNvPr>
          <p:cNvSpPr>
            <a:spLocks noGrp="1"/>
          </p:cNvSpPr>
          <p:nvPr>
            <p:ph type="sldNum" sz="quarter" idx="12"/>
          </p:nvPr>
        </p:nvSpPr>
        <p:spPr/>
        <p:txBody>
          <a:bodyPr/>
          <a:lstStyle/>
          <a:p>
            <a:fld id="{4704619B-9823-F845-874B-2390AC991BC7}" type="slidenum">
              <a:rPr lang="en-US" smtClean="0"/>
              <a:t>37</a:t>
            </a:fld>
            <a:endParaRPr lang="en-US"/>
          </a:p>
        </p:txBody>
      </p:sp>
      <p:grpSp>
        <p:nvGrpSpPr>
          <p:cNvPr id="4" name="Group 3">
            <a:extLst>
              <a:ext uri="{FF2B5EF4-FFF2-40B4-BE49-F238E27FC236}">
                <a16:creationId xmlns:a16="http://schemas.microsoft.com/office/drawing/2014/main" id="{F78B27D7-67BA-40EA-B029-2DC198A2DEFF}"/>
              </a:ext>
            </a:extLst>
          </p:cNvPr>
          <p:cNvGrpSpPr/>
          <p:nvPr/>
        </p:nvGrpSpPr>
        <p:grpSpPr>
          <a:xfrm>
            <a:off x="6356483" y="1690354"/>
            <a:ext cx="2423804" cy="1983774"/>
            <a:chOff x="293636" y="4545814"/>
            <a:chExt cx="2423804" cy="1983774"/>
          </a:xfrm>
        </p:grpSpPr>
        <p:grpSp>
          <p:nvGrpSpPr>
            <p:cNvPr id="5" name="Group 4">
              <a:extLst>
                <a:ext uri="{FF2B5EF4-FFF2-40B4-BE49-F238E27FC236}">
                  <a16:creationId xmlns:a16="http://schemas.microsoft.com/office/drawing/2014/main" id="{2D77922B-854A-4953-98B0-08FA9AB2744A}"/>
                </a:ext>
              </a:extLst>
            </p:cNvPr>
            <p:cNvGrpSpPr/>
            <p:nvPr/>
          </p:nvGrpSpPr>
          <p:grpSpPr>
            <a:xfrm>
              <a:off x="476516" y="4728694"/>
              <a:ext cx="2240924" cy="1800894"/>
              <a:chOff x="669701" y="4728694"/>
              <a:chExt cx="2240924" cy="1800894"/>
            </a:xfrm>
          </p:grpSpPr>
          <p:sp>
            <p:nvSpPr>
              <p:cNvPr id="7" name="Rectangle 6">
                <a:extLst>
                  <a:ext uri="{FF2B5EF4-FFF2-40B4-BE49-F238E27FC236}">
                    <a16:creationId xmlns:a16="http://schemas.microsoft.com/office/drawing/2014/main" id="{6B6C73BB-62EA-4885-8CB6-0A967ECF2E42}"/>
                  </a:ext>
                </a:extLst>
              </p:cNvPr>
              <p:cNvSpPr/>
              <p:nvPr/>
            </p:nvSpPr>
            <p:spPr>
              <a:xfrm>
                <a:off x="669701" y="5228823"/>
                <a:ext cx="2240924" cy="130076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a:extLst>
                  <a:ext uri="{FF2B5EF4-FFF2-40B4-BE49-F238E27FC236}">
                    <a16:creationId xmlns:a16="http://schemas.microsoft.com/office/drawing/2014/main" id="{374CFCD2-051C-4C82-97C8-35AC208F25C5}"/>
                  </a:ext>
                </a:extLst>
              </p:cNvPr>
              <p:cNvSpPr/>
              <p:nvPr/>
            </p:nvSpPr>
            <p:spPr>
              <a:xfrm>
                <a:off x="669701" y="4728694"/>
                <a:ext cx="2240924" cy="5001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Switch to a compliant fuel</a:t>
                </a:r>
                <a:endParaRPr lang="en-US" sz="1400" dirty="0"/>
              </a:p>
            </p:txBody>
          </p:sp>
        </p:grpSp>
        <p:sp>
          <p:nvSpPr>
            <p:cNvPr id="6" name="Oval 5">
              <a:extLst>
                <a:ext uri="{FF2B5EF4-FFF2-40B4-BE49-F238E27FC236}">
                  <a16:creationId xmlns:a16="http://schemas.microsoft.com/office/drawing/2014/main" id="{2DA99EB0-417E-4594-A1D6-8531FC630B26}"/>
                </a:ext>
              </a:extLst>
            </p:cNvPr>
            <p:cNvSpPr/>
            <p:nvPr/>
          </p:nvSpPr>
          <p:spPr>
            <a:xfrm>
              <a:off x="293636" y="4545814"/>
              <a:ext cx="365760" cy="36576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4</a:t>
              </a:r>
              <a:endParaRPr lang="en-US" sz="1400" dirty="0"/>
            </a:p>
          </p:txBody>
        </p:sp>
      </p:grpSp>
      <p:pic>
        <p:nvPicPr>
          <p:cNvPr id="9" name="Picture 4">
            <a:extLst>
              <a:ext uri="{FF2B5EF4-FFF2-40B4-BE49-F238E27FC236}">
                <a16:creationId xmlns:a16="http://schemas.microsoft.com/office/drawing/2014/main" id="{ED8C7EE1-0D3C-4324-B890-5D6C94AB3DA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575094" y="2414394"/>
            <a:ext cx="2194560" cy="123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a:extLst>
              <a:ext uri="{FF2B5EF4-FFF2-40B4-BE49-F238E27FC236}">
                <a16:creationId xmlns:a16="http://schemas.microsoft.com/office/drawing/2014/main" id="{B9EE17DA-E726-46B8-9DF3-C59999499D58}"/>
              </a:ext>
            </a:extLst>
          </p:cNvPr>
          <p:cNvGrpSpPr/>
          <p:nvPr/>
        </p:nvGrpSpPr>
        <p:grpSpPr>
          <a:xfrm>
            <a:off x="4335931" y="2667000"/>
            <a:ext cx="2423804" cy="1983774"/>
            <a:chOff x="293636" y="4545814"/>
            <a:chExt cx="2423804" cy="1983774"/>
          </a:xfrm>
        </p:grpSpPr>
        <p:grpSp>
          <p:nvGrpSpPr>
            <p:cNvPr id="11" name="Group 10">
              <a:extLst>
                <a:ext uri="{FF2B5EF4-FFF2-40B4-BE49-F238E27FC236}">
                  <a16:creationId xmlns:a16="http://schemas.microsoft.com/office/drawing/2014/main" id="{A17B1DB1-7156-4202-BBC0-F86F6CC8D4C7}"/>
                </a:ext>
              </a:extLst>
            </p:cNvPr>
            <p:cNvGrpSpPr/>
            <p:nvPr/>
          </p:nvGrpSpPr>
          <p:grpSpPr>
            <a:xfrm>
              <a:off x="476516" y="4728694"/>
              <a:ext cx="2240924" cy="1800894"/>
              <a:chOff x="669701" y="4728694"/>
              <a:chExt cx="2240924" cy="1800894"/>
            </a:xfrm>
          </p:grpSpPr>
          <p:sp>
            <p:nvSpPr>
              <p:cNvPr id="13" name="Rectangle 12">
                <a:extLst>
                  <a:ext uri="{FF2B5EF4-FFF2-40B4-BE49-F238E27FC236}">
                    <a16:creationId xmlns:a16="http://schemas.microsoft.com/office/drawing/2014/main" id="{7310133C-1928-4A2B-B3C0-BF4A706467DC}"/>
                  </a:ext>
                </a:extLst>
              </p:cNvPr>
              <p:cNvSpPr/>
              <p:nvPr/>
            </p:nvSpPr>
            <p:spPr>
              <a:xfrm>
                <a:off x="669701" y="4728694"/>
                <a:ext cx="2240924" cy="5001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Non-compliance</a:t>
                </a:r>
                <a:endParaRPr lang="en-US" sz="1400" dirty="0"/>
              </a:p>
            </p:txBody>
          </p:sp>
          <p:sp>
            <p:nvSpPr>
              <p:cNvPr id="14" name="Rectangle 13">
                <a:extLst>
                  <a:ext uri="{FF2B5EF4-FFF2-40B4-BE49-F238E27FC236}">
                    <a16:creationId xmlns:a16="http://schemas.microsoft.com/office/drawing/2014/main" id="{02DC38B2-5DE8-4199-8E56-49D502FBBF4C}"/>
                  </a:ext>
                </a:extLst>
              </p:cNvPr>
              <p:cNvSpPr/>
              <p:nvPr/>
            </p:nvSpPr>
            <p:spPr>
              <a:xfrm>
                <a:off x="669701" y="5228823"/>
                <a:ext cx="2240924" cy="130076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12" name="Oval 11">
              <a:extLst>
                <a:ext uri="{FF2B5EF4-FFF2-40B4-BE49-F238E27FC236}">
                  <a16:creationId xmlns:a16="http://schemas.microsoft.com/office/drawing/2014/main" id="{9C086925-7DDB-45F6-AAFF-675169F201F9}"/>
                </a:ext>
              </a:extLst>
            </p:cNvPr>
            <p:cNvSpPr/>
            <p:nvPr/>
          </p:nvSpPr>
          <p:spPr>
            <a:xfrm>
              <a:off x="293636" y="4545814"/>
              <a:ext cx="365760" cy="36576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3</a:t>
              </a:r>
              <a:endParaRPr lang="en-US" sz="1400" dirty="0"/>
            </a:p>
          </p:txBody>
        </p:sp>
      </p:grpSp>
      <p:pic>
        <p:nvPicPr>
          <p:cNvPr id="15" name="Picture 5">
            <a:extLst>
              <a:ext uri="{FF2B5EF4-FFF2-40B4-BE49-F238E27FC236}">
                <a16:creationId xmlns:a16="http://schemas.microsoft.com/office/drawing/2014/main" id="{2491CCF8-4DA6-42BC-97AC-8B67D50F3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42" y="3379113"/>
            <a:ext cx="2194560" cy="123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a:extLst>
              <a:ext uri="{FF2B5EF4-FFF2-40B4-BE49-F238E27FC236}">
                <a16:creationId xmlns:a16="http://schemas.microsoft.com/office/drawing/2014/main" id="{333BEF0F-D626-4AA7-8857-15A4D22F84D3}"/>
              </a:ext>
            </a:extLst>
          </p:cNvPr>
          <p:cNvGrpSpPr/>
          <p:nvPr/>
        </p:nvGrpSpPr>
        <p:grpSpPr>
          <a:xfrm>
            <a:off x="2315379" y="3643646"/>
            <a:ext cx="2423804" cy="1983774"/>
            <a:chOff x="293636" y="4545814"/>
            <a:chExt cx="2423804" cy="1983774"/>
          </a:xfrm>
        </p:grpSpPr>
        <p:grpSp>
          <p:nvGrpSpPr>
            <p:cNvPr id="17" name="Group 16">
              <a:extLst>
                <a:ext uri="{FF2B5EF4-FFF2-40B4-BE49-F238E27FC236}">
                  <a16:creationId xmlns:a16="http://schemas.microsoft.com/office/drawing/2014/main" id="{C1186E24-0E46-4524-96F3-2E5F48B9ED8D}"/>
                </a:ext>
              </a:extLst>
            </p:cNvPr>
            <p:cNvGrpSpPr/>
            <p:nvPr/>
          </p:nvGrpSpPr>
          <p:grpSpPr>
            <a:xfrm>
              <a:off x="476516" y="4728694"/>
              <a:ext cx="2240924" cy="1800894"/>
              <a:chOff x="669701" y="4728694"/>
              <a:chExt cx="2240924" cy="1800894"/>
            </a:xfrm>
          </p:grpSpPr>
          <p:sp>
            <p:nvSpPr>
              <p:cNvPr id="19" name="Rectangle 18">
                <a:extLst>
                  <a:ext uri="{FF2B5EF4-FFF2-40B4-BE49-F238E27FC236}">
                    <a16:creationId xmlns:a16="http://schemas.microsoft.com/office/drawing/2014/main" id="{B3EC19CE-4011-4EB9-9CFA-93CB1CB9F263}"/>
                  </a:ext>
                </a:extLst>
              </p:cNvPr>
              <p:cNvSpPr/>
              <p:nvPr/>
            </p:nvSpPr>
            <p:spPr>
              <a:xfrm>
                <a:off x="669701" y="5228823"/>
                <a:ext cx="2240924" cy="130076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Rectangle 19">
                <a:extLst>
                  <a:ext uri="{FF2B5EF4-FFF2-40B4-BE49-F238E27FC236}">
                    <a16:creationId xmlns:a16="http://schemas.microsoft.com/office/drawing/2014/main" id="{4A2D5DDE-7981-4785-8BA6-B90372941DA2}"/>
                  </a:ext>
                </a:extLst>
              </p:cNvPr>
              <p:cNvSpPr/>
              <p:nvPr/>
            </p:nvSpPr>
            <p:spPr>
              <a:xfrm>
                <a:off x="669701" y="4728694"/>
                <a:ext cx="2240924" cy="5001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Switch to LNG (or other alternative fuel)</a:t>
                </a:r>
                <a:endParaRPr lang="en-US" sz="1400" dirty="0"/>
              </a:p>
            </p:txBody>
          </p:sp>
        </p:grpSp>
        <p:sp>
          <p:nvSpPr>
            <p:cNvPr id="18" name="Oval 17">
              <a:extLst>
                <a:ext uri="{FF2B5EF4-FFF2-40B4-BE49-F238E27FC236}">
                  <a16:creationId xmlns:a16="http://schemas.microsoft.com/office/drawing/2014/main" id="{C04AF948-57B7-4511-8FD3-903393A9A6FD}"/>
                </a:ext>
              </a:extLst>
            </p:cNvPr>
            <p:cNvSpPr/>
            <p:nvPr/>
          </p:nvSpPr>
          <p:spPr>
            <a:xfrm>
              <a:off x="293636" y="4545814"/>
              <a:ext cx="365760" cy="36576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2</a:t>
              </a:r>
              <a:endParaRPr lang="en-US" sz="1400" dirty="0"/>
            </a:p>
          </p:txBody>
        </p:sp>
      </p:grpSp>
      <p:pic>
        <p:nvPicPr>
          <p:cNvPr id="21" name="Picture 2">
            <a:extLst>
              <a:ext uri="{FF2B5EF4-FFF2-40B4-BE49-F238E27FC236}">
                <a16:creationId xmlns:a16="http://schemas.microsoft.com/office/drawing/2014/main" id="{2CF8F003-495E-466D-96EB-BFC7F4AD87F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533990" y="4352992"/>
            <a:ext cx="2194560" cy="124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1">
            <a:extLst>
              <a:ext uri="{FF2B5EF4-FFF2-40B4-BE49-F238E27FC236}">
                <a16:creationId xmlns:a16="http://schemas.microsoft.com/office/drawing/2014/main" id="{F523D5DA-28B3-422C-9821-A6AB3CAAC721}"/>
              </a:ext>
            </a:extLst>
          </p:cNvPr>
          <p:cNvSpPr>
            <a:spLocks noGrp="1"/>
          </p:cNvSpPr>
          <p:nvPr>
            <p:ph type="title"/>
          </p:nvPr>
        </p:nvSpPr>
        <p:spPr>
          <a:xfrm>
            <a:off x="480891" y="961016"/>
            <a:ext cx="8205910" cy="738407"/>
          </a:xfrm>
        </p:spPr>
        <p:txBody>
          <a:bodyPr/>
          <a:lstStyle/>
          <a:p>
            <a:r>
              <a:rPr lang="en-US" dirty="0">
                <a:latin typeface="Source Sans Pro" panose="020B0503030403020204" pitchFamily="34" charset="0"/>
              </a:rPr>
              <a:t>Ship owners and charterers will have various options to comply with new regulation</a:t>
            </a:r>
          </a:p>
        </p:txBody>
      </p:sp>
      <p:grpSp>
        <p:nvGrpSpPr>
          <p:cNvPr id="23" name="Group 22">
            <a:extLst>
              <a:ext uri="{FF2B5EF4-FFF2-40B4-BE49-F238E27FC236}">
                <a16:creationId xmlns:a16="http://schemas.microsoft.com/office/drawing/2014/main" id="{9BB7421D-E935-4E68-A0BF-3E6ECA17132F}"/>
              </a:ext>
            </a:extLst>
          </p:cNvPr>
          <p:cNvGrpSpPr/>
          <p:nvPr/>
        </p:nvGrpSpPr>
        <p:grpSpPr>
          <a:xfrm>
            <a:off x="294827" y="4620292"/>
            <a:ext cx="2423804" cy="1983774"/>
            <a:chOff x="293636" y="4545814"/>
            <a:chExt cx="2423804" cy="1983774"/>
          </a:xfrm>
        </p:grpSpPr>
        <p:grpSp>
          <p:nvGrpSpPr>
            <p:cNvPr id="24" name="Group 23">
              <a:extLst>
                <a:ext uri="{FF2B5EF4-FFF2-40B4-BE49-F238E27FC236}">
                  <a16:creationId xmlns:a16="http://schemas.microsoft.com/office/drawing/2014/main" id="{46DA3FDF-1CAB-4552-A6A4-AF3B4B0A5106}"/>
                </a:ext>
              </a:extLst>
            </p:cNvPr>
            <p:cNvGrpSpPr/>
            <p:nvPr/>
          </p:nvGrpSpPr>
          <p:grpSpPr>
            <a:xfrm>
              <a:off x="476516" y="4728694"/>
              <a:ext cx="2240924" cy="1800894"/>
              <a:chOff x="669701" y="4728694"/>
              <a:chExt cx="2240924" cy="1800894"/>
            </a:xfrm>
          </p:grpSpPr>
          <p:sp>
            <p:nvSpPr>
              <p:cNvPr id="26" name="Rectangle 25">
                <a:extLst>
                  <a:ext uri="{FF2B5EF4-FFF2-40B4-BE49-F238E27FC236}">
                    <a16:creationId xmlns:a16="http://schemas.microsoft.com/office/drawing/2014/main" id="{FA2F7451-F370-49AD-9F48-3180F60E72E8}"/>
                  </a:ext>
                </a:extLst>
              </p:cNvPr>
              <p:cNvSpPr/>
              <p:nvPr/>
            </p:nvSpPr>
            <p:spPr>
              <a:xfrm>
                <a:off x="669701" y="5228823"/>
                <a:ext cx="2240924" cy="130076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 name="Rectangle 26">
                <a:extLst>
                  <a:ext uri="{FF2B5EF4-FFF2-40B4-BE49-F238E27FC236}">
                    <a16:creationId xmlns:a16="http://schemas.microsoft.com/office/drawing/2014/main" id="{7DD0F6E2-6FD7-4371-AAD8-DEE419D09942}"/>
                  </a:ext>
                </a:extLst>
              </p:cNvPr>
              <p:cNvSpPr/>
              <p:nvPr/>
            </p:nvSpPr>
            <p:spPr>
              <a:xfrm>
                <a:off x="669701" y="4728694"/>
                <a:ext cx="2240924" cy="50012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Install scrubbers</a:t>
                </a:r>
                <a:endParaRPr lang="en-US" sz="1400" dirty="0"/>
              </a:p>
            </p:txBody>
          </p:sp>
        </p:grpSp>
        <p:sp>
          <p:nvSpPr>
            <p:cNvPr id="25" name="Oval 24">
              <a:extLst>
                <a:ext uri="{FF2B5EF4-FFF2-40B4-BE49-F238E27FC236}">
                  <a16:creationId xmlns:a16="http://schemas.microsoft.com/office/drawing/2014/main" id="{A7AEC63A-2E85-4995-A5BC-0A8468201EC4}"/>
                </a:ext>
              </a:extLst>
            </p:cNvPr>
            <p:cNvSpPr/>
            <p:nvPr/>
          </p:nvSpPr>
          <p:spPr>
            <a:xfrm>
              <a:off x="293636" y="4545814"/>
              <a:ext cx="365760" cy="36576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a:t>
              </a:r>
              <a:endParaRPr lang="en-US" sz="1400" dirty="0"/>
            </a:p>
          </p:txBody>
        </p:sp>
      </p:grpSp>
      <p:pic>
        <p:nvPicPr>
          <p:cNvPr id="28" name="Picture 3">
            <a:extLst>
              <a:ext uri="{FF2B5EF4-FFF2-40B4-BE49-F238E27FC236}">
                <a16:creationId xmlns:a16="http://schemas.microsoft.com/office/drawing/2014/main" id="{75C42349-AB1F-4C56-89B1-9FEB1ADBF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606" y="5335200"/>
            <a:ext cx="2194560" cy="123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026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4AC5-6D1E-4D99-993B-7BD2D3A7E18A}"/>
              </a:ext>
            </a:extLst>
          </p:cNvPr>
          <p:cNvSpPr>
            <a:spLocks noGrp="1"/>
          </p:cNvSpPr>
          <p:nvPr>
            <p:ph type="title"/>
          </p:nvPr>
        </p:nvSpPr>
        <p:spPr/>
        <p:txBody>
          <a:bodyPr/>
          <a:lstStyle/>
          <a:p>
            <a:r>
              <a:rPr lang="en-US" dirty="0">
                <a:latin typeface="Source Sans Pro" panose="020B0503030403020204" pitchFamily="34" charset="0"/>
              </a:rPr>
              <a:t>Get to Know…IMO</a:t>
            </a:r>
          </a:p>
        </p:txBody>
      </p:sp>
      <p:sp>
        <p:nvSpPr>
          <p:cNvPr id="3" name="Slide Number Placeholder 2">
            <a:extLst>
              <a:ext uri="{FF2B5EF4-FFF2-40B4-BE49-F238E27FC236}">
                <a16:creationId xmlns:a16="http://schemas.microsoft.com/office/drawing/2014/main" id="{ACD33E88-19DA-49CF-878E-A5CE9A5CE1B9}"/>
              </a:ext>
            </a:extLst>
          </p:cNvPr>
          <p:cNvSpPr>
            <a:spLocks noGrp="1"/>
          </p:cNvSpPr>
          <p:nvPr>
            <p:ph type="sldNum" sz="quarter" idx="12"/>
          </p:nvPr>
        </p:nvSpPr>
        <p:spPr/>
        <p:txBody>
          <a:bodyPr/>
          <a:lstStyle/>
          <a:p>
            <a:fld id="{4704619B-9823-F845-874B-2390AC991BC7}" type="slidenum">
              <a:rPr lang="en-US" smtClean="0"/>
              <a:t>38</a:t>
            </a:fld>
            <a:endParaRPr lang="en-US"/>
          </a:p>
        </p:txBody>
      </p:sp>
      <p:sp>
        <p:nvSpPr>
          <p:cNvPr id="4" name="Content Placeholder 1">
            <a:extLst>
              <a:ext uri="{FF2B5EF4-FFF2-40B4-BE49-F238E27FC236}">
                <a16:creationId xmlns:a16="http://schemas.microsoft.com/office/drawing/2014/main" id="{1C263461-EEF2-4FCC-9C85-DA1A464346B3}"/>
              </a:ext>
            </a:extLst>
          </p:cNvPr>
          <p:cNvSpPr txBox="1">
            <a:spLocks/>
          </p:cNvSpPr>
          <p:nvPr/>
        </p:nvSpPr>
        <p:spPr>
          <a:xfrm>
            <a:off x="539969" y="1752600"/>
            <a:ext cx="8064063" cy="4321176"/>
          </a:xfrm>
          <a:prstGeom prst="rect">
            <a:avLst/>
          </a:prstGeom>
        </p:spPr>
        <p:txBody>
          <a:bodyPr/>
          <a:lstStyle>
            <a:lvl1pPr marL="128554" indent="-128554" algn="l" defTabSz="685622" rtl="0" eaLnBrk="1" latinLnBrk="0" hangingPunct="1">
              <a:lnSpc>
                <a:spcPct val="100000"/>
              </a:lnSpc>
              <a:spcBef>
                <a:spcPts val="750"/>
              </a:spcBef>
              <a:buClr>
                <a:schemeClr val="accent1"/>
              </a:buClr>
              <a:buFont typeface="Arial" panose="020B0604020202020204" pitchFamily="34" charset="0"/>
              <a:buChar char="•"/>
              <a:tabLst/>
              <a:defRPr sz="1500" kern="1200">
                <a:solidFill>
                  <a:schemeClr val="tx2"/>
                </a:solidFill>
                <a:latin typeface="+mn-lt"/>
                <a:ea typeface="+mn-ea"/>
                <a:cs typeface="+mn-cs"/>
              </a:defRPr>
            </a:lvl1pPr>
            <a:lvl2pPr marL="258299" indent="-129745" algn="l" defTabSz="685622" rtl="0" eaLnBrk="1" latinLnBrk="0" hangingPunct="1">
              <a:lnSpc>
                <a:spcPct val="100000"/>
              </a:lnSpc>
              <a:spcBef>
                <a:spcPts val="750"/>
              </a:spcBef>
              <a:buClr>
                <a:schemeClr val="accent1"/>
              </a:buClr>
              <a:buFont typeface=".HelveticaNeueDeskInterface-Regular" charset="0"/>
              <a:buChar char="&gt;"/>
              <a:tabLst/>
              <a:defRPr sz="1500" kern="1200">
                <a:solidFill>
                  <a:schemeClr val="tx2"/>
                </a:solidFill>
                <a:latin typeface="+mn-lt"/>
                <a:ea typeface="+mn-ea"/>
                <a:cs typeface="+mn-cs"/>
              </a:defRPr>
            </a:lvl2pPr>
            <a:lvl3pPr marL="386853" indent="-128554" algn="l" defTabSz="685622" rtl="0" eaLnBrk="1" latinLnBrk="0" hangingPunct="1">
              <a:lnSpc>
                <a:spcPct val="100000"/>
              </a:lnSpc>
              <a:spcBef>
                <a:spcPts val="750"/>
              </a:spcBef>
              <a:buClr>
                <a:schemeClr val="accent1"/>
              </a:buClr>
              <a:buFont typeface=".HelveticaNeueDeskInterface-Regular" charset="0"/>
              <a:buChar char="–"/>
              <a:tabLst/>
              <a:defRPr sz="1500" kern="1200">
                <a:solidFill>
                  <a:schemeClr val="tx2"/>
                </a:solidFill>
                <a:latin typeface="+mn-lt"/>
                <a:ea typeface="+mn-ea"/>
                <a:cs typeface="+mn-cs"/>
              </a:defRPr>
            </a:lvl3pPr>
            <a:lvl4pPr marL="1199840"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4pPr>
            <a:lvl5pPr marL="1542652" indent="-171406" algn="l" defTabSz="685622"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5pPr>
            <a:lvl6pPr marL="1885463"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74"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85"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97"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latin typeface="Source Sans Pro" panose="020B0503030403020204" pitchFamily="34" charset="0"/>
              </a:rPr>
              <a:t>U.S. refiners, particularly on the coasts, stand to be the big winners </a:t>
            </a:r>
          </a:p>
          <a:p>
            <a:pPr lvl="1"/>
            <a:r>
              <a:rPr lang="en-US" dirty="0">
                <a:latin typeface="Source Sans Pro" panose="020B0503030403020204" pitchFamily="34" charset="0"/>
              </a:rPr>
              <a:t>On the surface this would be bearish for heavy, sour crudes, but not all crudes are created equal.</a:t>
            </a:r>
          </a:p>
          <a:p>
            <a:pPr lvl="1"/>
            <a:r>
              <a:rPr lang="en-US" dirty="0">
                <a:latin typeface="Source Sans Pro" panose="020B0503030403020204" pitchFamily="34" charset="0"/>
              </a:rPr>
              <a:t>The birth of dirty diesel.</a:t>
            </a:r>
          </a:p>
          <a:p>
            <a:pPr lvl="1"/>
            <a:r>
              <a:rPr lang="en-US" dirty="0">
                <a:latin typeface="Source Sans Pro" panose="020B0503030403020204" pitchFamily="34" charset="0"/>
              </a:rPr>
              <a:t>The big question: will the intermediate gasoil (VGO) go to the marine market instead of being processed through conversion units and becoming gasoline or ULSD?</a:t>
            </a:r>
          </a:p>
        </p:txBody>
      </p:sp>
    </p:spTree>
    <p:extLst>
      <p:ext uri="{BB962C8B-B14F-4D97-AF65-F5344CB8AC3E}">
        <p14:creationId xmlns:p14="http://schemas.microsoft.com/office/powerpoint/2010/main" val="42811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FDFD-65AD-44F5-8D84-6C5BA78819FF}"/>
              </a:ext>
            </a:extLst>
          </p:cNvPr>
          <p:cNvSpPr>
            <a:spLocks noGrp="1"/>
          </p:cNvSpPr>
          <p:nvPr>
            <p:ph type="title"/>
          </p:nvPr>
        </p:nvSpPr>
        <p:spPr/>
        <p:txBody>
          <a:bodyPr/>
          <a:lstStyle/>
          <a:p>
            <a:r>
              <a:rPr lang="en-US" dirty="0">
                <a:latin typeface="Source Sans Pro" panose="020B0503030403020204" pitchFamily="34" charset="0"/>
              </a:rPr>
              <a:t>Some Final Predictions</a:t>
            </a:r>
          </a:p>
        </p:txBody>
      </p:sp>
      <p:sp>
        <p:nvSpPr>
          <p:cNvPr id="3" name="Slide Number Placeholder 2">
            <a:extLst>
              <a:ext uri="{FF2B5EF4-FFF2-40B4-BE49-F238E27FC236}">
                <a16:creationId xmlns:a16="http://schemas.microsoft.com/office/drawing/2014/main" id="{FD60826D-5EF6-431B-B35F-7E81B2071B6F}"/>
              </a:ext>
            </a:extLst>
          </p:cNvPr>
          <p:cNvSpPr>
            <a:spLocks noGrp="1"/>
          </p:cNvSpPr>
          <p:nvPr>
            <p:ph type="sldNum" sz="quarter" idx="12"/>
          </p:nvPr>
        </p:nvSpPr>
        <p:spPr/>
        <p:txBody>
          <a:bodyPr/>
          <a:lstStyle/>
          <a:p>
            <a:fld id="{4704619B-9823-F845-874B-2390AC991BC7}" type="slidenum">
              <a:rPr lang="en-US" smtClean="0"/>
              <a:t>39</a:t>
            </a:fld>
            <a:endParaRPr lang="en-US"/>
          </a:p>
        </p:txBody>
      </p:sp>
      <p:pic>
        <p:nvPicPr>
          <p:cNvPr id="4" name="Picture 4" descr="http://4.bp.blogspot.com/_peIwZMi3m34/TMgzy2pnEnI/AAAAAAAAA4k/aBoxaIC_DcQ/s1600/BulkCarrier_704.jpg">
            <a:extLst>
              <a:ext uri="{FF2B5EF4-FFF2-40B4-BE49-F238E27FC236}">
                <a16:creationId xmlns:a16="http://schemas.microsoft.com/office/drawing/2014/main" id="{684C0994-CDCC-42C6-8B81-424117214F09}"/>
              </a:ext>
            </a:extLst>
          </p:cNvPr>
          <p:cNvPicPr>
            <a:picLocks noChangeAspect="1" noChangeArrowheads="1"/>
          </p:cNvPicPr>
          <p:nvPr/>
        </p:nvPicPr>
        <p:blipFill>
          <a:blip r:embed="rId2" cstate="print">
            <a:duotone>
              <a:prstClr val="black"/>
              <a:srgbClr val="85C2FF">
                <a:tint val="45000"/>
                <a:satMod val="400000"/>
              </a:srgbClr>
            </a:duotone>
            <a:lum bright="46000"/>
          </a:blip>
          <a:stretch>
            <a:fillRect/>
          </a:stretch>
        </p:blipFill>
        <p:spPr bwMode="auto">
          <a:xfrm>
            <a:off x="914401" y="1752600"/>
            <a:ext cx="7315199" cy="4284049"/>
          </a:xfrm>
          <a:prstGeom prst="rect">
            <a:avLst/>
          </a:prstGeom>
          <a:noFill/>
          <a:ln>
            <a:noFill/>
          </a:ln>
        </p:spPr>
      </p:pic>
      <p:sp>
        <p:nvSpPr>
          <p:cNvPr id="5" name="Rectangle 4">
            <a:extLst>
              <a:ext uri="{FF2B5EF4-FFF2-40B4-BE49-F238E27FC236}">
                <a16:creationId xmlns:a16="http://schemas.microsoft.com/office/drawing/2014/main" id="{4F9248E6-A518-47DE-9FA5-8DDCDA5E789D}"/>
              </a:ext>
            </a:extLst>
          </p:cNvPr>
          <p:cNvSpPr/>
          <p:nvPr/>
        </p:nvSpPr>
        <p:spPr>
          <a:xfrm>
            <a:off x="1371600" y="1878687"/>
            <a:ext cx="6400800" cy="3785652"/>
          </a:xfrm>
          <a:prstGeom prst="rect">
            <a:avLst/>
          </a:prstGeom>
        </p:spPr>
        <p:txBody>
          <a:bodyPr wrap="square">
            <a:spAutoFit/>
          </a:bodyPr>
          <a:lstStyle/>
          <a:p>
            <a:pPr marL="285750" indent="-285750">
              <a:buFont typeface="Arial" panose="020B0604020202020204" pitchFamily="34" charset="0"/>
              <a:buChar char="•"/>
            </a:pPr>
            <a:r>
              <a:rPr lang="en-US" sz="1600" b="1" dirty="0">
                <a:solidFill>
                  <a:schemeClr val="tx2">
                    <a:lumMod val="75000"/>
                  </a:schemeClr>
                </a:solidFill>
                <a:latin typeface="Source Sans Pro" panose="020B0503030403020204" pitchFamily="34" charset="0"/>
              </a:rPr>
              <a:t>Crude oil costs are coming down drastically. Some shale producers make more money now at $50 </a:t>
            </a:r>
            <a:r>
              <a:rPr lang="en-US" sz="1600" b="1" dirty="0" err="1">
                <a:solidFill>
                  <a:schemeClr val="tx2">
                    <a:lumMod val="75000"/>
                  </a:schemeClr>
                </a:solidFill>
                <a:latin typeface="Source Sans Pro" panose="020B0503030403020204" pitchFamily="34" charset="0"/>
              </a:rPr>
              <a:t>bbl</a:t>
            </a:r>
            <a:r>
              <a:rPr lang="en-US" sz="1600" b="1" dirty="0">
                <a:solidFill>
                  <a:schemeClr val="tx2">
                    <a:lumMod val="75000"/>
                  </a:schemeClr>
                </a:solidFill>
                <a:latin typeface="Source Sans Pro" panose="020B0503030403020204" pitchFamily="34" charset="0"/>
              </a:rPr>
              <a:t> than they made at $100 </a:t>
            </a:r>
            <a:r>
              <a:rPr lang="en-US" sz="1600" b="1" dirty="0" err="1">
                <a:solidFill>
                  <a:schemeClr val="tx2">
                    <a:lumMod val="75000"/>
                  </a:schemeClr>
                </a:solidFill>
                <a:latin typeface="Source Sans Pro" panose="020B0503030403020204" pitchFamily="34" charset="0"/>
              </a:rPr>
              <a:t>bbl</a:t>
            </a:r>
            <a:r>
              <a:rPr lang="en-US" sz="1600" b="1" dirty="0">
                <a:solidFill>
                  <a:schemeClr val="tx2">
                    <a:lumMod val="75000"/>
                  </a:schemeClr>
                </a:solidFill>
                <a:latin typeface="Source Sans Pro" panose="020B0503030403020204" pitchFamily="34" charset="0"/>
              </a:rPr>
              <a:t> in 2012. </a:t>
            </a:r>
          </a:p>
          <a:p>
            <a:pPr marL="285750" indent="-285750">
              <a:buFont typeface="Arial" panose="020B0604020202020204" pitchFamily="34" charset="0"/>
              <a:buChar char="•"/>
            </a:pPr>
            <a:endParaRPr lang="en-US" sz="1600" b="1" dirty="0">
              <a:solidFill>
                <a:schemeClr val="tx2">
                  <a:lumMod val="75000"/>
                </a:schemeClr>
              </a:solidFill>
              <a:latin typeface="Source Sans Pro" panose="020B0503030403020204" pitchFamily="34" charset="0"/>
            </a:endParaRPr>
          </a:p>
          <a:p>
            <a:pPr marL="285750" indent="-285750">
              <a:buFont typeface="Arial" panose="020B0604020202020204" pitchFamily="34" charset="0"/>
              <a:buChar char="•"/>
            </a:pPr>
            <a:r>
              <a:rPr lang="en-US" sz="1600" b="1" dirty="0">
                <a:solidFill>
                  <a:schemeClr val="tx2">
                    <a:lumMod val="75000"/>
                  </a:schemeClr>
                </a:solidFill>
                <a:latin typeface="Source Sans Pro" panose="020B0503030403020204" pitchFamily="34" charset="0"/>
              </a:rPr>
              <a:t>Look for ridiculous numbers for US crude output as long as WTI remains above $50 bbl. A world with 15-million b/d of US output and 5-million b/d of exports is possible if not probable.</a:t>
            </a:r>
          </a:p>
          <a:p>
            <a:pPr marL="285750" indent="-285750">
              <a:buFont typeface="Arial" panose="020B0604020202020204" pitchFamily="34" charset="0"/>
              <a:buChar char="•"/>
            </a:pPr>
            <a:endParaRPr lang="en-US" sz="1600" b="1" dirty="0">
              <a:solidFill>
                <a:schemeClr val="tx2">
                  <a:lumMod val="75000"/>
                </a:schemeClr>
              </a:solidFill>
              <a:latin typeface="Source Sans Pro" panose="020B0503030403020204" pitchFamily="34" charset="0"/>
            </a:endParaRPr>
          </a:p>
          <a:p>
            <a:pPr marL="285750" indent="-285750">
              <a:buFont typeface="Arial" panose="020B0604020202020204" pitchFamily="34" charset="0"/>
              <a:buChar char="•"/>
            </a:pPr>
            <a:r>
              <a:rPr lang="en-US" sz="1600" b="1" dirty="0">
                <a:solidFill>
                  <a:schemeClr val="tx2">
                    <a:lumMod val="75000"/>
                  </a:schemeClr>
                </a:solidFill>
                <a:latin typeface="Source Sans Pro" panose="020B0503030403020204" pitchFamily="34" charset="0"/>
              </a:rPr>
              <a:t>US refining capability EOR is in excess. A slowdown in Central and South America would be a disaster for light product prices in NY, Houston, Chicago and Group 3. </a:t>
            </a:r>
          </a:p>
          <a:p>
            <a:pPr marL="285750" indent="-285750">
              <a:buFont typeface="Arial" panose="020B0604020202020204" pitchFamily="34" charset="0"/>
              <a:buChar char="•"/>
            </a:pPr>
            <a:r>
              <a:rPr lang="en-US" sz="1600" b="1" dirty="0">
                <a:solidFill>
                  <a:schemeClr val="tx2">
                    <a:lumMod val="75000"/>
                  </a:schemeClr>
                </a:solidFill>
                <a:latin typeface="Source Sans Pro" panose="020B0503030403020204" pitchFamily="34" charset="0"/>
              </a:rPr>
              <a:t>The seasonality of gasoline will continue as time goes on. There are fundamental reasons why this market is bipolar.</a:t>
            </a:r>
          </a:p>
          <a:p>
            <a:pPr marL="285750" indent="-285750">
              <a:buFont typeface="Arial" panose="020B0604020202020204" pitchFamily="34" charset="0"/>
              <a:buChar char="•"/>
            </a:pPr>
            <a:r>
              <a:rPr lang="en-US" sz="1600" b="1" dirty="0">
                <a:solidFill>
                  <a:schemeClr val="tx2">
                    <a:lumMod val="75000"/>
                  </a:schemeClr>
                </a:solidFill>
                <a:latin typeface="Source Sans Pro" panose="020B0503030403020204" pitchFamily="34" charset="0"/>
              </a:rPr>
              <a:t>Diesel could be ascendant in the early portion of the next decade. Silly prices could prevail.</a:t>
            </a:r>
          </a:p>
        </p:txBody>
      </p:sp>
    </p:spTree>
    <p:extLst>
      <p:ext uri="{BB962C8B-B14F-4D97-AF65-F5344CB8AC3E}">
        <p14:creationId xmlns:p14="http://schemas.microsoft.com/office/powerpoint/2010/main" val="65574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4106-D669-4041-B152-1F6097DFE9A0}"/>
              </a:ext>
            </a:extLst>
          </p:cNvPr>
          <p:cNvSpPr>
            <a:spLocks noGrp="1"/>
          </p:cNvSpPr>
          <p:nvPr>
            <p:ph type="title"/>
          </p:nvPr>
        </p:nvSpPr>
        <p:spPr>
          <a:xfrm>
            <a:off x="689519" y="3059796"/>
            <a:ext cx="8422669" cy="369204"/>
          </a:xfrm>
        </p:spPr>
        <p:txBody>
          <a:bodyPr/>
          <a:lstStyle/>
          <a:p>
            <a:r>
              <a:rPr lang="en-US" b="1" dirty="0">
                <a:latin typeface="Source Sans Pro" panose="020B0503030403020204" pitchFamily="34" charset="0"/>
              </a:rPr>
              <a:t>The Oil World in Three Pictures  .  .  . </a:t>
            </a:r>
            <a:r>
              <a:rPr lang="en-US" dirty="0">
                <a:latin typeface="Source Sans Pro" panose="020B0503030403020204" pitchFamily="34" charset="0"/>
              </a:rPr>
              <a:t> </a:t>
            </a:r>
          </a:p>
        </p:txBody>
      </p:sp>
      <p:sp>
        <p:nvSpPr>
          <p:cNvPr id="3" name="Slide Number Placeholder 2">
            <a:extLst>
              <a:ext uri="{FF2B5EF4-FFF2-40B4-BE49-F238E27FC236}">
                <a16:creationId xmlns:a16="http://schemas.microsoft.com/office/drawing/2014/main" id="{46B97E13-DE85-4C1A-8932-3505F2EF2616}"/>
              </a:ext>
            </a:extLst>
          </p:cNvPr>
          <p:cNvSpPr>
            <a:spLocks noGrp="1"/>
          </p:cNvSpPr>
          <p:nvPr>
            <p:ph type="sldNum" sz="quarter" idx="12"/>
          </p:nvPr>
        </p:nvSpPr>
        <p:spPr/>
        <p:txBody>
          <a:bodyPr/>
          <a:lstStyle/>
          <a:p>
            <a:fld id="{4704619B-9823-F845-874B-2390AC991BC7}" type="slidenum">
              <a:rPr lang="en-US" smtClean="0"/>
              <a:t>4</a:t>
            </a:fld>
            <a:endParaRPr lang="en-US"/>
          </a:p>
        </p:txBody>
      </p:sp>
    </p:spTree>
    <p:extLst>
      <p:ext uri="{BB962C8B-B14F-4D97-AF65-F5344CB8AC3E}">
        <p14:creationId xmlns:p14="http://schemas.microsoft.com/office/powerpoint/2010/main" val="507208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30936" y="2138023"/>
            <a:ext cx="3486150" cy="415498"/>
          </a:xfrm>
          <a:prstGeom prst="rect">
            <a:avLst/>
          </a:prstGeom>
        </p:spPr>
        <p:txBody>
          <a:bodyPr vert="horz" wrap="square" lIns="0" tIns="0" rIns="0" bIns="0" rtlCol="0" anchor="t" anchorCtr="0">
            <a:spAutoFit/>
          </a:bodyPr>
          <a:lstStyle>
            <a:lvl1pPr algn="l" defTabSz="685622" rtl="0" eaLnBrk="1" latinLnBrk="0" hangingPunct="1">
              <a:lnSpc>
                <a:spcPct val="100000"/>
              </a:lnSpc>
              <a:spcBef>
                <a:spcPct val="0"/>
              </a:spcBef>
              <a:buNone/>
              <a:defRPr sz="2399" kern="1200">
                <a:solidFill>
                  <a:schemeClr val="accent1"/>
                </a:solidFill>
                <a:latin typeface="+mj-lt"/>
                <a:ea typeface="+mj-ea"/>
                <a:cs typeface="+mj-cs"/>
              </a:defRPr>
            </a:lvl1pPr>
          </a:lstStyle>
          <a:p>
            <a:r>
              <a:rPr lang="en-US" sz="2700" dirty="0">
                <a:solidFill>
                  <a:srgbClr val="00AB4E"/>
                </a:solidFill>
                <a:latin typeface="Source Sans Pro Semibold" panose="020B0603030403020204" pitchFamily="34" charset="0"/>
              </a:rPr>
              <a:t>OPIS Spot Ticker</a:t>
            </a:r>
          </a:p>
        </p:txBody>
      </p:sp>
      <p:pic>
        <p:nvPicPr>
          <p:cNvPr id="1026" name="Picture 2" descr="https://www.opisnet.com/wp-content/uploads/2018/02/opis-spot-ticker.png">
            <a:extLst>
              <a:ext uri="{FF2B5EF4-FFF2-40B4-BE49-F238E27FC236}">
                <a16:creationId xmlns:a16="http://schemas.microsoft.com/office/drawing/2014/main" id="{174937EB-FFA0-44AB-9605-F5E9F86D5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481" y="1319133"/>
            <a:ext cx="3669428" cy="25796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C9DBE82-FDAC-4E1F-9772-1530BB7E4AA6}"/>
              </a:ext>
            </a:extLst>
          </p:cNvPr>
          <p:cNvSpPr/>
          <p:nvPr/>
        </p:nvSpPr>
        <p:spPr>
          <a:xfrm>
            <a:off x="582930" y="2653282"/>
            <a:ext cx="4416552" cy="2954655"/>
          </a:xfrm>
          <a:prstGeom prst="rect">
            <a:avLst/>
          </a:prstGeom>
        </p:spPr>
        <p:txBody>
          <a:bodyPr wrap="square">
            <a:spAutoFit/>
          </a:bodyPr>
          <a:lstStyle/>
          <a:p>
            <a:pPr fontAlgn="base"/>
            <a:r>
              <a:rPr lang="en-US" sz="1350" b="1" dirty="0">
                <a:latin typeface="Arial" panose="020B0604020202020204" pitchFamily="34" charset="0"/>
                <a:cs typeface="Arial" panose="020B0604020202020204" pitchFamily="34" charset="0"/>
              </a:rPr>
              <a:t>Live gasoline, diesel and jet fuel pricing ticker helps fuel traders, suppliers and marketers anticipate market volatility and better time your sales/purchases to save money.</a:t>
            </a:r>
          </a:p>
          <a:p>
            <a:pPr fontAlgn="base"/>
            <a:endParaRPr lang="en-US" sz="1200" b="1" dirty="0">
              <a:solidFill>
                <a:srgbClr val="4B4B4B"/>
              </a:solidFill>
              <a:latin typeface="Arial" panose="020B0604020202020204" pitchFamily="34" charset="0"/>
              <a:cs typeface="Arial" panose="020B0604020202020204" pitchFamily="34" charset="0"/>
            </a:endParaRPr>
          </a:p>
          <a:p>
            <a:pPr fontAlgn="base"/>
            <a:r>
              <a:rPr lang="en-US" sz="1200" dirty="0">
                <a:latin typeface="Arial" panose="020B0604020202020204" pitchFamily="34" charset="0"/>
                <a:cs typeface="Arial" panose="020B0604020202020204" pitchFamily="34" charset="0"/>
              </a:rPr>
              <a:t>The OPIS Spot Ticker connects you to the fuel price influence chain – spot, rack and retail markets – in real-time, all day long. This web-based tool shows live NYMEX prices alongside real-time trades and expert assessments of every grade of gasoline, diesel and jet fuel East of the Rockies and on the U.S. West Coast. </a:t>
            </a:r>
          </a:p>
          <a:p>
            <a:pPr fontAlgn="base"/>
            <a:endParaRPr lang="en-US" sz="1200" dirty="0">
              <a:latin typeface="Arial" panose="020B0604020202020204" pitchFamily="34" charset="0"/>
              <a:cs typeface="Arial" panose="020B0604020202020204" pitchFamily="34" charset="0"/>
            </a:endParaRPr>
          </a:p>
          <a:p>
            <a:pPr fontAlgn="base"/>
            <a:r>
              <a:rPr lang="en-US" sz="1200" b="1" dirty="0">
                <a:latin typeface="Arial" panose="020B0604020202020204" pitchFamily="34" charset="0"/>
                <a:cs typeface="Arial" panose="020B0604020202020204" pitchFamily="34" charset="0"/>
              </a:rPr>
              <a:t>Preview the OPIS Spot Ticker free for 10 days to access live fuel prices.</a:t>
            </a:r>
            <a:r>
              <a:rPr lang="en-US" sz="1200" dirty="0">
                <a:latin typeface="Arial" panose="020B0604020202020204" pitchFamily="34" charset="0"/>
                <a:cs typeface="Arial" panose="020B0604020202020204" pitchFamily="34" charset="0"/>
              </a:rPr>
              <a:t> Try the Spot Ticker online or try the Mobile Spot Ticker app for access on-the-go. </a:t>
            </a:r>
            <a:endParaRPr lang="en-US" sz="1200" b="1"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DA6B9748-B3FF-4ACC-8957-AFF57B8625E1}"/>
              </a:ext>
            </a:extLst>
          </p:cNvPr>
          <p:cNvGrpSpPr/>
          <p:nvPr/>
        </p:nvGrpSpPr>
        <p:grpSpPr>
          <a:xfrm>
            <a:off x="5276287" y="4498848"/>
            <a:ext cx="3099816" cy="1260765"/>
            <a:chOff x="7409953" y="4855464"/>
            <a:chExt cx="4133088" cy="1681020"/>
          </a:xfrm>
        </p:grpSpPr>
        <p:sp>
          <p:nvSpPr>
            <p:cNvPr id="15" name="Rectangle: Rounded Corners 14">
              <a:hlinkClick r:id="rId3"/>
              <a:extLst>
                <a:ext uri="{FF2B5EF4-FFF2-40B4-BE49-F238E27FC236}">
                  <a16:creationId xmlns:a16="http://schemas.microsoft.com/office/drawing/2014/main" id="{254B0E8E-A8B2-4928-8DBC-401720431E04}"/>
                </a:ext>
              </a:extLst>
            </p:cNvPr>
            <p:cNvSpPr/>
            <p:nvPr/>
          </p:nvSpPr>
          <p:spPr>
            <a:xfrm>
              <a:off x="7409953" y="4855464"/>
              <a:ext cx="4133088" cy="1216152"/>
            </a:xfrm>
            <a:prstGeom prst="roundRect">
              <a:avLst/>
            </a:prstGeom>
            <a:solidFill>
              <a:srgbClr val="00AB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1F161F88-1FAE-462B-9C24-A15153442CAD}"/>
                </a:ext>
              </a:extLst>
            </p:cNvPr>
            <p:cNvSpPr txBox="1"/>
            <p:nvPr/>
          </p:nvSpPr>
          <p:spPr>
            <a:xfrm>
              <a:off x="7409953" y="5045477"/>
              <a:ext cx="4133088" cy="1491007"/>
            </a:xfrm>
            <a:prstGeom prst="rect">
              <a:avLst/>
            </a:prstGeom>
            <a:noFill/>
          </p:spPr>
          <p:txBody>
            <a:bodyPr wrap="square" rtlCol="0">
              <a:spAutoFit/>
            </a:bodyPr>
            <a:lstStyle/>
            <a:p>
              <a:pPr algn="ctr"/>
              <a:r>
                <a:rPr lang="en-US" sz="1500" b="1" dirty="0">
                  <a:solidFill>
                    <a:schemeClr val="bg1"/>
                  </a:solidFill>
                </a:rPr>
                <a:t>Try the Spot Ticker free for 10 days</a:t>
              </a:r>
            </a:p>
            <a:p>
              <a:pPr algn="ctr">
                <a:spcBef>
                  <a:spcPts val="750"/>
                </a:spcBef>
              </a:pPr>
              <a:r>
                <a:rPr lang="en-US" sz="1500" b="1" dirty="0">
                  <a:solidFill>
                    <a:schemeClr val="bg1"/>
                  </a:solidFill>
                </a:rPr>
                <a:t>www.opisnet.com/opis-spot-ticker </a:t>
              </a:r>
              <a:endParaRPr lang="en-US" sz="1500" dirty="0">
                <a:solidFill>
                  <a:schemeClr val="bg1"/>
                </a:solidFill>
              </a:endParaRPr>
            </a:p>
          </p:txBody>
        </p:sp>
      </p:grpSp>
    </p:spTree>
    <p:extLst>
      <p:ext uri="{BB962C8B-B14F-4D97-AF65-F5344CB8AC3E}">
        <p14:creationId xmlns:p14="http://schemas.microsoft.com/office/powerpoint/2010/main" val="3903119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82930" y="2138023"/>
            <a:ext cx="4704588" cy="415498"/>
          </a:xfrm>
          <a:prstGeom prst="rect">
            <a:avLst/>
          </a:prstGeom>
        </p:spPr>
        <p:txBody>
          <a:bodyPr vert="horz" wrap="square" lIns="0" tIns="0" rIns="0" bIns="0" rtlCol="0" anchor="t" anchorCtr="0">
            <a:spAutoFit/>
          </a:bodyPr>
          <a:lstStyle>
            <a:lvl1pPr algn="l" defTabSz="685622" rtl="0" eaLnBrk="1" latinLnBrk="0" hangingPunct="1">
              <a:lnSpc>
                <a:spcPct val="100000"/>
              </a:lnSpc>
              <a:spcBef>
                <a:spcPct val="0"/>
              </a:spcBef>
              <a:buNone/>
              <a:defRPr sz="2399" kern="1200">
                <a:solidFill>
                  <a:schemeClr val="accent1"/>
                </a:solidFill>
                <a:latin typeface="+mj-lt"/>
                <a:ea typeface="+mj-ea"/>
                <a:cs typeface="+mj-cs"/>
              </a:defRPr>
            </a:lvl1pPr>
          </a:lstStyle>
          <a:p>
            <a:r>
              <a:rPr lang="en-US" sz="2700" dirty="0">
                <a:solidFill>
                  <a:srgbClr val="00AB4E"/>
                </a:solidFill>
                <a:latin typeface="Source Sans Pro Semibold" panose="020B0603030403020204" pitchFamily="34" charset="0"/>
              </a:rPr>
              <a:t>West Coast Spot Market Report</a:t>
            </a:r>
          </a:p>
        </p:txBody>
      </p:sp>
      <p:sp>
        <p:nvSpPr>
          <p:cNvPr id="6" name="Rectangle 5">
            <a:extLst>
              <a:ext uri="{FF2B5EF4-FFF2-40B4-BE49-F238E27FC236}">
                <a16:creationId xmlns:a16="http://schemas.microsoft.com/office/drawing/2014/main" id="{CC9DBE82-FDAC-4E1F-9772-1530BB7E4AA6}"/>
              </a:ext>
            </a:extLst>
          </p:cNvPr>
          <p:cNvSpPr/>
          <p:nvPr/>
        </p:nvSpPr>
        <p:spPr>
          <a:xfrm>
            <a:off x="493776" y="2651703"/>
            <a:ext cx="4464558" cy="2723823"/>
          </a:xfrm>
          <a:prstGeom prst="rect">
            <a:avLst/>
          </a:prstGeom>
        </p:spPr>
        <p:txBody>
          <a:bodyPr wrap="square">
            <a:spAutoFit/>
          </a:bodyPr>
          <a:lstStyle/>
          <a:p>
            <a:pPr fontAlgn="base"/>
            <a:r>
              <a:rPr lang="en-US" sz="1350" b="1" dirty="0">
                <a:latin typeface="Arial" panose="020B0604020202020204" pitchFamily="34" charset="0"/>
                <a:cs typeface="Arial" panose="020B0604020202020204" pitchFamily="34" charset="0"/>
              </a:rPr>
              <a:t>Benchmark gasoline, diesel and jet fuel pricing with expert market commentary.</a:t>
            </a:r>
          </a:p>
          <a:p>
            <a:pPr fontAlgn="base"/>
            <a:endParaRPr lang="en-US" sz="1200" b="1" dirty="0">
              <a:latin typeface="Arial" panose="020B0604020202020204" pitchFamily="34" charset="0"/>
              <a:cs typeface="Arial" panose="020B0604020202020204" pitchFamily="34" charset="0"/>
            </a:endParaRPr>
          </a:p>
          <a:p>
            <a:pPr fontAlgn="base"/>
            <a:r>
              <a:rPr lang="en-US" sz="1200" dirty="0">
                <a:latin typeface="Arial" panose="020B0604020202020204" pitchFamily="34" charset="0"/>
                <a:cs typeface="Arial" panose="020B0604020202020204" pitchFamily="34" charset="0"/>
              </a:rPr>
              <a:t>Nearly every gallon of gasoline, diesel and jet fuel sold on the West Coast references OPIS spot prices, making it an essential price reference for anyone doing business in the region.</a:t>
            </a:r>
          </a:p>
          <a:p>
            <a:pPr fontAlgn="base"/>
            <a:endParaRPr lang="en-US" sz="1200" dirty="0">
              <a:latin typeface="Arial" panose="020B0604020202020204" pitchFamily="34" charset="0"/>
              <a:cs typeface="Arial" panose="020B0604020202020204" pitchFamily="34" charset="0"/>
            </a:endParaRPr>
          </a:p>
          <a:p>
            <a:pPr fontAlgn="base"/>
            <a:r>
              <a:rPr lang="en-US" sz="1200" dirty="0">
                <a:latin typeface="Arial" panose="020B0604020202020204" pitchFamily="34" charset="0"/>
                <a:cs typeface="Arial" panose="020B0604020202020204" pitchFamily="34" charset="0"/>
              </a:rPr>
              <a:t>Our spot market editors are immersed in the west coast market, earning a reputation for accuracy in full-day price reporting and breaking news and analysis. They have a deep understanding of the complex west coast fuel sector and it’s regulatory challenges and provide the expert insight you need to monitor prices, compliance and make informed business decisions.</a:t>
            </a:r>
          </a:p>
        </p:txBody>
      </p:sp>
      <p:grpSp>
        <p:nvGrpSpPr>
          <p:cNvPr id="2" name="Group 1">
            <a:extLst>
              <a:ext uri="{FF2B5EF4-FFF2-40B4-BE49-F238E27FC236}">
                <a16:creationId xmlns:a16="http://schemas.microsoft.com/office/drawing/2014/main" id="{272F665F-5F80-46B7-88EB-83AD5CB984F2}"/>
              </a:ext>
            </a:extLst>
          </p:cNvPr>
          <p:cNvGrpSpPr/>
          <p:nvPr/>
        </p:nvGrpSpPr>
        <p:grpSpPr>
          <a:xfrm>
            <a:off x="5551551" y="4430268"/>
            <a:ext cx="3099816" cy="994410"/>
            <a:chOff x="7409953" y="5422392"/>
            <a:chExt cx="4133088" cy="1325880"/>
          </a:xfrm>
        </p:grpSpPr>
        <p:sp>
          <p:nvSpPr>
            <p:cNvPr id="15" name="Rectangle: Rounded Corners 14">
              <a:hlinkClick r:id="rId2"/>
              <a:extLst>
                <a:ext uri="{FF2B5EF4-FFF2-40B4-BE49-F238E27FC236}">
                  <a16:creationId xmlns:a16="http://schemas.microsoft.com/office/drawing/2014/main" id="{254B0E8E-A8B2-4928-8DBC-401720431E04}"/>
                </a:ext>
              </a:extLst>
            </p:cNvPr>
            <p:cNvSpPr/>
            <p:nvPr/>
          </p:nvSpPr>
          <p:spPr>
            <a:xfrm>
              <a:off x="7409953" y="5422392"/>
              <a:ext cx="4133088" cy="1325880"/>
            </a:xfrm>
            <a:prstGeom prst="roundRect">
              <a:avLst/>
            </a:prstGeom>
            <a:solidFill>
              <a:srgbClr val="00AB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1F161F88-1FAE-462B-9C24-A15153442CAD}"/>
                </a:ext>
              </a:extLst>
            </p:cNvPr>
            <p:cNvSpPr txBox="1"/>
            <p:nvPr/>
          </p:nvSpPr>
          <p:spPr>
            <a:xfrm>
              <a:off x="7409953" y="5531980"/>
              <a:ext cx="4133088" cy="1183229"/>
            </a:xfrm>
            <a:prstGeom prst="rect">
              <a:avLst/>
            </a:prstGeom>
            <a:noFill/>
          </p:spPr>
          <p:txBody>
            <a:bodyPr wrap="square" rtlCol="0">
              <a:spAutoFit/>
            </a:bodyPr>
            <a:lstStyle/>
            <a:p>
              <a:pPr algn="ctr"/>
              <a:r>
                <a:rPr lang="en-US" sz="1500" b="1" dirty="0">
                  <a:solidFill>
                    <a:schemeClr val="bg1"/>
                  </a:solidFill>
                </a:rPr>
                <a:t>Try the OPIS West Coast Spot Market Report free for 10 days.</a:t>
              </a:r>
            </a:p>
            <a:p>
              <a:pPr algn="ctr">
                <a:spcBef>
                  <a:spcPts val="750"/>
                </a:spcBef>
              </a:pPr>
              <a:r>
                <a:rPr lang="en-US" sz="1500" b="1" dirty="0">
                  <a:solidFill>
                    <a:schemeClr val="bg1"/>
                  </a:solidFill>
                </a:rPr>
                <a:t>www.opisnet.com/west-coast</a:t>
              </a:r>
              <a:endParaRPr lang="en-US" sz="1500" dirty="0">
                <a:solidFill>
                  <a:schemeClr val="bg1"/>
                </a:solidFill>
              </a:endParaRPr>
            </a:p>
          </p:txBody>
        </p:sp>
      </p:grpSp>
      <p:pic>
        <p:nvPicPr>
          <p:cNvPr id="2050" name="Picture 2" descr="https://www.opisnet.com/wp-content/uploads/2018/01/west-coast-spot-report.png">
            <a:extLst>
              <a:ext uri="{FF2B5EF4-FFF2-40B4-BE49-F238E27FC236}">
                <a16:creationId xmlns:a16="http://schemas.microsoft.com/office/drawing/2014/main" id="{0E9EB05B-8A0E-4726-9161-4EAB1AC1C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944" y="1218674"/>
            <a:ext cx="3669030" cy="257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49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2931-B4E8-4562-A8BE-0AE2255526D9}"/>
              </a:ext>
            </a:extLst>
          </p:cNvPr>
          <p:cNvSpPr>
            <a:spLocks noGrp="1"/>
          </p:cNvSpPr>
          <p:nvPr>
            <p:ph type="ctrTitle"/>
          </p:nvPr>
        </p:nvSpPr>
        <p:spPr/>
        <p:txBody>
          <a:bodyPr/>
          <a:lstStyle/>
          <a:p>
            <a:r>
              <a:rPr lang="en-US" dirty="0">
                <a:latin typeface="Source Sans Pro" panose="020B0503030403020204" pitchFamily="34" charset="0"/>
              </a:rPr>
              <a:t>Questions &amp; Answers</a:t>
            </a:r>
          </a:p>
        </p:txBody>
      </p:sp>
    </p:spTree>
    <p:extLst>
      <p:ext uri="{BB962C8B-B14F-4D97-AF65-F5344CB8AC3E}">
        <p14:creationId xmlns:p14="http://schemas.microsoft.com/office/powerpoint/2010/main" val="1410745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6490089-2545-4EF8-A7DC-47E76DDA4922}"/>
              </a:ext>
            </a:extLst>
          </p:cNvPr>
          <p:cNvSpPr txBox="1">
            <a:spLocks/>
          </p:cNvSpPr>
          <p:nvPr/>
        </p:nvSpPr>
        <p:spPr>
          <a:xfrm>
            <a:off x="10256838" y="1060450"/>
            <a:ext cx="411162" cy="115888"/>
          </a:xfrm>
          <a:prstGeom prst="rect">
            <a:avLst/>
          </a:prstGeom>
        </p:spPr>
        <p:txBody>
          <a:bodyPr vert="horz" wrap="square" lIns="0" tIns="0" rIns="0" bIns="0" rtlCol="0" anchor="ctr">
            <a:spAutoFit/>
          </a:bodyPr>
          <a:lstStyle>
            <a:defPPr>
              <a:defRPr lang="en-US"/>
            </a:defPPr>
            <a:lvl1pPr marL="0" algn="r"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04619B-9823-F845-874B-2390AC991BC7}" type="slidenum">
              <a:rPr lang="en-US" smtClean="0">
                <a:latin typeface="Source Sans Pro" panose="020B0503030403020204" pitchFamily="34" charset="0"/>
              </a:rPr>
              <a:pPr/>
              <a:t>43</a:t>
            </a:fld>
            <a:endParaRPr lang="en-US">
              <a:latin typeface="Source Sans Pro" panose="020B0503030403020204" pitchFamily="34" charset="0"/>
            </a:endParaRPr>
          </a:p>
        </p:txBody>
      </p:sp>
      <p:sp>
        <p:nvSpPr>
          <p:cNvPr id="3" name="Rectangle 2">
            <a:extLst>
              <a:ext uri="{FF2B5EF4-FFF2-40B4-BE49-F238E27FC236}">
                <a16:creationId xmlns:a16="http://schemas.microsoft.com/office/drawing/2014/main" id="{B5AE969D-C740-434C-ABCE-2A39BEC4CD1C}"/>
              </a:ext>
            </a:extLst>
          </p:cNvPr>
          <p:cNvSpPr/>
          <p:nvPr/>
        </p:nvSpPr>
        <p:spPr>
          <a:xfrm>
            <a:off x="2438401" y="691118"/>
            <a:ext cx="2031325" cy="523220"/>
          </a:xfrm>
          <a:prstGeom prst="rect">
            <a:avLst/>
          </a:prstGeom>
        </p:spPr>
        <p:txBody>
          <a:bodyPr wrap="none">
            <a:spAutoFit/>
          </a:bodyPr>
          <a:lstStyle/>
          <a:p>
            <a:r>
              <a:rPr lang="en-US" sz="2800" dirty="0">
                <a:solidFill>
                  <a:srgbClr val="00AB4E"/>
                </a:solidFill>
                <a:latin typeface="Source Sans Pro" panose="020B0503030403020204" pitchFamily="34" charset="0"/>
              </a:rPr>
              <a:t>Thank You!</a:t>
            </a:r>
            <a:r>
              <a:rPr lang="en-US" dirty="0">
                <a:latin typeface="Source Sans Pro" panose="020B0503030403020204" pitchFamily="34" charset="0"/>
              </a:rPr>
              <a:t>	</a:t>
            </a:r>
          </a:p>
        </p:txBody>
      </p:sp>
      <p:sp>
        <p:nvSpPr>
          <p:cNvPr id="4" name="Rectangle 3">
            <a:extLst>
              <a:ext uri="{FF2B5EF4-FFF2-40B4-BE49-F238E27FC236}">
                <a16:creationId xmlns:a16="http://schemas.microsoft.com/office/drawing/2014/main" id="{A2D19FD0-DDEC-4039-8BE7-902B55D01D80}"/>
              </a:ext>
            </a:extLst>
          </p:cNvPr>
          <p:cNvSpPr/>
          <p:nvPr/>
        </p:nvSpPr>
        <p:spPr>
          <a:xfrm>
            <a:off x="2438400" y="1447800"/>
            <a:ext cx="2456122" cy="369332"/>
          </a:xfrm>
          <a:prstGeom prst="rect">
            <a:avLst/>
          </a:prstGeom>
        </p:spPr>
        <p:txBody>
          <a:bodyPr wrap="none">
            <a:spAutoFit/>
          </a:bodyPr>
          <a:lstStyle/>
          <a:p>
            <a:r>
              <a:rPr lang="en-US" dirty="0">
                <a:latin typeface="Source Sans Pro" panose="020B0503030403020204" pitchFamily="34" charset="0"/>
              </a:rPr>
              <a:t>Questions, Comments? </a:t>
            </a:r>
          </a:p>
        </p:txBody>
      </p:sp>
      <p:sp>
        <p:nvSpPr>
          <p:cNvPr id="5" name="Rectangle 4">
            <a:extLst>
              <a:ext uri="{FF2B5EF4-FFF2-40B4-BE49-F238E27FC236}">
                <a16:creationId xmlns:a16="http://schemas.microsoft.com/office/drawing/2014/main" id="{791E7BD0-1E8C-4AE2-9CD1-5178A6D8B0B2}"/>
              </a:ext>
            </a:extLst>
          </p:cNvPr>
          <p:cNvSpPr/>
          <p:nvPr/>
        </p:nvSpPr>
        <p:spPr>
          <a:xfrm>
            <a:off x="2438400" y="1817132"/>
            <a:ext cx="4572000" cy="1477328"/>
          </a:xfrm>
          <a:prstGeom prst="rect">
            <a:avLst/>
          </a:prstGeom>
        </p:spPr>
        <p:txBody>
          <a:bodyPr>
            <a:spAutoFit/>
          </a:bodyPr>
          <a:lstStyle/>
          <a:p>
            <a:r>
              <a:rPr lang="en-US" dirty="0">
                <a:latin typeface="Source Sans Pro" panose="020B0503030403020204" pitchFamily="34" charset="0"/>
              </a:rPr>
              <a:t>Contact: </a:t>
            </a:r>
          </a:p>
          <a:p>
            <a:r>
              <a:rPr lang="en-US" dirty="0">
                <a:latin typeface="Source Sans Pro" panose="020B0503030403020204" pitchFamily="34" charset="0"/>
              </a:rPr>
              <a:t>Tom Kloza</a:t>
            </a:r>
          </a:p>
          <a:p>
            <a:r>
              <a:rPr lang="en-US" dirty="0">
                <a:latin typeface="Source Sans Pro" panose="020B0503030403020204" pitchFamily="34" charset="0"/>
                <a:hlinkClick r:id="rId2"/>
              </a:rPr>
              <a:t>Tom.Kloza@ihsmarkit.com</a:t>
            </a:r>
            <a:endParaRPr lang="en-US" dirty="0">
              <a:latin typeface="Source Sans Pro" panose="020B0503030403020204" pitchFamily="34" charset="0"/>
            </a:endParaRPr>
          </a:p>
          <a:p>
            <a:r>
              <a:rPr lang="en-US" dirty="0">
                <a:latin typeface="Source Sans Pro" panose="020B0503030403020204" pitchFamily="34" charset="0"/>
              </a:rPr>
              <a:t>732-730-2558</a:t>
            </a:r>
          </a:p>
          <a:p>
            <a:r>
              <a:rPr lang="en-US" dirty="0">
                <a:latin typeface="Source Sans Pro" panose="020B0503030403020204" pitchFamily="34" charset="0"/>
              </a:rPr>
              <a:t>Twitter: @</a:t>
            </a:r>
            <a:r>
              <a:rPr lang="en-US" dirty="0" err="1">
                <a:latin typeface="Source Sans Pro" panose="020B0503030403020204" pitchFamily="34" charset="0"/>
              </a:rPr>
              <a:t>tomkloza</a:t>
            </a:r>
            <a:endParaRPr lang="en-US" dirty="0">
              <a:latin typeface="Source Sans Pro" panose="020B0503030403020204" pitchFamily="34" charset="0"/>
            </a:endParaRPr>
          </a:p>
        </p:txBody>
      </p:sp>
    </p:spTree>
    <p:extLst>
      <p:ext uri="{BB962C8B-B14F-4D97-AF65-F5344CB8AC3E}">
        <p14:creationId xmlns:p14="http://schemas.microsoft.com/office/powerpoint/2010/main" val="377973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61C950-FBB9-405F-9719-EB7EBD9B9FB4}"/>
              </a:ext>
            </a:extLst>
          </p:cNvPr>
          <p:cNvPicPr>
            <a:picLocks noChangeAspect="1"/>
          </p:cNvPicPr>
          <p:nvPr/>
        </p:nvPicPr>
        <p:blipFill>
          <a:blip r:embed="rId2"/>
          <a:stretch>
            <a:fillRect/>
          </a:stretch>
        </p:blipFill>
        <p:spPr>
          <a:xfrm>
            <a:off x="1371600" y="1371600"/>
            <a:ext cx="6523264" cy="5008721"/>
          </a:xfrm>
          <a:prstGeom prst="rect">
            <a:avLst/>
          </a:prstGeom>
        </p:spPr>
      </p:pic>
      <p:sp>
        <p:nvSpPr>
          <p:cNvPr id="6" name="TextBox 5">
            <a:extLst>
              <a:ext uri="{FF2B5EF4-FFF2-40B4-BE49-F238E27FC236}">
                <a16:creationId xmlns:a16="http://schemas.microsoft.com/office/drawing/2014/main" id="{B0F8428B-43F3-4DB6-BE7B-1F88C8D7F079}"/>
              </a:ext>
            </a:extLst>
          </p:cNvPr>
          <p:cNvSpPr txBox="1"/>
          <p:nvPr/>
        </p:nvSpPr>
        <p:spPr>
          <a:xfrm>
            <a:off x="1371600" y="3276600"/>
            <a:ext cx="6523264" cy="769441"/>
          </a:xfrm>
          <a:prstGeom prst="rect">
            <a:avLst/>
          </a:prstGeom>
          <a:noFill/>
        </p:spPr>
        <p:txBody>
          <a:bodyPr wrap="square" rtlCol="0">
            <a:spAutoFit/>
          </a:bodyPr>
          <a:lstStyle/>
          <a:p>
            <a:pPr algn="ctr"/>
            <a:r>
              <a:rPr lang="en-US" sz="4400" dirty="0">
                <a:solidFill>
                  <a:schemeClr val="tx1">
                    <a:lumMod val="75000"/>
                    <a:lumOff val="25000"/>
                  </a:schemeClr>
                </a:solidFill>
                <a:latin typeface="Source Sans Pro" panose="020B0503030403020204" pitchFamily="34" charset="0"/>
              </a:rPr>
              <a:t>12-million barrels per day</a:t>
            </a:r>
          </a:p>
        </p:txBody>
      </p:sp>
    </p:spTree>
    <p:extLst>
      <p:ext uri="{BB962C8B-B14F-4D97-AF65-F5344CB8AC3E}">
        <p14:creationId xmlns:p14="http://schemas.microsoft.com/office/powerpoint/2010/main" val="210349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C754CD4-3800-45D6-9787-976DB2AC453B}"/>
              </a:ext>
            </a:extLst>
          </p:cNvPr>
          <p:cNvSpPr>
            <a:spLocks noGrp="1"/>
          </p:cNvSpPr>
          <p:nvPr>
            <p:ph type="sldNum" sz="quarter" idx="4"/>
          </p:nvPr>
        </p:nvSpPr>
        <p:spPr/>
        <p:txBody>
          <a:bodyPr/>
          <a:lstStyle/>
          <a:p>
            <a:fld id="{24C46141-E31C-41A4-BE53-0A6DFD9041A4}" type="slidenum">
              <a:rPr lang="en-US" smtClean="0"/>
              <a:pPr/>
              <a:t>6</a:t>
            </a:fld>
            <a:endParaRPr lang="en-US" dirty="0"/>
          </a:p>
        </p:txBody>
      </p:sp>
      <p:pic>
        <p:nvPicPr>
          <p:cNvPr id="9" name="Picture 8">
            <a:extLst>
              <a:ext uri="{FF2B5EF4-FFF2-40B4-BE49-F238E27FC236}">
                <a16:creationId xmlns:a16="http://schemas.microsoft.com/office/drawing/2014/main" id="{8CB01D13-9A25-42EC-878D-AC6ED6FA4CD7}"/>
              </a:ext>
            </a:extLst>
          </p:cNvPr>
          <p:cNvPicPr>
            <a:picLocks noChangeAspect="1"/>
          </p:cNvPicPr>
          <p:nvPr/>
        </p:nvPicPr>
        <p:blipFill>
          <a:blip r:embed="rId2"/>
          <a:stretch>
            <a:fillRect/>
          </a:stretch>
        </p:blipFill>
        <p:spPr>
          <a:xfrm>
            <a:off x="2516443" y="1600200"/>
            <a:ext cx="4191000" cy="4191000"/>
          </a:xfrm>
          <a:prstGeom prst="rect">
            <a:avLst/>
          </a:prstGeom>
        </p:spPr>
      </p:pic>
      <p:sp>
        <p:nvSpPr>
          <p:cNvPr id="10" name="TextBox 9">
            <a:extLst>
              <a:ext uri="{FF2B5EF4-FFF2-40B4-BE49-F238E27FC236}">
                <a16:creationId xmlns:a16="http://schemas.microsoft.com/office/drawing/2014/main" id="{9DE91275-D40F-4792-9C54-EACECEA1BE3C}"/>
              </a:ext>
            </a:extLst>
          </p:cNvPr>
          <p:cNvSpPr txBox="1"/>
          <p:nvPr/>
        </p:nvSpPr>
        <p:spPr>
          <a:xfrm>
            <a:off x="1143000" y="3276600"/>
            <a:ext cx="6751864" cy="769441"/>
          </a:xfrm>
          <a:prstGeom prst="rect">
            <a:avLst/>
          </a:prstGeom>
          <a:noFill/>
        </p:spPr>
        <p:txBody>
          <a:bodyPr wrap="square" rtlCol="0">
            <a:spAutoFit/>
          </a:bodyPr>
          <a:lstStyle/>
          <a:p>
            <a:pPr algn="ctr"/>
            <a:r>
              <a:rPr lang="en-US" sz="4400" dirty="0">
                <a:solidFill>
                  <a:schemeClr val="tx1">
                    <a:lumMod val="75000"/>
                    <a:lumOff val="25000"/>
                  </a:schemeClr>
                </a:solidFill>
                <a:latin typeface="Source Sans Pro" panose="020B0503030403020204" pitchFamily="34" charset="0"/>
              </a:rPr>
              <a:t>11.8-million barrels per day</a:t>
            </a:r>
          </a:p>
        </p:txBody>
      </p:sp>
    </p:spTree>
    <p:extLst>
      <p:ext uri="{BB962C8B-B14F-4D97-AF65-F5344CB8AC3E}">
        <p14:creationId xmlns:p14="http://schemas.microsoft.com/office/powerpoint/2010/main" val="241174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4EE15AD-C221-475B-A6CF-0BE7CA8263E4}"/>
              </a:ext>
            </a:extLst>
          </p:cNvPr>
          <p:cNvSpPr>
            <a:spLocks noGrp="1"/>
          </p:cNvSpPr>
          <p:nvPr>
            <p:ph type="sldNum" sz="quarter" idx="4"/>
          </p:nvPr>
        </p:nvSpPr>
        <p:spPr/>
        <p:txBody>
          <a:bodyPr/>
          <a:lstStyle/>
          <a:p>
            <a:fld id="{24C46141-E31C-41A4-BE53-0A6DFD9041A4}" type="slidenum">
              <a:rPr lang="en-US" smtClean="0"/>
              <a:pPr/>
              <a:t>7</a:t>
            </a:fld>
            <a:endParaRPr lang="en-US" dirty="0"/>
          </a:p>
        </p:txBody>
      </p:sp>
      <p:pic>
        <p:nvPicPr>
          <p:cNvPr id="9" name="Picture 8">
            <a:extLst>
              <a:ext uri="{FF2B5EF4-FFF2-40B4-BE49-F238E27FC236}">
                <a16:creationId xmlns:a16="http://schemas.microsoft.com/office/drawing/2014/main" id="{A161F187-9370-4197-9480-8930336812A3}"/>
              </a:ext>
            </a:extLst>
          </p:cNvPr>
          <p:cNvPicPr>
            <a:picLocks noChangeAspect="1"/>
          </p:cNvPicPr>
          <p:nvPr/>
        </p:nvPicPr>
        <p:blipFill>
          <a:blip r:embed="rId2"/>
          <a:stretch>
            <a:fillRect/>
          </a:stretch>
        </p:blipFill>
        <p:spPr>
          <a:xfrm>
            <a:off x="1752600" y="1676400"/>
            <a:ext cx="5529580" cy="3949700"/>
          </a:xfrm>
          <a:prstGeom prst="rect">
            <a:avLst/>
          </a:prstGeom>
        </p:spPr>
      </p:pic>
      <p:sp>
        <p:nvSpPr>
          <p:cNvPr id="10" name="TextBox 9">
            <a:extLst>
              <a:ext uri="{FF2B5EF4-FFF2-40B4-BE49-F238E27FC236}">
                <a16:creationId xmlns:a16="http://schemas.microsoft.com/office/drawing/2014/main" id="{E757370C-EB9D-40DE-9850-07F77E9815A5}"/>
              </a:ext>
            </a:extLst>
          </p:cNvPr>
          <p:cNvSpPr txBox="1"/>
          <p:nvPr/>
        </p:nvSpPr>
        <p:spPr>
          <a:xfrm>
            <a:off x="990600" y="3048000"/>
            <a:ext cx="6934200" cy="769441"/>
          </a:xfrm>
          <a:prstGeom prst="rect">
            <a:avLst/>
          </a:prstGeom>
          <a:noFill/>
        </p:spPr>
        <p:txBody>
          <a:bodyPr wrap="square" rtlCol="0">
            <a:spAutoFit/>
          </a:bodyPr>
          <a:lstStyle/>
          <a:p>
            <a:pPr algn="ctr"/>
            <a:r>
              <a:rPr lang="en-US" sz="4400" dirty="0">
                <a:solidFill>
                  <a:schemeClr val="tx1">
                    <a:lumMod val="75000"/>
                    <a:lumOff val="25000"/>
                  </a:schemeClr>
                </a:solidFill>
                <a:latin typeface="Source Sans Pro" panose="020B0503030403020204" pitchFamily="34" charset="0"/>
              </a:rPr>
              <a:t>12-million barrels per day</a:t>
            </a:r>
          </a:p>
        </p:txBody>
      </p:sp>
    </p:spTree>
    <p:extLst>
      <p:ext uri="{BB962C8B-B14F-4D97-AF65-F5344CB8AC3E}">
        <p14:creationId xmlns:p14="http://schemas.microsoft.com/office/powerpoint/2010/main" val="222770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2CB2-2006-43F1-ADDF-804861F1E02A}"/>
              </a:ext>
            </a:extLst>
          </p:cNvPr>
          <p:cNvSpPr>
            <a:spLocks noGrp="1"/>
          </p:cNvSpPr>
          <p:nvPr>
            <p:ph type="title"/>
          </p:nvPr>
        </p:nvSpPr>
        <p:spPr/>
        <p:txBody>
          <a:bodyPr/>
          <a:lstStyle/>
          <a:p>
            <a:r>
              <a:rPr lang="en-US" dirty="0">
                <a:latin typeface="Source Sans Pro" panose="020B0503030403020204" pitchFamily="34" charset="0"/>
              </a:rPr>
              <a:t>North American Diversity Crude – 5 Years Ago</a:t>
            </a:r>
          </a:p>
        </p:txBody>
      </p:sp>
      <p:sp>
        <p:nvSpPr>
          <p:cNvPr id="3" name="Slide Number Placeholder 2">
            <a:extLst>
              <a:ext uri="{FF2B5EF4-FFF2-40B4-BE49-F238E27FC236}">
                <a16:creationId xmlns:a16="http://schemas.microsoft.com/office/drawing/2014/main" id="{AF25D9FB-84F0-446A-ABB0-3B1CF80CE478}"/>
              </a:ext>
            </a:extLst>
          </p:cNvPr>
          <p:cNvSpPr>
            <a:spLocks noGrp="1"/>
          </p:cNvSpPr>
          <p:nvPr>
            <p:ph type="sldNum" sz="quarter" idx="12"/>
          </p:nvPr>
        </p:nvSpPr>
        <p:spPr/>
        <p:txBody>
          <a:bodyPr/>
          <a:lstStyle/>
          <a:p>
            <a:fld id="{4704619B-9823-F845-874B-2390AC991BC7}" type="slidenum">
              <a:rPr lang="en-US" smtClean="0"/>
              <a:t>8</a:t>
            </a:fld>
            <a:endParaRPr lang="en-US"/>
          </a:p>
        </p:txBody>
      </p:sp>
      <p:sp>
        <p:nvSpPr>
          <p:cNvPr id="4" name="Slide Number Placeholder 2">
            <a:extLst>
              <a:ext uri="{FF2B5EF4-FFF2-40B4-BE49-F238E27FC236}">
                <a16:creationId xmlns:a16="http://schemas.microsoft.com/office/drawing/2014/main" id="{1EB7843D-1850-42CC-B000-AF4B1F0616B3}"/>
              </a:ext>
            </a:extLst>
          </p:cNvPr>
          <p:cNvSpPr txBox="1">
            <a:spLocks/>
          </p:cNvSpPr>
          <p:nvPr/>
        </p:nvSpPr>
        <p:spPr>
          <a:xfrm>
            <a:off x="8371477" y="289431"/>
            <a:ext cx="411858" cy="115416"/>
          </a:xfrm>
          <a:prstGeom prst="rect">
            <a:avLst/>
          </a:prstGeom>
        </p:spPr>
        <p:txBody>
          <a:bodyPr vert="horz" wrap="square" lIns="0" tIns="0" rIns="0" bIns="0" rtlCol="0" anchor="ctr">
            <a:spAutoFit/>
          </a:bodyPr>
          <a:lstStyle>
            <a:defPPr>
              <a:defRPr lang="en-US"/>
            </a:defPPr>
            <a:lvl1pPr marL="0" algn="r"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04619B-9823-F845-874B-2390AC991BC7}" type="slidenum">
              <a:rPr lang="en-US" smtClean="0"/>
              <a:pPr/>
              <a:t>8</a:t>
            </a:fld>
            <a:endParaRPr lang="en-US"/>
          </a:p>
        </p:txBody>
      </p:sp>
      <p:pic>
        <p:nvPicPr>
          <p:cNvPr id="5" name="Content Placeholder 3" descr="northamerica.jpg">
            <a:extLst>
              <a:ext uri="{FF2B5EF4-FFF2-40B4-BE49-F238E27FC236}">
                <a16:creationId xmlns:a16="http://schemas.microsoft.com/office/drawing/2014/main" id="{F84F41D8-E0DE-4BFE-AE10-0D666C010BFC}"/>
              </a:ext>
            </a:extLst>
          </p:cNvPr>
          <p:cNvPicPr>
            <a:picLocks noChangeAspect="1"/>
          </p:cNvPicPr>
          <p:nvPr/>
        </p:nvPicPr>
        <p:blipFill>
          <a:blip r:embed="rId2" cstate="print"/>
          <a:stretch>
            <a:fillRect/>
          </a:stretch>
        </p:blipFill>
        <p:spPr>
          <a:xfrm>
            <a:off x="1371600" y="1447800"/>
            <a:ext cx="6497731" cy="4937760"/>
          </a:xfrm>
          <a:prstGeom prst="rect">
            <a:avLst/>
          </a:prstGeom>
        </p:spPr>
      </p:pic>
      <p:sp>
        <p:nvSpPr>
          <p:cNvPr id="6" name="TextBox 5">
            <a:extLst>
              <a:ext uri="{FF2B5EF4-FFF2-40B4-BE49-F238E27FC236}">
                <a16:creationId xmlns:a16="http://schemas.microsoft.com/office/drawing/2014/main" id="{2B72B375-3DF8-4C1B-8BF3-C4E0543E1F79}"/>
              </a:ext>
            </a:extLst>
          </p:cNvPr>
          <p:cNvSpPr txBox="1"/>
          <p:nvPr/>
        </p:nvSpPr>
        <p:spPr>
          <a:xfrm>
            <a:off x="3361592" y="5471160"/>
            <a:ext cx="2209800" cy="400110"/>
          </a:xfrm>
          <a:prstGeom prst="rect">
            <a:avLst/>
          </a:prstGeom>
          <a:solidFill>
            <a:schemeClr val="bg1">
              <a:alpha val="38000"/>
            </a:schemeClr>
          </a:solidFill>
        </p:spPr>
        <p:txBody>
          <a:bodyPr wrap="square" lIns="45720" rIns="45720" rtlCol="0">
            <a:spAutoFit/>
          </a:bodyPr>
          <a:lstStyle/>
          <a:p>
            <a:r>
              <a:rPr lang="en-US" sz="1150" b="1" dirty="0">
                <a:latin typeface="Source Sans Pro" panose="020B0503030403020204" pitchFamily="34" charset="0"/>
              </a:rPr>
              <a:t>WTI – Cushing, OK- $94.35/</a:t>
            </a:r>
            <a:r>
              <a:rPr lang="en-US" sz="1150" b="1" dirty="0" err="1">
                <a:latin typeface="Source Sans Pro" panose="020B0503030403020204" pitchFamily="34" charset="0"/>
              </a:rPr>
              <a:t>bbl</a:t>
            </a:r>
            <a:r>
              <a:rPr lang="en-US" sz="1150" b="1" dirty="0">
                <a:latin typeface="Source Sans Pro" panose="020B0503030403020204" pitchFamily="34" charset="0"/>
              </a:rPr>
              <a:t> </a:t>
            </a:r>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p>
        </p:txBody>
      </p:sp>
      <p:sp>
        <p:nvSpPr>
          <p:cNvPr id="7" name="TextBox 6">
            <a:extLst>
              <a:ext uri="{FF2B5EF4-FFF2-40B4-BE49-F238E27FC236}">
                <a16:creationId xmlns:a16="http://schemas.microsoft.com/office/drawing/2014/main" id="{DE139A7B-EA7F-40F8-9351-40BFCA9ADFE0}"/>
              </a:ext>
            </a:extLst>
          </p:cNvPr>
          <p:cNvSpPr txBox="1"/>
          <p:nvPr/>
        </p:nvSpPr>
        <p:spPr>
          <a:xfrm>
            <a:off x="3361592" y="5852160"/>
            <a:ext cx="2133600" cy="577081"/>
          </a:xfrm>
          <a:prstGeom prst="rect">
            <a:avLst/>
          </a:prstGeom>
          <a:solidFill>
            <a:schemeClr val="bg1">
              <a:alpha val="38000"/>
            </a:schemeClr>
          </a:solidFill>
        </p:spPr>
        <p:txBody>
          <a:bodyPr wrap="square" lIns="45720" rIns="45720" rtlCol="0">
            <a:spAutoFit/>
          </a:bodyPr>
          <a:lstStyle/>
          <a:p>
            <a:r>
              <a:rPr lang="en-US" sz="1150" b="1" dirty="0">
                <a:latin typeface="Source Sans Pro" panose="020B0503030403020204" pitchFamily="34" charset="0"/>
              </a:rPr>
              <a:t>WTI – West Texas - $92.75/</a:t>
            </a:r>
            <a:r>
              <a:rPr lang="en-US" sz="1150" b="1" dirty="0" err="1">
                <a:latin typeface="Source Sans Pro" panose="020B0503030403020204" pitchFamily="34" charset="0"/>
              </a:rPr>
              <a:t>bbl</a:t>
            </a:r>
            <a:r>
              <a:rPr lang="en-US" sz="1150" b="1" dirty="0">
                <a:latin typeface="Source Sans Pro" panose="020B0503030403020204" pitchFamily="34" charset="0"/>
              </a:rPr>
              <a:t> </a:t>
            </a:r>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p>
          <a:p>
            <a:r>
              <a:rPr lang="en-US" sz="1150" b="1" dirty="0">
                <a:latin typeface="Source Sans Pro" panose="020B0503030403020204" pitchFamily="34" charset="0"/>
              </a:rPr>
              <a:t>WTS – West Texas - $92.60/</a:t>
            </a:r>
            <a:r>
              <a:rPr lang="en-US" sz="1150" b="1" dirty="0" err="1">
                <a:latin typeface="Source Sans Pro" panose="020B0503030403020204" pitchFamily="34" charset="0"/>
              </a:rPr>
              <a:t>bbl</a:t>
            </a:r>
            <a:endParaRPr lang="en-US" sz="1150" b="1" dirty="0">
              <a:latin typeface="Source Sans Pro" panose="020B0503030403020204" pitchFamily="34" charset="0"/>
            </a:endParaRPr>
          </a:p>
        </p:txBody>
      </p:sp>
      <p:sp>
        <p:nvSpPr>
          <p:cNvPr id="8" name="TextBox 7">
            <a:extLst>
              <a:ext uri="{FF2B5EF4-FFF2-40B4-BE49-F238E27FC236}">
                <a16:creationId xmlns:a16="http://schemas.microsoft.com/office/drawing/2014/main" id="{C737045B-EDAC-4453-BC54-F28370EDC8D2}"/>
              </a:ext>
            </a:extLst>
          </p:cNvPr>
          <p:cNvSpPr txBox="1"/>
          <p:nvPr/>
        </p:nvSpPr>
        <p:spPr>
          <a:xfrm>
            <a:off x="4352192" y="3962400"/>
            <a:ext cx="2895600" cy="577081"/>
          </a:xfrm>
          <a:prstGeom prst="rect">
            <a:avLst/>
          </a:prstGeom>
          <a:solidFill>
            <a:schemeClr val="bg1">
              <a:alpha val="38000"/>
            </a:schemeClr>
          </a:solidFill>
        </p:spPr>
        <p:txBody>
          <a:bodyPr wrap="square" rtlCol="0">
            <a:spAutoFit/>
          </a:bodyPr>
          <a:lstStyle/>
          <a:p>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r>
              <a:rPr lang="en-US" sz="1200" b="1" dirty="0">
                <a:solidFill>
                  <a:schemeClr val="bg1"/>
                </a:solidFill>
                <a:effectLst>
                  <a:outerShdw blurRad="38100" dist="38100" dir="2700000" algn="tl">
                    <a:srgbClr val="000000">
                      <a:alpha val="43137"/>
                    </a:srgbClr>
                  </a:outerShdw>
                </a:effectLst>
                <a:latin typeface="Source Sans Pro" panose="020B0503030403020204" pitchFamily="34" charset="0"/>
              </a:rPr>
              <a:t>  </a:t>
            </a:r>
            <a:r>
              <a:rPr lang="en-US" sz="1150" b="1" dirty="0">
                <a:latin typeface="Source Sans Pro" panose="020B0503030403020204" pitchFamily="34" charset="0"/>
              </a:rPr>
              <a:t>WCS – </a:t>
            </a:r>
            <a:r>
              <a:rPr lang="en-US" sz="1150" b="1" dirty="0" err="1">
                <a:latin typeface="Source Sans Pro" panose="020B0503030403020204" pitchFamily="34" charset="0"/>
              </a:rPr>
              <a:t>Hardisty</a:t>
            </a:r>
            <a:r>
              <a:rPr lang="en-US" sz="1150" b="1" dirty="0">
                <a:latin typeface="Source Sans Pro" panose="020B0503030403020204" pitchFamily="34" charset="0"/>
              </a:rPr>
              <a:t>, Alberta - $76/</a:t>
            </a:r>
            <a:r>
              <a:rPr lang="en-US" sz="1150" b="1" dirty="0" err="1">
                <a:latin typeface="Source Sans Pro" panose="020B0503030403020204" pitchFamily="34" charset="0"/>
              </a:rPr>
              <a:t>bbl</a:t>
            </a:r>
            <a:endParaRPr lang="en-US" sz="1150" b="1" dirty="0">
              <a:latin typeface="Source Sans Pro" panose="020B0503030403020204" pitchFamily="34" charset="0"/>
            </a:endParaRPr>
          </a:p>
          <a:p>
            <a:endParaRPr lang="en-US" sz="1150" b="1" dirty="0">
              <a:latin typeface="Source Sans Pro" panose="020B0503030403020204" pitchFamily="34" charset="0"/>
            </a:endParaRPr>
          </a:p>
        </p:txBody>
      </p:sp>
      <p:sp>
        <p:nvSpPr>
          <p:cNvPr id="9" name="TextBox 8">
            <a:extLst>
              <a:ext uri="{FF2B5EF4-FFF2-40B4-BE49-F238E27FC236}">
                <a16:creationId xmlns:a16="http://schemas.microsoft.com/office/drawing/2014/main" id="{9D8F9F22-CA32-4284-AF80-6DC6C0F7AF1D}"/>
              </a:ext>
            </a:extLst>
          </p:cNvPr>
          <p:cNvSpPr txBox="1"/>
          <p:nvPr/>
        </p:nvSpPr>
        <p:spPr>
          <a:xfrm>
            <a:off x="4961792" y="4539481"/>
            <a:ext cx="1447800" cy="400110"/>
          </a:xfrm>
          <a:prstGeom prst="rect">
            <a:avLst/>
          </a:prstGeom>
          <a:solidFill>
            <a:schemeClr val="bg1">
              <a:alpha val="38000"/>
            </a:schemeClr>
          </a:solidFill>
        </p:spPr>
        <p:txBody>
          <a:bodyPr wrap="square" lIns="45720" rIns="45720" rtlCol="0">
            <a:spAutoFit/>
          </a:bodyPr>
          <a:lstStyle/>
          <a:p>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r>
              <a:rPr lang="en-US" sz="1400" b="1" dirty="0">
                <a:solidFill>
                  <a:srgbClr val="C00000"/>
                </a:solidFill>
                <a:effectLst>
                  <a:outerShdw blurRad="38100" dist="38100" dir="2700000" algn="tl">
                    <a:srgbClr val="000000">
                      <a:alpha val="43137"/>
                    </a:srgbClr>
                  </a:outerShdw>
                </a:effectLst>
                <a:latin typeface="Source Sans Pro" panose="020B0503030403020204" pitchFamily="34" charset="0"/>
              </a:rPr>
              <a:t> </a:t>
            </a:r>
            <a:r>
              <a:rPr lang="en-US" sz="1200" b="1" dirty="0">
                <a:solidFill>
                  <a:schemeClr val="bg1"/>
                </a:solidFill>
                <a:effectLst>
                  <a:outerShdw blurRad="38100" dist="38100" dir="2700000" algn="tl">
                    <a:srgbClr val="000000">
                      <a:alpha val="43137"/>
                    </a:srgbClr>
                  </a:outerShdw>
                </a:effectLst>
                <a:latin typeface="Source Sans Pro" panose="020B0503030403020204" pitchFamily="34" charset="0"/>
              </a:rPr>
              <a:t> </a:t>
            </a:r>
            <a:r>
              <a:rPr lang="en-US" sz="1150" b="1" dirty="0" err="1">
                <a:latin typeface="Source Sans Pro" panose="020B0503030403020204" pitchFamily="34" charset="0"/>
              </a:rPr>
              <a:t>Bakken</a:t>
            </a:r>
            <a:r>
              <a:rPr lang="en-US" sz="1150" b="1" dirty="0">
                <a:latin typeface="Source Sans Pro" panose="020B0503030403020204" pitchFamily="34" charset="0"/>
              </a:rPr>
              <a:t> - $93/</a:t>
            </a:r>
            <a:r>
              <a:rPr lang="en-US" sz="1150" b="1" dirty="0" err="1">
                <a:latin typeface="Source Sans Pro" panose="020B0503030403020204" pitchFamily="34" charset="0"/>
              </a:rPr>
              <a:t>bbl</a:t>
            </a:r>
            <a:endParaRPr lang="en-US" sz="1150" b="1" dirty="0">
              <a:latin typeface="Source Sans Pro" panose="020B0503030403020204" pitchFamily="34" charset="0"/>
            </a:endParaRPr>
          </a:p>
        </p:txBody>
      </p:sp>
      <p:sp>
        <p:nvSpPr>
          <p:cNvPr id="10" name="TextBox 9">
            <a:extLst>
              <a:ext uri="{FF2B5EF4-FFF2-40B4-BE49-F238E27FC236}">
                <a16:creationId xmlns:a16="http://schemas.microsoft.com/office/drawing/2014/main" id="{E93F5951-BDEE-4ADB-B970-0181AF56036F}"/>
              </a:ext>
            </a:extLst>
          </p:cNvPr>
          <p:cNvSpPr txBox="1"/>
          <p:nvPr/>
        </p:nvSpPr>
        <p:spPr>
          <a:xfrm>
            <a:off x="2205819" y="3276600"/>
            <a:ext cx="1280160" cy="400110"/>
          </a:xfrm>
          <a:prstGeom prst="rect">
            <a:avLst/>
          </a:prstGeom>
          <a:solidFill>
            <a:schemeClr val="bg1">
              <a:alpha val="38000"/>
            </a:schemeClr>
          </a:solidFill>
        </p:spPr>
        <p:txBody>
          <a:bodyPr wrap="square" lIns="45720" rIns="45720" rtlCol="0">
            <a:spAutoFit/>
          </a:bodyPr>
          <a:lstStyle/>
          <a:p>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r>
              <a:rPr lang="en-US" sz="1150" b="1" dirty="0">
                <a:solidFill>
                  <a:srgbClr val="C00000"/>
                </a:solidFill>
                <a:effectLst>
                  <a:outerShdw blurRad="38100" dist="38100" dir="2700000" algn="tl">
                    <a:srgbClr val="000000">
                      <a:alpha val="43137"/>
                    </a:srgbClr>
                  </a:outerShdw>
                </a:effectLst>
                <a:latin typeface="Source Sans Pro" panose="020B0503030403020204" pitchFamily="34" charset="0"/>
              </a:rPr>
              <a:t> </a:t>
            </a:r>
            <a:r>
              <a:rPr lang="en-US" sz="1150" b="1" dirty="0">
                <a:latin typeface="Source Sans Pro" panose="020B0503030403020204" pitchFamily="34" charset="0"/>
              </a:rPr>
              <a:t>ANS - $104/</a:t>
            </a:r>
            <a:r>
              <a:rPr lang="en-US" sz="1150" b="1" dirty="0" err="1">
                <a:latin typeface="Source Sans Pro" panose="020B0503030403020204" pitchFamily="34" charset="0"/>
              </a:rPr>
              <a:t>bbl</a:t>
            </a:r>
            <a:endParaRPr lang="en-US" sz="1150" b="1" dirty="0">
              <a:latin typeface="Source Sans Pro" panose="020B0503030403020204" pitchFamily="34" charset="0"/>
            </a:endParaRPr>
          </a:p>
        </p:txBody>
      </p:sp>
      <p:sp>
        <p:nvSpPr>
          <p:cNvPr id="11" name="TextBox 10">
            <a:extLst>
              <a:ext uri="{FF2B5EF4-FFF2-40B4-BE49-F238E27FC236}">
                <a16:creationId xmlns:a16="http://schemas.microsoft.com/office/drawing/2014/main" id="{12D77186-64D7-4223-8EEE-479BA71A59CB}"/>
              </a:ext>
            </a:extLst>
          </p:cNvPr>
          <p:cNvSpPr txBox="1"/>
          <p:nvPr/>
        </p:nvSpPr>
        <p:spPr>
          <a:xfrm>
            <a:off x="5723792" y="5928360"/>
            <a:ext cx="2362200" cy="400110"/>
          </a:xfrm>
          <a:prstGeom prst="rect">
            <a:avLst/>
          </a:prstGeom>
          <a:solidFill>
            <a:schemeClr val="bg1">
              <a:alpha val="38000"/>
            </a:schemeClr>
          </a:solidFill>
        </p:spPr>
        <p:txBody>
          <a:bodyPr wrap="square" lIns="0" rIns="0" rtlCol="0">
            <a:spAutoFit/>
          </a:bodyPr>
          <a:lstStyle/>
          <a:p>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r>
              <a:rPr lang="en-US" sz="1200" b="1" dirty="0">
                <a:solidFill>
                  <a:schemeClr val="bg1"/>
                </a:solidFill>
                <a:effectLst>
                  <a:outerShdw blurRad="38100" dist="38100" dir="2700000" algn="tl">
                    <a:srgbClr val="000000">
                      <a:alpha val="43137"/>
                    </a:srgbClr>
                  </a:outerShdw>
                </a:effectLst>
                <a:latin typeface="Source Sans Pro" panose="020B0503030403020204" pitchFamily="34" charset="0"/>
              </a:rPr>
              <a:t> </a:t>
            </a:r>
            <a:r>
              <a:rPr lang="en-US" sz="1150" b="1" dirty="0">
                <a:latin typeface="Source Sans Pro" panose="020B0503030403020204" pitchFamily="34" charset="0"/>
              </a:rPr>
              <a:t>LLS Sweet Crude - $108.00/</a:t>
            </a:r>
            <a:r>
              <a:rPr lang="en-US" sz="1150" b="1" dirty="0" err="1">
                <a:latin typeface="Source Sans Pro" panose="020B0503030403020204" pitchFamily="34" charset="0"/>
              </a:rPr>
              <a:t>bbl</a:t>
            </a:r>
            <a:r>
              <a:rPr lang="en-US" sz="1150" b="1" dirty="0">
                <a:latin typeface="Source Sans Pro" panose="020B0503030403020204" pitchFamily="34" charset="0"/>
              </a:rPr>
              <a:t> </a:t>
            </a:r>
          </a:p>
        </p:txBody>
      </p:sp>
      <p:sp>
        <p:nvSpPr>
          <p:cNvPr id="12" name="TextBox 11">
            <a:extLst>
              <a:ext uri="{FF2B5EF4-FFF2-40B4-BE49-F238E27FC236}">
                <a16:creationId xmlns:a16="http://schemas.microsoft.com/office/drawing/2014/main" id="{A24F1D96-4CB1-43C6-9C18-0461B1389ECE}"/>
              </a:ext>
            </a:extLst>
          </p:cNvPr>
          <p:cNvSpPr txBox="1"/>
          <p:nvPr/>
        </p:nvSpPr>
        <p:spPr>
          <a:xfrm>
            <a:off x="6092019" y="5559623"/>
            <a:ext cx="2057400" cy="400110"/>
          </a:xfrm>
          <a:prstGeom prst="rect">
            <a:avLst/>
          </a:prstGeom>
          <a:solidFill>
            <a:schemeClr val="bg1">
              <a:alpha val="38000"/>
            </a:schemeClr>
          </a:solidFill>
        </p:spPr>
        <p:txBody>
          <a:bodyPr wrap="square" rtlCol="0">
            <a:spAutoFit/>
          </a:bodyPr>
          <a:lstStyle/>
          <a:p>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r>
              <a:rPr lang="en-US" sz="1400" b="1" dirty="0">
                <a:solidFill>
                  <a:srgbClr val="C00000"/>
                </a:solidFill>
                <a:effectLst>
                  <a:outerShdw blurRad="38100" dist="38100" dir="2700000" algn="tl">
                    <a:srgbClr val="000000">
                      <a:alpha val="43137"/>
                    </a:srgbClr>
                  </a:outerShdw>
                </a:effectLst>
                <a:latin typeface="Source Sans Pro" panose="020B0503030403020204" pitchFamily="34" charset="0"/>
              </a:rPr>
              <a:t> </a:t>
            </a:r>
            <a:r>
              <a:rPr lang="en-US" sz="1200" b="1" dirty="0">
                <a:solidFill>
                  <a:schemeClr val="bg1"/>
                </a:solidFill>
                <a:effectLst>
                  <a:outerShdw blurRad="38100" dist="38100" dir="2700000" algn="tl">
                    <a:srgbClr val="000000">
                      <a:alpha val="43137"/>
                    </a:srgbClr>
                  </a:outerShdw>
                </a:effectLst>
                <a:latin typeface="Source Sans Pro" panose="020B0503030403020204" pitchFamily="34" charset="0"/>
              </a:rPr>
              <a:t> </a:t>
            </a:r>
            <a:r>
              <a:rPr lang="en-US" sz="1150" b="1" dirty="0">
                <a:latin typeface="Source Sans Pro" panose="020B0503030403020204" pitchFamily="34" charset="0"/>
              </a:rPr>
              <a:t>West African - $108/</a:t>
            </a:r>
            <a:r>
              <a:rPr lang="en-US" sz="1150" b="1" dirty="0" err="1">
                <a:latin typeface="Source Sans Pro" panose="020B0503030403020204" pitchFamily="34" charset="0"/>
              </a:rPr>
              <a:t>bbl</a:t>
            </a:r>
            <a:endParaRPr lang="en-US" sz="1150" b="1" dirty="0">
              <a:latin typeface="Source Sans Pro" panose="020B0503030403020204" pitchFamily="34" charset="0"/>
            </a:endParaRPr>
          </a:p>
        </p:txBody>
      </p:sp>
    </p:spTree>
    <p:extLst>
      <p:ext uri="{BB962C8B-B14F-4D97-AF65-F5344CB8AC3E}">
        <p14:creationId xmlns:p14="http://schemas.microsoft.com/office/powerpoint/2010/main" val="213781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207F84-5344-4345-82EC-DC50717A0CC5}"/>
              </a:ext>
            </a:extLst>
          </p:cNvPr>
          <p:cNvSpPr>
            <a:spLocks noGrp="1"/>
          </p:cNvSpPr>
          <p:nvPr>
            <p:ph type="sldNum" sz="quarter" idx="12"/>
          </p:nvPr>
        </p:nvSpPr>
        <p:spPr/>
        <p:txBody>
          <a:bodyPr/>
          <a:lstStyle/>
          <a:p>
            <a:fld id="{4704619B-9823-F845-874B-2390AC991BC7}" type="slidenum">
              <a:rPr lang="en-US" smtClean="0"/>
              <a:t>9</a:t>
            </a:fld>
            <a:endParaRPr lang="en-US"/>
          </a:p>
        </p:txBody>
      </p:sp>
      <p:sp>
        <p:nvSpPr>
          <p:cNvPr id="14" name="Slide Number Placeholder 2">
            <a:extLst>
              <a:ext uri="{FF2B5EF4-FFF2-40B4-BE49-F238E27FC236}">
                <a16:creationId xmlns:a16="http://schemas.microsoft.com/office/drawing/2014/main" id="{A263B030-89C7-4CA7-8E7F-87A0A0C8746D}"/>
              </a:ext>
            </a:extLst>
          </p:cNvPr>
          <p:cNvSpPr txBox="1">
            <a:spLocks/>
          </p:cNvSpPr>
          <p:nvPr/>
        </p:nvSpPr>
        <p:spPr>
          <a:xfrm>
            <a:off x="8371477" y="289431"/>
            <a:ext cx="411858" cy="115416"/>
          </a:xfrm>
          <a:prstGeom prst="rect">
            <a:avLst/>
          </a:prstGeom>
        </p:spPr>
        <p:txBody>
          <a:bodyPr vert="horz" wrap="square" lIns="0" tIns="0" rIns="0" bIns="0" rtlCol="0" anchor="ctr">
            <a:spAutoFit/>
          </a:bodyPr>
          <a:lstStyle>
            <a:defPPr>
              <a:defRPr lang="en-US"/>
            </a:defPPr>
            <a:lvl1pPr marL="0" algn="r" defTabSz="914400" rtl="0" eaLnBrk="1" latinLnBrk="0" hangingPunct="1">
              <a:defRPr sz="7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04619B-9823-F845-874B-2390AC991BC7}" type="slidenum">
              <a:rPr lang="en-US" smtClean="0"/>
              <a:pPr/>
              <a:t>9</a:t>
            </a:fld>
            <a:endParaRPr lang="en-US"/>
          </a:p>
        </p:txBody>
      </p:sp>
      <p:sp>
        <p:nvSpPr>
          <p:cNvPr id="15" name="Title 3">
            <a:extLst>
              <a:ext uri="{FF2B5EF4-FFF2-40B4-BE49-F238E27FC236}">
                <a16:creationId xmlns:a16="http://schemas.microsoft.com/office/drawing/2014/main" id="{1E2B9D5A-216A-49B3-8896-F55F2BC1ABD4}"/>
              </a:ext>
            </a:extLst>
          </p:cNvPr>
          <p:cNvSpPr>
            <a:spLocks noGrp="1"/>
          </p:cNvSpPr>
          <p:nvPr>
            <p:ph type="title"/>
          </p:nvPr>
        </p:nvSpPr>
        <p:spPr>
          <a:xfrm>
            <a:off x="360667" y="961016"/>
            <a:ext cx="8422669" cy="369204"/>
          </a:xfrm>
        </p:spPr>
        <p:txBody>
          <a:bodyPr/>
          <a:lstStyle/>
          <a:p>
            <a:r>
              <a:rPr lang="en-US" dirty="0">
                <a:latin typeface="Source Sans Pro" panose="020B0503030403020204" pitchFamily="34" charset="0"/>
              </a:rPr>
              <a:t>North American Diversity - Today</a:t>
            </a:r>
          </a:p>
        </p:txBody>
      </p:sp>
      <p:pic>
        <p:nvPicPr>
          <p:cNvPr id="16" name="Content Placeholder 3" descr="northamerica.jpg">
            <a:extLst>
              <a:ext uri="{FF2B5EF4-FFF2-40B4-BE49-F238E27FC236}">
                <a16:creationId xmlns:a16="http://schemas.microsoft.com/office/drawing/2014/main" id="{1FC66C21-CD5F-4730-BB96-29792C9B7248}"/>
              </a:ext>
            </a:extLst>
          </p:cNvPr>
          <p:cNvPicPr>
            <a:picLocks noChangeAspect="1"/>
          </p:cNvPicPr>
          <p:nvPr/>
        </p:nvPicPr>
        <p:blipFill>
          <a:blip r:embed="rId2" cstate="print"/>
          <a:stretch>
            <a:fillRect/>
          </a:stretch>
        </p:blipFill>
        <p:spPr>
          <a:xfrm>
            <a:off x="1447800" y="1600200"/>
            <a:ext cx="6497731" cy="4937760"/>
          </a:xfrm>
          <a:prstGeom prst="rect">
            <a:avLst/>
          </a:prstGeom>
        </p:spPr>
      </p:pic>
      <p:sp>
        <p:nvSpPr>
          <p:cNvPr id="17" name="TextBox 16">
            <a:extLst>
              <a:ext uri="{FF2B5EF4-FFF2-40B4-BE49-F238E27FC236}">
                <a16:creationId xmlns:a16="http://schemas.microsoft.com/office/drawing/2014/main" id="{A23B41EA-AC8F-4BD5-9F8F-3AA4B2D83410}"/>
              </a:ext>
            </a:extLst>
          </p:cNvPr>
          <p:cNvSpPr txBox="1"/>
          <p:nvPr/>
        </p:nvSpPr>
        <p:spPr>
          <a:xfrm>
            <a:off x="3437792" y="5623560"/>
            <a:ext cx="2209800" cy="400110"/>
          </a:xfrm>
          <a:prstGeom prst="rect">
            <a:avLst/>
          </a:prstGeom>
          <a:solidFill>
            <a:schemeClr val="bg1">
              <a:alpha val="38000"/>
            </a:schemeClr>
          </a:solidFill>
        </p:spPr>
        <p:txBody>
          <a:bodyPr wrap="square" lIns="45720" rIns="45720" rtlCol="0">
            <a:spAutoFit/>
          </a:bodyPr>
          <a:lstStyle/>
          <a:p>
            <a:r>
              <a:rPr lang="en-US" sz="1150" b="1" dirty="0">
                <a:latin typeface="Source Sans Pro" panose="020B0503030403020204" pitchFamily="34" charset="0"/>
              </a:rPr>
              <a:t>WTI – Cushing, OK- $56.00/</a:t>
            </a:r>
            <a:r>
              <a:rPr lang="en-US" sz="1150" b="1" dirty="0" err="1">
                <a:latin typeface="Source Sans Pro" panose="020B0503030403020204" pitchFamily="34" charset="0"/>
              </a:rPr>
              <a:t>bbl</a:t>
            </a:r>
            <a:r>
              <a:rPr lang="en-US" sz="1150" b="1" dirty="0">
                <a:latin typeface="Source Sans Pro" panose="020B0503030403020204" pitchFamily="34" charset="0"/>
              </a:rPr>
              <a:t> </a:t>
            </a:r>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p>
        </p:txBody>
      </p:sp>
      <p:sp>
        <p:nvSpPr>
          <p:cNvPr id="18" name="TextBox 17">
            <a:extLst>
              <a:ext uri="{FF2B5EF4-FFF2-40B4-BE49-F238E27FC236}">
                <a16:creationId xmlns:a16="http://schemas.microsoft.com/office/drawing/2014/main" id="{6FBA15CE-3132-41F1-A0EB-EDC2F6543498}"/>
              </a:ext>
            </a:extLst>
          </p:cNvPr>
          <p:cNvSpPr txBox="1"/>
          <p:nvPr/>
        </p:nvSpPr>
        <p:spPr>
          <a:xfrm>
            <a:off x="3437792" y="6004560"/>
            <a:ext cx="2133600" cy="577081"/>
          </a:xfrm>
          <a:prstGeom prst="rect">
            <a:avLst/>
          </a:prstGeom>
          <a:solidFill>
            <a:schemeClr val="bg1">
              <a:alpha val="38000"/>
            </a:schemeClr>
          </a:solidFill>
        </p:spPr>
        <p:txBody>
          <a:bodyPr wrap="square" lIns="45720" rIns="45720" rtlCol="0">
            <a:spAutoFit/>
          </a:bodyPr>
          <a:lstStyle/>
          <a:p>
            <a:r>
              <a:rPr lang="en-US" sz="1150" b="1" dirty="0">
                <a:latin typeface="Source Sans Pro" panose="020B0503030403020204" pitchFamily="34" charset="0"/>
              </a:rPr>
              <a:t>WTI – West Texas - $57.00/</a:t>
            </a:r>
            <a:r>
              <a:rPr lang="en-US" sz="1150" b="1" dirty="0" err="1">
                <a:latin typeface="Source Sans Pro" panose="020B0503030403020204" pitchFamily="34" charset="0"/>
              </a:rPr>
              <a:t>bbl</a:t>
            </a:r>
            <a:r>
              <a:rPr lang="en-US" sz="1150" b="1" dirty="0">
                <a:latin typeface="Source Sans Pro" panose="020B0503030403020204" pitchFamily="34" charset="0"/>
              </a:rPr>
              <a:t> </a:t>
            </a:r>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p>
          <a:p>
            <a:endParaRPr lang="en-US" sz="1150" b="1" dirty="0">
              <a:latin typeface="Source Sans Pro" panose="020B0503030403020204" pitchFamily="34" charset="0"/>
            </a:endParaRPr>
          </a:p>
        </p:txBody>
      </p:sp>
      <p:sp>
        <p:nvSpPr>
          <p:cNvPr id="19" name="TextBox 18">
            <a:extLst>
              <a:ext uri="{FF2B5EF4-FFF2-40B4-BE49-F238E27FC236}">
                <a16:creationId xmlns:a16="http://schemas.microsoft.com/office/drawing/2014/main" id="{9AC57B7F-4D0E-4A9C-9115-0DB5794C2A6C}"/>
              </a:ext>
            </a:extLst>
          </p:cNvPr>
          <p:cNvSpPr txBox="1"/>
          <p:nvPr/>
        </p:nvSpPr>
        <p:spPr>
          <a:xfrm>
            <a:off x="4428392" y="4114800"/>
            <a:ext cx="2895600" cy="577081"/>
          </a:xfrm>
          <a:prstGeom prst="rect">
            <a:avLst/>
          </a:prstGeom>
          <a:solidFill>
            <a:schemeClr val="bg1">
              <a:alpha val="38000"/>
            </a:schemeClr>
          </a:solidFill>
        </p:spPr>
        <p:txBody>
          <a:bodyPr wrap="square" rtlCol="0">
            <a:spAutoFit/>
          </a:bodyPr>
          <a:lstStyle/>
          <a:p>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r>
              <a:rPr lang="en-US" sz="1200" b="1" dirty="0">
                <a:solidFill>
                  <a:schemeClr val="bg1"/>
                </a:solidFill>
                <a:effectLst>
                  <a:outerShdw blurRad="38100" dist="38100" dir="2700000" algn="tl">
                    <a:srgbClr val="000000">
                      <a:alpha val="43137"/>
                    </a:srgbClr>
                  </a:outerShdw>
                </a:effectLst>
                <a:latin typeface="Source Sans Pro" panose="020B0503030403020204" pitchFamily="34" charset="0"/>
              </a:rPr>
              <a:t>  </a:t>
            </a:r>
            <a:r>
              <a:rPr lang="en-US" sz="1150" b="1" dirty="0">
                <a:latin typeface="Source Sans Pro" panose="020B0503030403020204" pitchFamily="34" charset="0"/>
              </a:rPr>
              <a:t>WCS – Hardisty, Alberta - $41/</a:t>
            </a:r>
            <a:r>
              <a:rPr lang="en-US" sz="1150" b="1" dirty="0" err="1">
                <a:latin typeface="Source Sans Pro" panose="020B0503030403020204" pitchFamily="34" charset="0"/>
              </a:rPr>
              <a:t>bbl</a:t>
            </a:r>
            <a:endParaRPr lang="en-US" sz="1150" b="1" dirty="0">
              <a:latin typeface="Source Sans Pro" panose="020B0503030403020204" pitchFamily="34" charset="0"/>
            </a:endParaRPr>
          </a:p>
          <a:p>
            <a:endParaRPr lang="en-US" sz="1150" b="1" dirty="0">
              <a:latin typeface="Source Sans Pro" panose="020B0503030403020204" pitchFamily="34" charset="0"/>
            </a:endParaRPr>
          </a:p>
        </p:txBody>
      </p:sp>
      <p:sp>
        <p:nvSpPr>
          <p:cNvPr id="20" name="TextBox 19">
            <a:extLst>
              <a:ext uri="{FF2B5EF4-FFF2-40B4-BE49-F238E27FC236}">
                <a16:creationId xmlns:a16="http://schemas.microsoft.com/office/drawing/2014/main" id="{BC87798A-E1E4-47EE-8AA3-2C40D7E8C4DA}"/>
              </a:ext>
            </a:extLst>
          </p:cNvPr>
          <p:cNvSpPr txBox="1"/>
          <p:nvPr/>
        </p:nvSpPr>
        <p:spPr>
          <a:xfrm>
            <a:off x="5037992" y="4691881"/>
            <a:ext cx="1447800" cy="577081"/>
          </a:xfrm>
          <a:prstGeom prst="rect">
            <a:avLst/>
          </a:prstGeom>
          <a:solidFill>
            <a:schemeClr val="bg1">
              <a:alpha val="38000"/>
            </a:schemeClr>
          </a:solidFill>
        </p:spPr>
        <p:txBody>
          <a:bodyPr wrap="square" lIns="45720" rIns="45720" rtlCol="0">
            <a:spAutoFit/>
          </a:bodyPr>
          <a:lstStyle/>
          <a:p>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r>
              <a:rPr lang="en-US" sz="1400" b="1" dirty="0">
                <a:solidFill>
                  <a:srgbClr val="C00000"/>
                </a:solidFill>
                <a:effectLst>
                  <a:outerShdw blurRad="38100" dist="38100" dir="2700000" algn="tl">
                    <a:srgbClr val="000000">
                      <a:alpha val="43137"/>
                    </a:srgbClr>
                  </a:outerShdw>
                </a:effectLst>
                <a:latin typeface="Source Sans Pro" panose="020B0503030403020204" pitchFamily="34" charset="0"/>
              </a:rPr>
              <a:t> </a:t>
            </a:r>
            <a:r>
              <a:rPr lang="en-US" sz="1200" b="1" dirty="0">
                <a:solidFill>
                  <a:schemeClr val="bg1"/>
                </a:solidFill>
                <a:effectLst>
                  <a:outerShdw blurRad="38100" dist="38100" dir="2700000" algn="tl">
                    <a:srgbClr val="000000">
                      <a:alpha val="43137"/>
                    </a:srgbClr>
                  </a:outerShdw>
                </a:effectLst>
                <a:latin typeface="Source Sans Pro" panose="020B0503030403020204" pitchFamily="34" charset="0"/>
              </a:rPr>
              <a:t> </a:t>
            </a:r>
            <a:r>
              <a:rPr lang="en-US" sz="1150" b="1" dirty="0">
                <a:latin typeface="Source Sans Pro" panose="020B0503030403020204" pitchFamily="34" charset="0"/>
              </a:rPr>
              <a:t>Bakken -$55.50bbl</a:t>
            </a:r>
          </a:p>
        </p:txBody>
      </p:sp>
      <p:sp>
        <p:nvSpPr>
          <p:cNvPr id="21" name="TextBox 20">
            <a:extLst>
              <a:ext uri="{FF2B5EF4-FFF2-40B4-BE49-F238E27FC236}">
                <a16:creationId xmlns:a16="http://schemas.microsoft.com/office/drawing/2014/main" id="{0A450707-A27D-4D61-ACE4-3E082697A706}"/>
              </a:ext>
            </a:extLst>
          </p:cNvPr>
          <p:cNvSpPr txBox="1"/>
          <p:nvPr/>
        </p:nvSpPr>
        <p:spPr>
          <a:xfrm>
            <a:off x="2282019" y="3429000"/>
            <a:ext cx="1280160" cy="400110"/>
          </a:xfrm>
          <a:prstGeom prst="rect">
            <a:avLst/>
          </a:prstGeom>
          <a:solidFill>
            <a:schemeClr val="bg1">
              <a:alpha val="38000"/>
            </a:schemeClr>
          </a:solidFill>
        </p:spPr>
        <p:txBody>
          <a:bodyPr wrap="square" lIns="45720" rIns="45720" rtlCol="0">
            <a:spAutoFit/>
          </a:bodyPr>
          <a:lstStyle/>
          <a:p>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r>
              <a:rPr lang="en-US" sz="1150" b="1" dirty="0">
                <a:solidFill>
                  <a:srgbClr val="C00000"/>
                </a:solidFill>
                <a:effectLst>
                  <a:outerShdw blurRad="38100" dist="38100" dir="2700000" algn="tl">
                    <a:srgbClr val="000000">
                      <a:alpha val="43137"/>
                    </a:srgbClr>
                  </a:outerShdw>
                </a:effectLst>
                <a:latin typeface="Source Sans Pro" panose="020B0503030403020204" pitchFamily="34" charset="0"/>
              </a:rPr>
              <a:t> </a:t>
            </a:r>
            <a:r>
              <a:rPr lang="en-US" sz="1150" b="1" dirty="0">
                <a:latin typeface="Source Sans Pro" panose="020B0503030403020204" pitchFamily="34" charset="0"/>
              </a:rPr>
              <a:t>ANS - $63/</a:t>
            </a:r>
            <a:r>
              <a:rPr lang="en-US" sz="1150" b="1" dirty="0" err="1">
                <a:latin typeface="Source Sans Pro" panose="020B0503030403020204" pitchFamily="34" charset="0"/>
              </a:rPr>
              <a:t>bbl</a:t>
            </a:r>
            <a:endParaRPr lang="en-US" sz="1150" b="1" dirty="0">
              <a:latin typeface="Source Sans Pro" panose="020B0503030403020204" pitchFamily="34" charset="0"/>
            </a:endParaRPr>
          </a:p>
        </p:txBody>
      </p:sp>
      <p:sp>
        <p:nvSpPr>
          <p:cNvPr id="22" name="TextBox 21">
            <a:extLst>
              <a:ext uri="{FF2B5EF4-FFF2-40B4-BE49-F238E27FC236}">
                <a16:creationId xmlns:a16="http://schemas.microsoft.com/office/drawing/2014/main" id="{EB45D49B-000B-4F0B-B866-F522856A74CA}"/>
              </a:ext>
            </a:extLst>
          </p:cNvPr>
          <p:cNvSpPr txBox="1"/>
          <p:nvPr/>
        </p:nvSpPr>
        <p:spPr>
          <a:xfrm>
            <a:off x="5799992" y="6080760"/>
            <a:ext cx="2362200" cy="400110"/>
          </a:xfrm>
          <a:prstGeom prst="rect">
            <a:avLst/>
          </a:prstGeom>
          <a:solidFill>
            <a:schemeClr val="bg1">
              <a:alpha val="38000"/>
            </a:schemeClr>
          </a:solidFill>
        </p:spPr>
        <p:txBody>
          <a:bodyPr wrap="square" lIns="0" rIns="0" rtlCol="0">
            <a:spAutoFit/>
          </a:bodyPr>
          <a:lstStyle/>
          <a:p>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r>
              <a:rPr lang="en-US" sz="1200" b="1" dirty="0">
                <a:solidFill>
                  <a:schemeClr val="bg1"/>
                </a:solidFill>
                <a:effectLst>
                  <a:outerShdw blurRad="38100" dist="38100" dir="2700000" algn="tl">
                    <a:srgbClr val="000000">
                      <a:alpha val="43137"/>
                    </a:srgbClr>
                  </a:outerShdw>
                </a:effectLst>
                <a:latin typeface="Source Sans Pro" panose="020B0503030403020204" pitchFamily="34" charset="0"/>
              </a:rPr>
              <a:t> </a:t>
            </a:r>
            <a:r>
              <a:rPr lang="en-US" sz="1150" b="1" dirty="0">
                <a:latin typeface="Source Sans Pro" panose="020B0503030403020204" pitchFamily="34" charset="0"/>
              </a:rPr>
              <a:t>LLS Sweet Crude - $63.00 </a:t>
            </a:r>
            <a:r>
              <a:rPr lang="en-US" sz="1150" b="1" dirty="0" err="1">
                <a:latin typeface="Source Sans Pro" panose="020B0503030403020204" pitchFamily="34" charset="0"/>
              </a:rPr>
              <a:t>bbl</a:t>
            </a:r>
            <a:r>
              <a:rPr lang="en-US" sz="1150" b="1" dirty="0">
                <a:latin typeface="Source Sans Pro" panose="020B0503030403020204" pitchFamily="34" charset="0"/>
              </a:rPr>
              <a:t> </a:t>
            </a:r>
          </a:p>
        </p:txBody>
      </p:sp>
      <p:sp>
        <p:nvSpPr>
          <p:cNvPr id="23" name="TextBox 22">
            <a:extLst>
              <a:ext uri="{FF2B5EF4-FFF2-40B4-BE49-F238E27FC236}">
                <a16:creationId xmlns:a16="http://schemas.microsoft.com/office/drawing/2014/main" id="{E29B7C43-5D9A-4833-9EF0-A862AED51ECC}"/>
              </a:ext>
            </a:extLst>
          </p:cNvPr>
          <p:cNvSpPr txBox="1"/>
          <p:nvPr/>
        </p:nvSpPr>
        <p:spPr>
          <a:xfrm>
            <a:off x="6168219" y="5712023"/>
            <a:ext cx="2057400" cy="400110"/>
          </a:xfrm>
          <a:prstGeom prst="rect">
            <a:avLst/>
          </a:prstGeom>
          <a:solidFill>
            <a:schemeClr val="bg1">
              <a:alpha val="38000"/>
            </a:schemeClr>
          </a:solidFill>
        </p:spPr>
        <p:txBody>
          <a:bodyPr wrap="square" rtlCol="0">
            <a:spAutoFit/>
          </a:bodyPr>
          <a:lstStyle/>
          <a:p>
            <a:r>
              <a:rPr lang="en-US" sz="2000" b="1" dirty="0">
                <a:solidFill>
                  <a:srgbClr val="C00000"/>
                </a:solidFill>
                <a:effectLst>
                  <a:outerShdw blurRad="38100" dist="38100" dir="2700000" algn="tl">
                    <a:srgbClr val="000000">
                      <a:alpha val="43137"/>
                    </a:srgbClr>
                  </a:outerShdw>
                </a:effectLst>
                <a:latin typeface="Source Sans Pro" panose="020B0503030403020204" pitchFamily="34" charset="0"/>
              </a:rPr>
              <a:t>•</a:t>
            </a:r>
            <a:r>
              <a:rPr lang="en-US" sz="1400" b="1" dirty="0">
                <a:solidFill>
                  <a:srgbClr val="C00000"/>
                </a:solidFill>
                <a:effectLst>
                  <a:outerShdw blurRad="38100" dist="38100" dir="2700000" algn="tl">
                    <a:srgbClr val="000000">
                      <a:alpha val="43137"/>
                    </a:srgbClr>
                  </a:outerShdw>
                </a:effectLst>
                <a:latin typeface="Source Sans Pro" panose="020B0503030403020204" pitchFamily="34" charset="0"/>
              </a:rPr>
              <a:t> </a:t>
            </a:r>
            <a:r>
              <a:rPr lang="en-US" sz="1200" b="1" dirty="0">
                <a:solidFill>
                  <a:schemeClr val="bg1"/>
                </a:solidFill>
                <a:effectLst>
                  <a:outerShdw blurRad="38100" dist="38100" dir="2700000" algn="tl">
                    <a:srgbClr val="000000">
                      <a:alpha val="43137"/>
                    </a:srgbClr>
                  </a:outerShdw>
                </a:effectLst>
                <a:latin typeface="Source Sans Pro" panose="020B0503030403020204" pitchFamily="34" charset="0"/>
              </a:rPr>
              <a:t> </a:t>
            </a:r>
            <a:r>
              <a:rPr lang="en-US" sz="1150" b="1" dirty="0">
                <a:latin typeface="Source Sans Pro" panose="020B0503030403020204" pitchFamily="34" charset="0"/>
              </a:rPr>
              <a:t>Brent - $66.50 </a:t>
            </a:r>
            <a:r>
              <a:rPr lang="en-US" sz="1150" b="1" dirty="0" err="1">
                <a:latin typeface="Source Sans Pro" panose="020B0503030403020204" pitchFamily="34" charset="0"/>
              </a:rPr>
              <a:t>bbl</a:t>
            </a:r>
            <a:endParaRPr lang="en-US" sz="1150" b="1" dirty="0">
              <a:latin typeface="Source Sans Pro" panose="020B0503030403020204" pitchFamily="34" charset="0"/>
            </a:endParaRPr>
          </a:p>
        </p:txBody>
      </p:sp>
    </p:spTree>
    <p:extLst>
      <p:ext uri="{BB962C8B-B14F-4D97-AF65-F5344CB8AC3E}">
        <p14:creationId xmlns:p14="http://schemas.microsoft.com/office/powerpoint/2010/main" val="256683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IHSM_PPT_GeneralUse_2017_16x9">
  <a:themeElements>
    <a:clrScheme name="Custom 5">
      <a:dk1>
        <a:srgbClr val="000000"/>
      </a:dk1>
      <a:lt1>
        <a:srgbClr val="FFFFFF"/>
      </a:lt1>
      <a:dk2>
        <a:srgbClr val="4B4B4B"/>
      </a:dk2>
      <a:lt2>
        <a:srgbClr val="999999"/>
      </a:lt2>
      <a:accent1>
        <a:srgbClr val="00AB4E"/>
      </a:accent1>
      <a:accent2>
        <a:srgbClr val="B1B3B6"/>
      </a:accent2>
      <a:accent3>
        <a:srgbClr val="009697"/>
      </a:accent3>
      <a:accent4>
        <a:srgbClr val="8DC63F"/>
      </a:accent4>
      <a:accent5>
        <a:srgbClr val="00B5F1"/>
      </a:accent5>
      <a:accent6>
        <a:srgbClr val="F7941D"/>
      </a:accent6>
      <a:hlink>
        <a:srgbClr val="00AB4E"/>
      </a:hlink>
      <a:folHlink>
        <a:srgbClr val="00969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custClrLst>
    <a:custClr name="IHSM Green">
      <a:srgbClr val="00AB4E"/>
    </a:custClr>
    <a:custClr name="IHSM Gray Tint">
      <a:srgbClr val="B1B3B6"/>
    </a:custClr>
    <a:custClr name="IHSM Teal">
      <a:srgbClr val="009697"/>
    </a:custClr>
    <a:custClr name="IHSM Bright Green">
      <a:srgbClr val="8DC63F"/>
    </a:custClr>
    <a:custClr name="IHSM Blue">
      <a:srgbClr val="00B5F1"/>
    </a:custClr>
    <a:custClr name="IHSM Orange">
      <a:srgbClr val="F7941D"/>
    </a:custClr>
    <a:custClr name="IHSM Purple">
      <a:srgbClr val="96157C"/>
    </a:custClr>
    <a:custClr name="IHSM Red Tint">
      <a:srgbClr val="FABFB7"/>
    </a:custClr>
    <a:custClr name="IHSM Red">
      <a:srgbClr val="EE2F53"/>
    </a:custClr>
    <a:custClr name="IHSM Blue Tint">
      <a:srgbClr val="B6E4FA"/>
    </a:custClr>
    <a:custClr name="IHSM Mid Blue">
      <a:srgbClr val="0066B3"/>
    </a:custClr>
    <a:custClr name="IHSM Light Yellow">
      <a:srgbClr val="FFD200"/>
    </a:custClr>
    <a:custClr name="IHSM Dark Gray">
      <a:srgbClr val="58595B"/>
    </a:custClr>
    <a:custClr name="IHSM Teal Tint">
      <a:srgbClr val="8DC0C4"/>
    </a:custClr>
    <a:custClr name="IHSM Burnt Orange">
      <a:srgbClr val="C84623"/>
    </a:custClr>
    <a:custClr name="IHSM Bright Green Tint">
      <a:srgbClr val="C4DF9B"/>
    </a:custClr>
    <a:custClr name="IHSM Dark Blue">
      <a:srgbClr val="103C68"/>
    </a:custClr>
    <a:custClr name="IHSM Dark Purple Tint">
      <a:srgbClr val="8F7890"/>
    </a:custClr>
    <a:custClr name="IHSM Yellow Tint">
      <a:srgbClr val="FFE694"/>
    </a:custClr>
    <a:custClr name="IHSM Dark Green">
      <a:srgbClr val="265B3F"/>
    </a:custClr>
    <a:custClr name="IHSM Orange Tint">
      <a:srgbClr val="FBB161"/>
    </a:custClr>
    <a:custClr name="IHSM Dark Purple">
      <a:srgbClr val="4B254C"/>
    </a:custClr>
    <a:custClr name="IHSM Gray">
      <a:srgbClr val="939598"/>
    </a:custClr>
    <a:custClr name="IHSM Neutral Gray">
      <a:srgbClr val="7F8080"/>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13244</TotalTime>
  <Words>2578</Words>
  <Application>Microsoft Office PowerPoint</Application>
  <PresentationFormat>On-screen Show (4:3)</PresentationFormat>
  <Paragraphs>284</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.HelveticaNeueDeskInterface-Regular</vt:lpstr>
      <vt:lpstr>Arial</vt:lpstr>
      <vt:lpstr>Calibri</vt:lpstr>
      <vt:lpstr>Helvetica</vt:lpstr>
      <vt:lpstr>Helvetica Light</vt:lpstr>
      <vt:lpstr>Source Sans Pro</vt:lpstr>
      <vt:lpstr>Source Sans Pro Semibold</vt:lpstr>
      <vt:lpstr>Wingdings</vt:lpstr>
      <vt:lpstr>IHSM_PPT_GeneralUse_2017_16x9</vt:lpstr>
      <vt:lpstr>How the West is Run</vt:lpstr>
      <vt:lpstr>PowerPoint Presentation</vt:lpstr>
      <vt:lpstr>OPIS is a fuel pricing benchmark</vt:lpstr>
      <vt:lpstr>The Oil World in Three Pictures  .  .  .  </vt:lpstr>
      <vt:lpstr>PowerPoint Presentation</vt:lpstr>
      <vt:lpstr>PowerPoint Presentation</vt:lpstr>
      <vt:lpstr>PowerPoint Presentation</vt:lpstr>
      <vt:lpstr>North American Diversity Crude – 5 Years Ago</vt:lpstr>
      <vt:lpstr>North American Diversity - Today</vt:lpstr>
      <vt:lpstr>The Wildcard that Complicates the Menagerie</vt:lpstr>
      <vt:lpstr>Myth: Prices Can’t Possibly Go Sharply Lower or Higher</vt:lpstr>
      <vt:lpstr>Some Notes on Scale</vt:lpstr>
      <vt:lpstr>The Growth of Automated Trading in Futures Markets</vt:lpstr>
      <vt:lpstr>Let’s Take a Quick Look at North American Refining </vt:lpstr>
      <vt:lpstr>PowerPoint Presentation</vt:lpstr>
      <vt:lpstr>Century 21: The Uneven Changes in U.S. Refining Capability</vt:lpstr>
      <vt:lpstr>The Creepy West  (Population)</vt:lpstr>
      <vt:lpstr>What do These Numbers Tell Us?</vt:lpstr>
      <vt:lpstr>So Far, Turnaround Season has been Reasonably Smooth EOR</vt:lpstr>
      <vt:lpstr>A Tale of Two Cities    Salt Lake City &amp; Seattle 2018 </vt:lpstr>
      <vt:lpstr>PowerPoint Presentation</vt:lpstr>
      <vt:lpstr>Western State 2018 Margin Rankings</vt:lpstr>
      <vt:lpstr>PowerPoint Presentation</vt:lpstr>
      <vt:lpstr>Observations on U.S. Refining Trends</vt:lpstr>
      <vt:lpstr>Our Thoughts on Gasoline Demand </vt:lpstr>
      <vt:lpstr>…and where we are going</vt:lpstr>
      <vt:lpstr>What Demand Projections Looked Like Before Trump &amp; Pruitt</vt:lpstr>
      <vt:lpstr>Gasoline Demand Considerations After Pruitt-Café Decision</vt:lpstr>
      <vt:lpstr>Paradoxical Intention – EV Adoption has a Flip Side</vt:lpstr>
      <vt:lpstr>Engine Efficiency is the Biggest Threat to Gasoline Demand Going Forward</vt:lpstr>
      <vt:lpstr>Americans are Holding onto Vehicles Longer</vt:lpstr>
      <vt:lpstr>One Reason Why Demand is Likely to Remain Steady</vt:lpstr>
      <vt:lpstr>Is Diesel Getting its Mojo Back?</vt:lpstr>
      <vt:lpstr>The IMO 2020 Rules</vt:lpstr>
      <vt:lpstr>IMO 2020: The most significant change in fuel specifications for decades</vt:lpstr>
      <vt:lpstr>Refiners will need to make some changes in order to meet growing demand for low sulfur bunker fuel and avoid unwanted residue </vt:lpstr>
      <vt:lpstr>Ship owners and charterers will have various options to comply with new regulation</vt:lpstr>
      <vt:lpstr>Get to Know…IMO</vt:lpstr>
      <vt:lpstr>Some Final Predictions</vt:lpstr>
      <vt:lpstr>PowerPoint Presentation</vt:lpstr>
      <vt:lpstr>PowerPoint Presentation</vt:lpstr>
      <vt:lpstr>Questions &amp; Answers</vt:lpstr>
      <vt:lpstr>PowerPoint Presentation</vt:lpstr>
    </vt:vector>
  </TitlesOfParts>
  <Company>IHS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in 1 or 2 Lines</dc:title>
  <dc:creator>Chris Williams</dc:creator>
  <cp:lastModifiedBy>Tom Kloza</cp:lastModifiedBy>
  <cp:revision>142</cp:revision>
  <cp:lastPrinted>2017-12-08T17:57:35Z</cp:lastPrinted>
  <dcterms:created xsi:type="dcterms:W3CDTF">2017-03-14T11:25:34Z</dcterms:created>
  <dcterms:modified xsi:type="dcterms:W3CDTF">2019-03-01T20:21:51Z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4c14fbaa-e118-4c03-a0c6-15a5fee77a0a</vt:lpwstr>
  </property>
  <property fmtid="{D5CDD505-2E9C-101B-9397-08002B2CF9AE}" pid="3" name="Jive_VersionGuid">
    <vt:lpwstr>4f86cb5d-9919-4562-a523-090de135d8b0</vt:lpwstr>
  </property>
  <property fmtid="{D5CDD505-2E9C-101B-9397-08002B2CF9AE}" pid="4" name="Offisync_ProviderInitializationData">
    <vt:lpwstr>https://mysource.ihs.com</vt:lpwstr>
  </property>
  <property fmtid="{D5CDD505-2E9C-101B-9397-08002B2CF9AE}" pid="5" name="Offisync_UpdateToken">
    <vt:lpwstr>5</vt:lpwstr>
  </property>
  <property fmtid="{D5CDD505-2E9C-101B-9397-08002B2CF9AE}" pid="6" name="Offisync_UniqueId">
    <vt:lpwstr>46138</vt:lpwstr>
  </property>
  <property fmtid="{D5CDD505-2E9C-101B-9397-08002B2CF9AE}" pid="7" name="Jive_LatestUserAccountName">
    <vt:lpwstr>LUM51504</vt:lpwstr>
  </property>
</Properties>
</file>